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3"/>
    <p:restoredTop sz="94646"/>
  </p:normalViewPr>
  <p:slideViewPr>
    <p:cSldViewPr snapToGrid="0" snapToObjects="1">
      <p:cViewPr varScale="1">
        <p:scale>
          <a:sx n="62" d="100"/>
          <a:sy n="62" d="100"/>
        </p:scale>
        <p:origin x="1024"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84328" y="3226831"/>
            <a:ext cx="8019824"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14</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12th</a:t>
            </a:r>
            <a:r>
              <a:rPr dirty="0">
                <a:latin typeface="Gill Sans MT" panose="020B0502020104020203" pitchFamily="34" charset="77"/>
              </a:rPr>
              <a:t> </a:t>
            </a:r>
            <a:r>
              <a:rPr lang="en-GB" dirty="0">
                <a:latin typeface="Gill Sans MT" panose="020B0502020104020203" pitchFamily="34" charset="77"/>
              </a:rPr>
              <a:t>December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3255" y="1309202"/>
            <a:ext cx="24317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frozen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3792519"/>
            <a:ext cx="588666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you are frozen, or a part of your body is frozen, you are emphasizing that you feel very cold.</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Miss Clapp was </a:t>
            </a:r>
            <a:r>
              <a:rPr lang="en-GB" sz="4000" b="1" dirty="0">
                <a:latin typeface="Gill Sans MT" panose="020B0502020104020203" pitchFamily="34" charset="77"/>
              </a:rPr>
              <a:t>frozen</a:t>
            </a:r>
            <a:r>
              <a:rPr lang="en-GB" sz="4000" dirty="0">
                <a:latin typeface="Gill Sans MT" panose="020B0502020104020203" pitchFamily="34" charset="77"/>
              </a:rPr>
              <a:t> in her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fro</a:t>
            </a:r>
            <a:r>
              <a:rPr lang="en-GB" dirty="0">
                <a:latin typeface="Gill Sans MT" panose="020B0502020104020203" pitchFamily="34" charset="77"/>
              </a:rPr>
              <a:t>-zen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4589809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numb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chosen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shivering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boiling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401F4DA8-7C1A-2A77-5283-D388F38BCC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7730" y="2456916"/>
            <a:ext cx="3780523" cy="378052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3386" y="1309202"/>
            <a:ext cx="315150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downfall</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their was a downfall of rain, snow, etc, it would be sudden and heavy.</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had a sudden </a:t>
            </a:r>
            <a:r>
              <a:rPr lang="en-GB" sz="4000" b="1" dirty="0">
                <a:latin typeface="Gill Sans MT" panose="020B0502020104020203" pitchFamily="34" charset="77"/>
              </a:rPr>
              <a:t>downfall</a:t>
            </a:r>
            <a:r>
              <a:rPr lang="en-GB" sz="4000" dirty="0">
                <a:latin typeface="Gill Sans MT" panose="020B0502020104020203" pitchFamily="34" charset="77"/>
              </a:rPr>
              <a:t> of snow at about 2 o’clock.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down-fall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7039970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deluge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A picture containing silhouette&#10;&#10;Description automatically generated">
            <a:extLst>
              <a:ext uri="{FF2B5EF4-FFF2-40B4-BE49-F238E27FC236}">
                <a16:creationId xmlns:a16="http://schemas.microsoft.com/office/drawing/2014/main" id="{6E724355-8342-DE69-5823-1CAA102E1A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492" y="2558189"/>
            <a:ext cx="3626299" cy="3626299"/>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77284" y="1309202"/>
            <a:ext cx="32637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shimmer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3846620"/>
            <a:ext cx="5957414"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shimmers, it shines with a faint, unsteady light or has an unclear, unsteady appearance.</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street light </a:t>
            </a:r>
            <a:r>
              <a:rPr lang="en-GB" sz="4000" b="1" dirty="0">
                <a:latin typeface="Gill Sans MT" panose="020B0502020104020203" pitchFamily="34" charset="77"/>
              </a:rPr>
              <a:t>shimmered</a:t>
            </a:r>
            <a:r>
              <a:rPr lang="en-GB" sz="4000" dirty="0">
                <a:latin typeface="Gill Sans MT" panose="020B0502020104020203" pitchFamily="34" charset="77"/>
              </a:rPr>
              <a:t> on the icy road.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shim-</a:t>
            </a:r>
            <a:r>
              <a:rPr lang="en-GB" dirty="0" err="1">
                <a:latin typeface="Gill Sans MT" panose="020B0502020104020203" pitchFamily="34" charset="77"/>
              </a:rPr>
              <a:t>mer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5958773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glint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glimmer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glisten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dimmer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reflection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Shape, icon&#10;&#10;Description automatically generated">
            <a:extLst>
              <a:ext uri="{FF2B5EF4-FFF2-40B4-BE49-F238E27FC236}">
                <a16:creationId xmlns:a16="http://schemas.microsoft.com/office/drawing/2014/main" id="{37488276-ACFF-198E-3225-0768807B1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1209" y="2287626"/>
            <a:ext cx="3963845" cy="3963845"/>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9E6EAD5E-A99E-45AB-FDBA-8A780C3B7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652" y="3629235"/>
            <a:ext cx="1063729" cy="106372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8216" y="1309202"/>
            <a:ext cx="184185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crisp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1" y="4222262"/>
            <a:ext cx="675934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Weather that is pleasantly fresh, cold, and dry can be described as crisp.</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 </a:t>
            </a:r>
            <a:r>
              <a:rPr lang="en-GB" sz="4000" b="1" dirty="0">
                <a:latin typeface="Gill Sans MT" panose="020B0502020104020203" pitchFamily="34" charset="77"/>
              </a:rPr>
              <a:t>crisp</a:t>
            </a:r>
            <a:r>
              <a:rPr lang="en-GB" sz="4000" dirty="0">
                <a:latin typeface="Gill Sans MT" panose="020B0502020104020203" pitchFamily="34" charset="77"/>
              </a:rPr>
              <a:t> morning; perfect for a walk.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crisp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71813732"/>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brisk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morning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A picture containing watch, clock, gauge&#10;&#10;Description automatically generated">
            <a:extLst>
              <a:ext uri="{FF2B5EF4-FFF2-40B4-BE49-F238E27FC236}">
                <a16:creationId xmlns:a16="http://schemas.microsoft.com/office/drawing/2014/main" id="{0A92FECB-FD57-75CA-011D-36B95B35F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500" y="2543039"/>
            <a:ext cx="3308091" cy="330809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4995" y="1309202"/>
            <a:ext cx="2122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arctic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40342"/>
            <a:ext cx="609788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a place or the weather as arctic, you are emphasizing that it is extremely cold.</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arctic</a:t>
            </a:r>
            <a:r>
              <a:rPr lang="en-GB" sz="4000" dirty="0">
                <a:latin typeface="Gill Sans MT" panose="020B0502020104020203" pitchFamily="34" charset="77"/>
              </a:rPr>
              <a:t> wind whipped across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arc-tic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0185815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frosty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tropical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freezing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with medium confidence">
            <a:extLst>
              <a:ext uri="{FF2B5EF4-FFF2-40B4-BE49-F238E27FC236}">
                <a16:creationId xmlns:a16="http://schemas.microsoft.com/office/drawing/2014/main" id="{822216A5-2694-7E7B-46AE-EE89201C1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157" y="2739846"/>
            <a:ext cx="3444081" cy="3444081"/>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9717638"/>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ice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fleece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frost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frozen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8785581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skate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downfall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crisp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arctic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1458006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fleece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frost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temperature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skate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29459594"/>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you move about wearing ice-skates or roller-skates.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 is a soft warm artificial fabric.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frozen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 of something is a measure of how hot or cold it 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there is *** or a ***, the temperature outside falls below freezing point and the ground becomes covered in ice crystals.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4BC8D6B1-9858-9542-F4E4-0CCD254C6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8395" y="5352690"/>
            <a:ext cx="933590" cy="93359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E1FC6E88-E124-A59D-F00B-8B88ED4D52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0083" y="4022604"/>
            <a:ext cx="1028920" cy="1028920"/>
          </a:xfrm>
          <a:prstGeom prst="rect">
            <a:avLst/>
          </a:prstGeom>
        </p:spPr>
      </p:pic>
      <p:pic>
        <p:nvPicPr>
          <p:cNvPr id="6" name="Picture 5" descr="Icon&#10;&#10;Description automatically generated">
            <a:extLst>
              <a:ext uri="{FF2B5EF4-FFF2-40B4-BE49-F238E27FC236}">
                <a16:creationId xmlns:a16="http://schemas.microsoft.com/office/drawing/2014/main" id="{1FC80102-8553-DDEB-6383-ACD071A11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9702" y="7927278"/>
            <a:ext cx="957174" cy="957174"/>
          </a:xfrm>
          <a:prstGeom prst="rect">
            <a:avLst/>
          </a:prstGeom>
        </p:spPr>
      </p:pic>
      <p:pic>
        <p:nvPicPr>
          <p:cNvPr id="7" name="Picture 6" descr="Icon&#10;&#10;Description automatically generated">
            <a:extLst>
              <a:ext uri="{FF2B5EF4-FFF2-40B4-BE49-F238E27FC236}">
                <a16:creationId xmlns:a16="http://schemas.microsoft.com/office/drawing/2014/main" id="{811A4CDD-244A-4FB9-81B2-C09365F6DB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0837" y="6587446"/>
            <a:ext cx="986006" cy="986006"/>
          </a:xfrm>
          <a:prstGeom prst="rect">
            <a:avLst/>
          </a:prstGeom>
        </p:spPr>
      </p:pic>
      <p:pic>
        <p:nvPicPr>
          <p:cNvPr id="8" name="Picture 7" descr="Icon&#10;&#10;Description automatically generated">
            <a:extLst>
              <a:ext uri="{FF2B5EF4-FFF2-40B4-BE49-F238E27FC236}">
                <a16:creationId xmlns:a16="http://schemas.microsoft.com/office/drawing/2014/main" id="{D8B227BF-052D-9687-6857-80472D38D8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9868" y="2540829"/>
            <a:ext cx="1223072" cy="1223072"/>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3337084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frozen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downfall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shimmer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crisp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arctic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9600870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Weather that is pleasantly fresh, cold, and dry can be described 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their was a *** of rain, snow, etc, it would be sudden and 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describe a place or the weather as ***, you are emphasizing that it is extremely 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say that you are ***, or a part of your body is ***, you are emphasizing that you feel very 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it shines with a faint, unsteady light or has an unclear, unsteady appearance.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FD367ADC-B421-945B-9BF5-481521659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1584" y="6518100"/>
            <a:ext cx="1174894" cy="1174894"/>
          </a:xfrm>
          <a:prstGeom prst="rect">
            <a:avLst/>
          </a:prstGeom>
        </p:spPr>
      </p:pic>
      <p:pic>
        <p:nvPicPr>
          <p:cNvPr id="5" name="Picture 4" descr="A picture containing silhouette&#10;&#10;Description automatically generated">
            <a:extLst>
              <a:ext uri="{FF2B5EF4-FFF2-40B4-BE49-F238E27FC236}">
                <a16:creationId xmlns:a16="http://schemas.microsoft.com/office/drawing/2014/main" id="{0D1720E9-3358-95DB-F686-E7D1A58C20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7579" y="3931138"/>
            <a:ext cx="945662" cy="945662"/>
          </a:xfrm>
          <a:prstGeom prst="rect">
            <a:avLst/>
          </a:prstGeom>
        </p:spPr>
      </p:pic>
      <p:pic>
        <p:nvPicPr>
          <p:cNvPr id="6" name="Picture 5" descr="Shape, icon&#10;&#10;Description automatically generated">
            <a:extLst>
              <a:ext uri="{FF2B5EF4-FFF2-40B4-BE49-F238E27FC236}">
                <a16:creationId xmlns:a16="http://schemas.microsoft.com/office/drawing/2014/main" id="{E6EAB627-1104-EE92-E417-3ED311D624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7663" y="7853459"/>
            <a:ext cx="1093317" cy="1093317"/>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D601E0F5-293D-AB55-62BA-C76E87A301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8107" y="7094869"/>
            <a:ext cx="293400" cy="293400"/>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35D81BC9-1948-F07D-89A6-2C7BF3B1B3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30344" y="8216889"/>
            <a:ext cx="312667" cy="312667"/>
          </a:xfrm>
          <a:prstGeom prst="rect">
            <a:avLst/>
          </a:prstGeom>
        </p:spPr>
      </p:pic>
      <p:pic>
        <p:nvPicPr>
          <p:cNvPr id="10" name="Picture 9" descr="A picture containing watch, clock, gauge&#10;&#10;Description automatically generated">
            <a:extLst>
              <a:ext uri="{FF2B5EF4-FFF2-40B4-BE49-F238E27FC236}">
                <a16:creationId xmlns:a16="http://schemas.microsoft.com/office/drawing/2014/main" id="{756A4D17-0689-B4B9-A931-D2FA1CBD32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1976" y="2637657"/>
            <a:ext cx="945662" cy="94566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88209024-D1E9-DE50-CCA4-57B0352204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60075" y="5156005"/>
            <a:ext cx="1149654" cy="114965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332569" y="3085008"/>
            <a:ext cx="93294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ice</a:t>
            </a:r>
            <a:endParaRPr b="1" dirty="0">
              <a:latin typeface="Gill Sans MT" panose="020B0502020104020203" pitchFamily="34" charset="77"/>
              <a:sym typeface="American Typewriter"/>
            </a:endParaRPr>
          </a:p>
        </p:txBody>
      </p:sp>
      <p:sp>
        <p:nvSpPr>
          <p:cNvPr id="134" name="office"/>
          <p:cNvSpPr txBox="1"/>
          <p:nvPr/>
        </p:nvSpPr>
        <p:spPr>
          <a:xfrm>
            <a:off x="2891747" y="3993661"/>
            <a:ext cx="18145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fleece</a:t>
            </a:r>
            <a:endParaRPr dirty="0">
              <a:latin typeface="Gill Sans MT" panose="020B0502020104020203" pitchFamily="34" charset="77"/>
            </a:endParaRPr>
          </a:p>
        </p:txBody>
      </p:sp>
      <p:sp>
        <p:nvSpPr>
          <p:cNvPr id="135" name="spare"/>
          <p:cNvSpPr txBox="1"/>
          <p:nvPr/>
        </p:nvSpPr>
        <p:spPr>
          <a:xfrm>
            <a:off x="3064068" y="4843260"/>
            <a:ext cx="1469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frost</a:t>
            </a:r>
            <a:endParaRPr b="1" dirty="0">
              <a:latin typeface="Gill Sans MT" panose="020B0502020104020203" pitchFamily="34" charset="77"/>
              <a:sym typeface="American Typewriter"/>
            </a:endParaRPr>
          </a:p>
        </p:txBody>
      </p:sp>
      <p:sp>
        <p:nvSpPr>
          <p:cNvPr id="136" name="chipped"/>
          <p:cNvSpPr txBox="1"/>
          <p:nvPr/>
        </p:nvSpPr>
        <p:spPr>
          <a:xfrm>
            <a:off x="1856205" y="5769060"/>
            <a:ext cx="388568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temperature</a:t>
            </a:r>
            <a:endParaRPr dirty="0">
              <a:latin typeface="Gill Sans MT" panose="020B0502020104020203" pitchFamily="34" charset="77"/>
            </a:endParaRPr>
          </a:p>
        </p:txBody>
      </p:sp>
      <p:sp>
        <p:nvSpPr>
          <p:cNvPr id="137" name="lift"/>
          <p:cNvSpPr txBox="1"/>
          <p:nvPr/>
        </p:nvSpPr>
        <p:spPr>
          <a:xfrm>
            <a:off x="2973502" y="6639612"/>
            <a:ext cx="16510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skate</a:t>
            </a:r>
            <a:endParaRPr dirty="0">
              <a:latin typeface="Gill Sans MT" panose="020B0502020104020203" pitchFamily="34" charset="77"/>
            </a:endParaRPr>
          </a:p>
        </p:txBody>
      </p:sp>
      <p:sp>
        <p:nvSpPr>
          <p:cNvPr id="138" name="mutter"/>
          <p:cNvSpPr txBox="1"/>
          <p:nvPr/>
        </p:nvSpPr>
        <p:spPr>
          <a:xfrm>
            <a:off x="7934544" y="3961911"/>
            <a:ext cx="25632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downfall</a:t>
            </a:r>
            <a:endParaRPr b="1" dirty="0">
              <a:latin typeface="Gill Sans MT" panose="020B0502020104020203" pitchFamily="34" charset="77"/>
              <a:sym typeface="American Typewriter"/>
            </a:endParaRPr>
          </a:p>
        </p:txBody>
      </p:sp>
      <p:sp>
        <p:nvSpPr>
          <p:cNvPr id="139" name="unveil"/>
          <p:cNvSpPr txBox="1"/>
          <p:nvPr/>
        </p:nvSpPr>
        <p:spPr>
          <a:xfrm>
            <a:off x="8369356" y="5750010"/>
            <a:ext cx="15036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crisp</a:t>
            </a:r>
            <a:endParaRPr b="1" dirty="0">
              <a:latin typeface="Gill Sans MT" panose="020B0502020104020203" pitchFamily="34" charset="77"/>
              <a:sym typeface="American Typewriter"/>
            </a:endParaRPr>
          </a:p>
        </p:txBody>
      </p:sp>
      <p:sp>
        <p:nvSpPr>
          <p:cNvPr id="140" name="tolerate"/>
          <p:cNvSpPr txBox="1"/>
          <p:nvPr/>
        </p:nvSpPr>
        <p:spPr>
          <a:xfrm>
            <a:off x="8222284" y="3065958"/>
            <a:ext cx="19877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frozen</a:t>
            </a:r>
            <a:endParaRPr dirty="0">
              <a:latin typeface="Gill Sans MT" panose="020B0502020104020203" pitchFamily="34" charset="77"/>
            </a:endParaRPr>
          </a:p>
        </p:txBody>
      </p:sp>
      <p:sp>
        <p:nvSpPr>
          <p:cNvPr id="141" name="fixation"/>
          <p:cNvSpPr txBox="1"/>
          <p:nvPr/>
        </p:nvSpPr>
        <p:spPr>
          <a:xfrm>
            <a:off x="7845579" y="4824210"/>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shimmer</a:t>
            </a:r>
            <a:endParaRPr dirty="0">
              <a:latin typeface="Gill Sans MT" panose="020B0502020104020203" pitchFamily="34" charset="77"/>
            </a:endParaRPr>
          </a:p>
        </p:txBody>
      </p:sp>
      <p:sp>
        <p:nvSpPr>
          <p:cNvPr id="142" name="rustle"/>
          <p:cNvSpPr txBox="1"/>
          <p:nvPr/>
        </p:nvSpPr>
        <p:spPr>
          <a:xfrm>
            <a:off x="8330487" y="6620562"/>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arctic</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74033" y="157116"/>
            <a:ext cx="358431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ice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14776" y="5427006"/>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fleece</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51C174B9-C6E7-37DB-9D82-1CDD5C07C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9159" y="402304"/>
            <a:ext cx="3652315" cy="3652315"/>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B067281-AEA2-FE22-8A1E-352F9D946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66" y="5758451"/>
            <a:ext cx="3309321" cy="330932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0589" y="305549"/>
            <a:ext cx="597439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frost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5371" y="6109337"/>
            <a:ext cx="10419220"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temperature</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BA1614A4-33CC-E632-9BF5-9C3DDD73D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7013" y="551105"/>
            <a:ext cx="3317510" cy="3317510"/>
          </a:xfrm>
          <a:prstGeom prst="rect">
            <a:avLst/>
          </a:prstGeom>
        </p:spPr>
      </p:pic>
      <p:pic>
        <p:nvPicPr>
          <p:cNvPr id="5" name="Picture 4" descr="Icon&#10;&#10;Description automatically generated">
            <a:extLst>
              <a:ext uri="{FF2B5EF4-FFF2-40B4-BE49-F238E27FC236}">
                <a16:creationId xmlns:a16="http://schemas.microsoft.com/office/drawing/2014/main" id="{235FC9D0-D6E6-FF7F-67C5-E1B8E2215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0" y="5698331"/>
            <a:ext cx="3416333" cy="341633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49854" y="53920"/>
            <a:ext cx="654826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skate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17920" y="5765180"/>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frozen</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7703782F-0AB3-FEEE-A60A-F7BD2E052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982" y="629120"/>
            <a:ext cx="3181544" cy="3181544"/>
          </a:xfrm>
          <a:prstGeom prst="rect">
            <a:avLst/>
          </a:prstGeom>
        </p:spPr>
      </p:pic>
      <p:pic>
        <p:nvPicPr>
          <p:cNvPr id="5" name="Picture 4" descr="Icon&#10;&#10;Description automatically generated">
            <a:extLst>
              <a:ext uri="{FF2B5EF4-FFF2-40B4-BE49-F238E27FC236}">
                <a16:creationId xmlns:a16="http://schemas.microsoft.com/office/drawing/2014/main" id="{A6861123-7419-CDE1-5AA3-0588D734C2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740" y="5499891"/>
            <a:ext cx="3780523" cy="378052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769884"/>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downfall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972958"/>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shimmer</a:t>
            </a:r>
            <a:endParaRPr sz="13800" dirty="0">
              <a:latin typeface="Gill Sans MT" panose="020B0502020104020203" pitchFamily="34" charset="77"/>
            </a:endParaRPr>
          </a:p>
        </p:txBody>
      </p:sp>
      <p:pic>
        <p:nvPicPr>
          <p:cNvPr id="2" name="Picture 1" descr="A picture containing silhouette&#10;&#10;Description automatically generated">
            <a:extLst>
              <a:ext uri="{FF2B5EF4-FFF2-40B4-BE49-F238E27FC236}">
                <a16:creationId xmlns:a16="http://schemas.microsoft.com/office/drawing/2014/main" id="{3F6BF0A9-EEDC-85A5-5930-8E77C84B9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552315"/>
            <a:ext cx="3519794" cy="3519794"/>
          </a:xfrm>
          <a:prstGeom prst="rect">
            <a:avLst/>
          </a:prstGeom>
        </p:spPr>
      </p:pic>
      <p:pic>
        <p:nvPicPr>
          <p:cNvPr id="4" name="Picture 3" descr="Shape, icon&#10;&#10;Description automatically generated">
            <a:extLst>
              <a:ext uri="{FF2B5EF4-FFF2-40B4-BE49-F238E27FC236}">
                <a16:creationId xmlns:a16="http://schemas.microsoft.com/office/drawing/2014/main" id="{369D03E0-0981-C281-454B-1DC64DE0A6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98" y="5595349"/>
            <a:ext cx="3499510" cy="349951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588ECB7-0617-47EA-1693-81F75A4D4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916" y="6786601"/>
            <a:ext cx="939121" cy="93912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0598" y="0"/>
            <a:ext cx="604171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crisp</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5234337"/>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arctic</a:t>
            </a:r>
            <a:endParaRPr sz="13800" dirty="0">
              <a:latin typeface="Gill Sans MT" panose="020B0502020104020203" pitchFamily="34" charset="77"/>
            </a:endParaRPr>
          </a:p>
        </p:txBody>
      </p:sp>
      <p:pic>
        <p:nvPicPr>
          <p:cNvPr id="6" name="Picture 5" descr="A picture containing watch, clock, gauge&#10;&#10;Description automatically generated">
            <a:extLst>
              <a:ext uri="{FF2B5EF4-FFF2-40B4-BE49-F238E27FC236}">
                <a16:creationId xmlns:a16="http://schemas.microsoft.com/office/drawing/2014/main" id="{E4FF7E9F-0C99-50AD-AD84-3C87EDEEF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525" y="685828"/>
            <a:ext cx="3308091" cy="3308091"/>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54BF5D83-DF5F-F11F-FB87-34AE750F51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10" y="5608652"/>
            <a:ext cx="3444081" cy="344408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94253" y="2274766"/>
            <a:ext cx="93294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ice	</a:t>
            </a:r>
            <a:endParaRPr b="1" dirty="0">
              <a:latin typeface="Gill Sans MT" panose="020B0502020104020203" pitchFamily="34" charset="77"/>
              <a:sym typeface="American Typewriter"/>
            </a:endParaRPr>
          </a:p>
        </p:txBody>
      </p:sp>
      <p:sp>
        <p:nvSpPr>
          <p:cNvPr id="134" name="office"/>
          <p:cNvSpPr txBox="1"/>
          <p:nvPr/>
        </p:nvSpPr>
        <p:spPr>
          <a:xfrm>
            <a:off x="5653453" y="3183419"/>
            <a:ext cx="181459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fleece</a:t>
            </a:r>
            <a:endParaRPr dirty="0">
              <a:latin typeface="Gill Sans MT" panose="020B0502020104020203" pitchFamily="34" charset="77"/>
            </a:endParaRPr>
          </a:p>
        </p:txBody>
      </p:sp>
      <p:sp>
        <p:nvSpPr>
          <p:cNvPr id="135" name="spare"/>
          <p:cNvSpPr txBox="1"/>
          <p:nvPr/>
        </p:nvSpPr>
        <p:spPr>
          <a:xfrm>
            <a:off x="5825761" y="4033018"/>
            <a:ext cx="146995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frost</a:t>
            </a:r>
            <a:endParaRPr b="1" dirty="0">
              <a:latin typeface="Gill Sans MT" panose="020B0502020104020203" pitchFamily="34" charset="77"/>
              <a:sym typeface="American Typewriter"/>
            </a:endParaRPr>
          </a:p>
        </p:txBody>
      </p:sp>
      <p:sp>
        <p:nvSpPr>
          <p:cNvPr id="136" name="chipped"/>
          <p:cNvSpPr txBox="1"/>
          <p:nvPr/>
        </p:nvSpPr>
        <p:spPr>
          <a:xfrm>
            <a:off x="4617911" y="4958818"/>
            <a:ext cx="388568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temperature</a:t>
            </a:r>
            <a:endParaRPr dirty="0">
              <a:latin typeface="Gill Sans MT" panose="020B0502020104020203" pitchFamily="34" charset="77"/>
            </a:endParaRPr>
          </a:p>
        </p:txBody>
      </p:sp>
      <p:sp>
        <p:nvSpPr>
          <p:cNvPr id="137" name="lift"/>
          <p:cNvSpPr txBox="1"/>
          <p:nvPr/>
        </p:nvSpPr>
        <p:spPr>
          <a:xfrm>
            <a:off x="5735204" y="5829370"/>
            <a:ext cx="165109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skate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279177" y="3418118"/>
            <a:ext cx="25632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downfall</a:t>
            </a:r>
            <a:endParaRPr b="1" dirty="0">
              <a:latin typeface="Gill Sans MT" panose="020B0502020104020203" pitchFamily="34" charset="77"/>
              <a:sym typeface="American Typewriter"/>
            </a:endParaRPr>
          </a:p>
        </p:txBody>
      </p:sp>
      <p:sp>
        <p:nvSpPr>
          <p:cNvPr id="140" name="tolerate"/>
          <p:cNvSpPr txBox="1"/>
          <p:nvPr/>
        </p:nvSpPr>
        <p:spPr>
          <a:xfrm>
            <a:off x="5566911" y="2522165"/>
            <a:ext cx="19877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frozen</a:t>
            </a:r>
            <a:endParaRPr dirty="0">
              <a:latin typeface="Gill Sans MT" panose="020B0502020104020203" pitchFamily="34" charset="77"/>
            </a:endParaRPr>
          </a:p>
        </p:txBody>
      </p:sp>
      <p:sp>
        <p:nvSpPr>
          <p:cNvPr id="141" name="fixation"/>
          <p:cNvSpPr txBox="1"/>
          <p:nvPr/>
        </p:nvSpPr>
        <p:spPr>
          <a:xfrm>
            <a:off x="5190213" y="4280417"/>
            <a:ext cx="27411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shimmer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750645" y="5188117"/>
            <a:ext cx="150361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crisp</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16801" y="5996646"/>
            <a:ext cx="177131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arctic</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48074" y="1309202"/>
            <a:ext cx="11221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018" y="4576561"/>
            <a:ext cx="583738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Ice is frozen water.</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playground was covered in </a:t>
            </a:r>
            <a:r>
              <a:rPr lang="en-GB" sz="4000" b="1" dirty="0">
                <a:latin typeface="Gill Sans MT" panose="020B0502020104020203" pitchFamily="34" charset="77"/>
              </a:rPr>
              <a:t>ice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86847216"/>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frost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A10BA100-E9D0-DCB8-BE9E-075E2DAB3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487" y="2182175"/>
            <a:ext cx="4028644" cy="402864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6265" y="1309202"/>
            <a:ext cx="22057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fleece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445" y="4430746"/>
            <a:ext cx="5496284"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400" dirty="0">
                <a:latin typeface="Gill Sans MT" panose="020B0502020104020203" pitchFamily="34" charset="77"/>
              </a:rPr>
              <a:t>Fleece is a soft warm artificial fabric.</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Anna’s coat was a </a:t>
            </a:r>
            <a:r>
              <a:rPr lang="en-GB" sz="4000" b="1" dirty="0">
                <a:latin typeface="Gill Sans MT" panose="020B0502020104020203" pitchFamily="34" charset="77"/>
              </a:rPr>
              <a:t>fleece</a:t>
            </a:r>
            <a:r>
              <a:rPr lang="en-GB" sz="4000" dirty="0">
                <a:latin typeface="Gill Sans MT" panose="020B0502020104020203" pitchFamily="34" charset="77"/>
              </a:rPr>
              <a:t>. It was very warm.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fleece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32842927"/>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jacket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increase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0E15A858-9CE0-0C87-18F7-A7680733B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273" y="2644077"/>
            <a:ext cx="3510196" cy="3510196"/>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8623" y="1309202"/>
            <a:ext cx="182101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frost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848" y="3913474"/>
            <a:ext cx="591455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there is frost or a frost, the temperature outside falls below freezing point and the ground becomes covered in ice crystals.</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a:t>
            </a:r>
            <a:r>
              <a:rPr lang="en-GB" sz="4000" b="1" dirty="0">
                <a:latin typeface="Gill Sans MT" panose="020B0502020104020203" pitchFamily="34" charset="77"/>
              </a:rPr>
              <a:t>frost</a:t>
            </a:r>
            <a:r>
              <a:rPr lang="en-GB" sz="4000" dirty="0">
                <a:latin typeface="Gill Sans MT" panose="020B0502020104020203" pitchFamily="34" charset="77"/>
              </a:rPr>
              <a:t> last night, it was very cold.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frost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10770555"/>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9BE568AE-D481-D0F6-151D-D5B1B53E6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145" y="2548665"/>
            <a:ext cx="3761199" cy="376119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02597" y="1339979"/>
            <a:ext cx="441306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temperature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600" y="4178796"/>
            <a:ext cx="630004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temperature of something is a measure of how hot or cold it is.</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temperature</a:t>
            </a:r>
            <a:r>
              <a:rPr lang="en-GB" sz="4000" dirty="0">
                <a:latin typeface="Gill Sans MT" panose="020B0502020104020203" pitchFamily="34" charset="77"/>
              </a:rPr>
              <a:t> outside was very low.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tem</a:t>
            </a:r>
            <a:r>
              <a:rPr lang="en-GB" dirty="0">
                <a:latin typeface="Gill Sans MT" panose="020B0502020104020203" pitchFamily="34" charset="77"/>
              </a:rPr>
              <a:t>-per-a-</a:t>
            </a:r>
            <a:r>
              <a:rPr lang="en-GB" dirty="0" err="1">
                <a:latin typeface="Gill Sans MT" panose="020B0502020104020203" pitchFamily="34" charset="77"/>
              </a:rPr>
              <a:t>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19716241"/>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E7AAD752-BF7C-2612-7256-792042CD0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425" y="2825194"/>
            <a:ext cx="3416333" cy="341633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5272" y="1309202"/>
            <a:ext cx="19877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skate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086463"/>
            <a:ext cx="6454813"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skate, you move about wearing ice-skates or roller-skates.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skated</a:t>
            </a:r>
            <a:r>
              <a:rPr lang="en-GB" sz="4000" dirty="0">
                <a:latin typeface="Gill Sans MT" panose="020B0502020104020203" pitchFamily="34" charset="77"/>
              </a:rPr>
              <a:t> across the ice at the leisure centre.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skate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59726048"/>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joyfully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effortlessly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Icon&#10;&#10;Description automatically generated">
            <a:extLst>
              <a:ext uri="{FF2B5EF4-FFF2-40B4-BE49-F238E27FC236}">
                <a16:creationId xmlns:a16="http://schemas.microsoft.com/office/drawing/2014/main" id="{E9EC9DC6-0DF9-6C02-97D6-E26516D24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111" y="2397466"/>
            <a:ext cx="3877130" cy="387713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11076</TotalTime>
  <Words>1097</Words>
  <Application>Microsoft Macintosh PowerPoint</Application>
  <PresentationFormat>Custom</PresentationFormat>
  <Paragraphs>299</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55</cp:revision>
  <dcterms:modified xsi:type="dcterms:W3CDTF">2022-12-13T06:58:15Z</dcterms:modified>
</cp:coreProperties>
</file>