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3"/>
    <p:restoredTop sz="94646"/>
  </p:normalViewPr>
  <p:slideViewPr>
    <p:cSldViewPr snapToGrid="0" snapToObjects="1">
      <p:cViewPr varScale="1">
        <p:scale>
          <a:sx n="62" d="100"/>
          <a:sy n="62" d="100"/>
        </p:scale>
        <p:origin x="3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58819" y="3226831"/>
            <a:ext cx="707084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2nd</a:t>
            </a:r>
            <a:r>
              <a:rPr dirty="0">
                <a:latin typeface="Gill Sans MT" panose="020B0502020104020203" pitchFamily="34" charset="77"/>
              </a:rPr>
              <a:t> </a:t>
            </a:r>
            <a:r>
              <a:rPr lang="en-GB" dirty="0">
                <a:latin typeface="Gill Sans MT" panose="020B0502020104020203" pitchFamily="34" charset="77"/>
              </a:rPr>
              <a:t>January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078" y="1309202"/>
            <a:ext cx="176811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local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3792519"/>
            <a:ext cx="588666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Local means existing in or belonging to the area where you live, or to the area that you are talking about.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always bought bread and milk from the </a:t>
            </a:r>
            <a:r>
              <a:rPr lang="en-GB" sz="4000" b="1" dirty="0">
                <a:latin typeface="Gill Sans MT" panose="020B0502020104020203" pitchFamily="34" charset="77"/>
              </a:rPr>
              <a:t>local</a:t>
            </a:r>
            <a:r>
              <a:rPr lang="en-GB" sz="4000" dirty="0">
                <a:latin typeface="Gill Sans MT" panose="020B0502020104020203" pitchFamily="34" charset="77"/>
              </a:rPr>
              <a:t> shop.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a:t>
            </a:r>
            <a:r>
              <a:rPr lang="en-GB" dirty="0" err="1">
                <a:latin typeface="Gill Sans MT" panose="020B0502020104020203" pitchFamily="34" charset="77"/>
              </a:rPr>
              <a:t>cal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6868054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neighbourhood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vocal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1E7C494-6ADB-FBAF-28F1-AC1CCB411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1177" y="2322431"/>
            <a:ext cx="3781136" cy="3781136"/>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8370" y="1309202"/>
            <a:ext cx="21015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space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place gives a feeling of space, it gives an impression of being large and open.</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bedroom had lots of </a:t>
            </a:r>
            <a:r>
              <a:rPr lang="en-GB" sz="4000" b="1" dirty="0">
                <a:latin typeface="Gill Sans MT" panose="020B0502020104020203" pitchFamily="34" charset="77"/>
              </a:rPr>
              <a:t>space</a:t>
            </a:r>
            <a:r>
              <a:rPr lang="en-GB" sz="4000" dirty="0">
                <a:latin typeface="Gill Sans MT" panose="020B0502020104020203" pitchFamily="34" charset="77"/>
              </a:rPr>
              <a:t> to move around.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502576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room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cious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with medium confidence">
            <a:extLst>
              <a:ext uri="{FF2B5EF4-FFF2-40B4-BE49-F238E27FC236}">
                <a16:creationId xmlns:a16="http://schemas.microsoft.com/office/drawing/2014/main" id="{EB012A21-A0A0-A384-A510-2DB81ECE0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683" y="2569078"/>
            <a:ext cx="3629187" cy="362918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0477" y="1309202"/>
            <a:ext cx="241732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rested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4123618"/>
            <a:ext cx="59574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feel rested, you feel more energetic because you have just had a rest.</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All of the teachers felt well </a:t>
            </a:r>
            <a:r>
              <a:rPr lang="en-GB" sz="4000" b="1" dirty="0">
                <a:latin typeface="Gill Sans MT" panose="020B0502020104020203" pitchFamily="34" charset="77"/>
              </a:rPr>
              <a:t>rested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rest-ed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02483139"/>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relax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arrested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D9BF1BF0-E080-E3F7-4F34-9B8A2D53A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156" y="2440809"/>
            <a:ext cx="3724394" cy="372439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20191" y="1309202"/>
            <a:ext cx="35779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refreshed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1" y="4222262"/>
            <a:ext cx="675934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refreshed, they are feeling ready to go and full of energy, having been tired before.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Alfie felt </a:t>
            </a:r>
            <a:r>
              <a:rPr lang="en-GB" sz="4000" b="1" dirty="0">
                <a:latin typeface="Gill Sans MT" panose="020B0502020104020203" pitchFamily="34" charset="77"/>
              </a:rPr>
              <a:t>refreshed</a:t>
            </a:r>
            <a:r>
              <a:rPr lang="en-GB" sz="4000" dirty="0">
                <a:latin typeface="Gill Sans MT" panose="020B0502020104020203" pitchFamily="34" charset="77"/>
              </a:rPr>
              <a:t> and ready for the new term.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re-fresh-ed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93388477"/>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reinvigorated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fortified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DC638BD0-AFBA-D03F-807F-E4D1D7589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945" y="2768079"/>
            <a:ext cx="3282094" cy="328209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5003" y="1309202"/>
            <a:ext cx="254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energy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963452"/>
            <a:ext cx="609788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Energy is the ability and strength to do active physical things and the feeling that you are full of physical power and life.</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full of </a:t>
            </a:r>
            <a:r>
              <a:rPr lang="en-GB" sz="4000" b="1" dirty="0">
                <a:latin typeface="Gill Sans MT" panose="020B0502020104020203" pitchFamily="34" charset="77"/>
              </a:rPr>
              <a:t>energy</a:t>
            </a:r>
            <a:r>
              <a:rPr lang="en-GB" sz="4000" dirty="0">
                <a:latin typeface="Gill Sans MT" panose="020B0502020104020203" pitchFamily="34" charset="77"/>
              </a:rPr>
              <a:t> and ready to learn.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a:t>
            </a:r>
            <a:r>
              <a:rPr lang="en-GB" dirty="0">
                <a:latin typeface="Gill Sans MT" panose="020B0502020104020203" pitchFamily="34" charset="77"/>
              </a:rPr>
              <a:t>-er-</a:t>
            </a:r>
            <a:r>
              <a:rPr lang="en-GB" dirty="0" err="1">
                <a:latin typeface="Gill Sans MT" panose="020B0502020104020203" pitchFamily="34" charset="77"/>
              </a:rPr>
              <a:t>gy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4438874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spirit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vitality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3135E994-B0F1-972B-74B3-1A7A897AE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905" y="2427624"/>
            <a:ext cx="3724394" cy="372439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083349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new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smile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trip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285082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local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space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rested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restful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9657505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smile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22432655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has not been used or owned by anyone.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to do something, you do something that you were not doing before and you continue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to do something, you want to do it, and you take action which you hope will help you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the corners of your mouth curve up and you sometimes show your teeth. People *** when they are pleased or amused, or when they are being 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journey that you make to a particular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3" name="Picture 2" descr="Logo, icon&#10;&#10;Description automatically generated">
            <a:extLst>
              <a:ext uri="{FF2B5EF4-FFF2-40B4-BE49-F238E27FC236}">
                <a16:creationId xmlns:a16="http://schemas.microsoft.com/office/drawing/2014/main" id="{CEF20D7D-8779-F263-1B2E-F5C0B6C21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5352690"/>
            <a:ext cx="840779" cy="840779"/>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26427E53-19CF-334B-1BDD-587BFB49C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9889">
            <a:off x="10556414" y="5896926"/>
            <a:ext cx="656975" cy="656975"/>
          </a:xfrm>
          <a:prstGeom prst="rect">
            <a:avLst/>
          </a:prstGeom>
        </p:spPr>
      </p:pic>
      <p:pic>
        <p:nvPicPr>
          <p:cNvPr id="11" name="Picture 10" descr="Icon&#10;&#10;Description automatically generated">
            <a:extLst>
              <a:ext uri="{FF2B5EF4-FFF2-40B4-BE49-F238E27FC236}">
                <a16:creationId xmlns:a16="http://schemas.microsoft.com/office/drawing/2014/main" id="{F743EB92-5A70-BAEC-2D34-0765127BAF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2993" y="2661517"/>
            <a:ext cx="1068170" cy="1068170"/>
          </a:xfrm>
          <a:prstGeom prst="rect">
            <a:avLst/>
          </a:prstGeom>
        </p:spPr>
      </p:pic>
      <p:pic>
        <p:nvPicPr>
          <p:cNvPr id="12" name="Picture 11" descr="Logo, icon&#10;&#10;Description automatically generated">
            <a:extLst>
              <a:ext uri="{FF2B5EF4-FFF2-40B4-BE49-F238E27FC236}">
                <a16:creationId xmlns:a16="http://schemas.microsoft.com/office/drawing/2014/main" id="{3ACC18C6-137E-5700-609E-7D018D2531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8615" y="7878605"/>
            <a:ext cx="1068171" cy="1068171"/>
          </a:xfrm>
          <a:prstGeom prst="rect">
            <a:avLst/>
          </a:prstGeom>
        </p:spPr>
      </p:pic>
      <p:pic>
        <p:nvPicPr>
          <p:cNvPr id="15" name="Picture 14" descr="Icon&#10;&#10;Description automatically generated">
            <a:extLst>
              <a:ext uri="{FF2B5EF4-FFF2-40B4-BE49-F238E27FC236}">
                <a16:creationId xmlns:a16="http://schemas.microsoft.com/office/drawing/2014/main" id="{E945FCB2-2A6D-39D9-B0DA-6EBE9F6D85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3663" y="6564051"/>
            <a:ext cx="1068171" cy="1068171"/>
          </a:xfrm>
          <a:prstGeom prst="rect">
            <a:avLst/>
          </a:prstGeom>
        </p:spPr>
      </p:pic>
      <p:pic>
        <p:nvPicPr>
          <p:cNvPr id="16" name="Picture 15" descr="Icon&#10;&#10;Description automatically generated">
            <a:extLst>
              <a:ext uri="{FF2B5EF4-FFF2-40B4-BE49-F238E27FC236}">
                <a16:creationId xmlns:a16="http://schemas.microsoft.com/office/drawing/2014/main" id="{61E115E1-3202-B224-85DC-228C3A15D2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27681" y="3984576"/>
            <a:ext cx="1121731" cy="112173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1899748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local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refreshed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7951436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place gives a feeling of ***, it gives an impression of being large and 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is ***, they are feeling ready to go and full of energy, having been tired before.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means existing in or belonging to the area where you live, or to the area that you are talking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ability and strength to do active physical things and the feeling that you are full of physical power and 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feel ***, you feel more energetic because you have just had a 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descr="Icon&#10;&#10;Description automatically generated">
            <a:extLst>
              <a:ext uri="{FF2B5EF4-FFF2-40B4-BE49-F238E27FC236}">
                <a16:creationId xmlns:a16="http://schemas.microsoft.com/office/drawing/2014/main" id="{0A668EC3-317F-0964-4C1A-F53BC552B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6749" y="5099240"/>
            <a:ext cx="1037935" cy="1037935"/>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811A4206-62C9-93BD-A931-BCDA36AF7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7021" y="2597446"/>
            <a:ext cx="1037935" cy="1037935"/>
          </a:xfrm>
          <a:prstGeom prst="rect">
            <a:avLst/>
          </a:prstGeom>
        </p:spPr>
      </p:pic>
      <p:pic>
        <p:nvPicPr>
          <p:cNvPr id="15" name="Picture 14" descr="Icon&#10;&#10;Description automatically generated">
            <a:extLst>
              <a:ext uri="{FF2B5EF4-FFF2-40B4-BE49-F238E27FC236}">
                <a16:creationId xmlns:a16="http://schemas.microsoft.com/office/drawing/2014/main" id="{6FB34A12-A109-0EA8-BBE2-F9086DDBEF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4112" y="7880926"/>
            <a:ext cx="1065963" cy="1065963"/>
          </a:xfrm>
          <a:prstGeom prst="rect">
            <a:avLst/>
          </a:prstGeom>
        </p:spPr>
      </p:pic>
      <p:pic>
        <p:nvPicPr>
          <p:cNvPr id="16" name="Picture 15" descr="Icon&#10;&#10;Description automatically generated">
            <a:extLst>
              <a:ext uri="{FF2B5EF4-FFF2-40B4-BE49-F238E27FC236}">
                <a16:creationId xmlns:a16="http://schemas.microsoft.com/office/drawing/2014/main" id="{7646279F-97E2-40B3-3FCC-05FFA83553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9702" y="3903228"/>
            <a:ext cx="1037935" cy="1037935"/>
          </a:xfrm>
          <a:prstGeom prst="rect">
            <a:avLst/>
          </a:prstGeom>
        </p:spPr>
      </p:pic>
      <p:pic>
        <p:nvPicPr>
          <p:cNvPr id="17" name="Picture 16" descr="Icon&#10;&#10;Description automatically generated">
            <a:extLst>
              <a:ext uri="{FF2B5EF4-FFF2-40B4-BE49-F238E27FC236}">
                <a16:creationId xmlns:a16="http://schemas.microsoft.com/office/drawing/2014/main" id="{4F2C689A-F3F5-A5A6-D012-00FA67B415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6749" y="6405022"/>
            <a:ext cx="1178025" cy="117802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318944" y="3085008"/>
            <a:ext cx="96019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try</a:t>
            </a:r>
            <a:endParaRPr b="1" dirty="0">
              <a:latin typeface="Gill Sans MT" panose="020B0502020104020203" pitchFamily="34" charset="77"/>
              <a:sym typeface="American Typewriter"/>
            </a:endParaRPr>
          </a:p>
        </p:txBody>
      </p:sp>
      <p:sp>
        <p:nvSpPr>
          <p:cNvPr id="134" name="office"/>
          <p:cNvSpPr txBox="1"/>
          <p:nvPr/>
        </p:nvSpPr>
        <p:spPr>
          <a:xfrm>
            <a:off x="3145823" y="3993661"/>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new</a:t>
            </a:r>
            <a:endParaRPr dirty="0">
              <a:latin typeface="Gill Sans MT" panose="020B0502020104020203" pitchFamily="34" charset="77"/>
            </a:endParaRPr>
          </a:p>
        </p:txBody>
      </p:sp>
      <p:sp>
        <p:nvSpPr>
          <p:cNvPr id="135" name="spare"/>
          <p:cNvSpPr txBox="1"/>
          <p:nvPr/>
        </p:nvSpPr>
        <p:spPr>
          <a:xfrm>
            <a:off x="2969491" y="4843260"/>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smile</a:t>
            </a:r>
            <a:endParaRPr b="1" dirty="0">
              <a:latin typeface="Gill Sans MT" panose="020B0502020104020203" pitchFamily="34" charset="77"/>
              <a:sym typeface="American Typewriter"/>
            </a:endParaRPr>
          </a:p>
        </p:txBody>
      </p:sp>
      <p:sp>
        <p:nvSpPr>
          <p:cNvPr id="136" name="chipped"/>
          <p:cNvSpPr txBox="1"/>
          <p:nvPr/>
        </p:nvSpPr>
        <p:spPr>
          <a:xfrm>
            <a:off x="3210744" y="5769060"/>
            <a:ext cx="11766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trip</a:t>
            </a:r>
            <a:endParaRPr dirty="0">
              <a:latin typeface="Gill Sans MT" panose="020B0502020104020203" pitchFamily="34" charset="77"/>
            </a:endParaRPr>
          </a:p>
        </p:txBody>
      </p:sp>
      <p:sp>
        <p:nvSpPr>
          <p:cNvPr id="137" name="lift"/>
          <p:cNvSpPr txBox="1"/>
          <p:nvPr/>
        </p:nvSpPr>
        <p:spPr>
          <a:xfrm>
            <a:off x="3051249" y="6639612"/>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start</a:t>
            </a:r>
            <a:endParaRPr dirty="0">
              <a:latin typeface="Gill Sans MT" panose="020B0502020104020203" pitchFamily="34" charset="77"/>
            </a:endParaRPr>
          </a:p>
        </p:txBody>
      </p:sp>
      <p:sp>
        <p:nvSpPr>
          <p:cNvPr id="138" name="mutter"/>
          <p:cNvSpPr txBox="1"/>
          <p:nvPr/>
        </p:nvSpPr>
        <p:spPr>
          <a:xfrm>
            <a:off x="8350524" y="3961911"/>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space</a:t>
            </a:r>
            <a:endParaRPr b="1" dirty="0">
              <a:latin typeface="Gill Sans MT" panose="020B0502020104020203" pitchFamily="34" charset="77"/>
              <a:sym typeface="American Typewriter"/>
            </a:endParaRPr>
          </a:p>
        </p:txBody>
      </p:sp>
      <p:sp>
        <p:nvSpPr>
          <p:cNvPr id="139" name="unveil"/>
          <p:cNvSpPr txBox="1"/>
          <p:nvPr/>
        </p:nvSpPr>
        <p:spPr>
          <a:xfrm>
            <a:off x="7672853" y="5750010"/>
            <a:ext cx="28966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refreshed</a:t>
            </a:r>
            <a:endParaRPr b="1" dirty="0">
              <a:latin typeface="Gill Sans MT" panose="020B0502020104020203" pitchFamily="34" charset="77"/>
              <a:sym typeface="American Typewriter"/>
            </a:endParaRPr>
          </a:p>
        </p:txBody>
      </p:sp>
      <p:sp>
        <p:nvSpPr>
          <p:cNvPr id="140" name="tolerate"/>
          <p:cNvSpPr txBox="1"/>
          <p:nvPr/>
        </p:nvSpPr>
        <p:spPr>
          <a:xfrm>
            <a:off x="8484376" y="3065958"/>
            <a:ext cx="1463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local</a:t>
            </a:r>
            <a:endParaRPr dirty="0">
              <a:latin typeface="Gill Sans MT" panose="020B0502020104020203" pitchFamily="34" charset="77"/>
            </a:endParaRPr>
          </a:p>
        </p:txBody>
      </p:sp>
      <p:sp>
        <p:nvSpPr>
          <p:cNvPr id="141" name="fixation"/>
          <p:cNvSpPr txBox="1"/>
          <p:nvPr/>
        </p:nvSpPr>
        <p:spPr>
          <a:xfrm>
            <a:off x="8232706" y="4824210"/>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rested</a:t>
            </a:r>
            <a:endParaRPr dirty="0">
              <a:latin typeface="Gill Sans MT" panose="020B0502020104020203" pitchFamily="34" charset="77"/>
            </a:endParaRPr>
          </a:p>
        </p:txBody>
      </p:sp>
      <p:sp>
        <p:nvSpPr>
          <p:cNvPr id="142" name="rustle"/>
          <p:cNvSpPr txBox="1"/>
          <p:nvPr/>
        </p:nvSpPr>
        <p:spPr>
          <a:xfrm>
            <a:off x="8163776" y="6620562"/>
            <a:ext cx="21047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energy</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73980" y="42942"/>
            <a:ext cx="367889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64767"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new</a:t>
            </a:r>
            <a:endParaRPr sz="28700" dirty="0">
              <a:latin typeface="Gill Sans MT" panose="020B0502020104020203" pitchFamily="34" charset="77"/>
            </a:endParaRPr>
          </a:p>
        </p:txBody>
      </p:sp>
      <p:pic>
        <p:nvPicPr>
          <p:cNvPr id="2" name="Picture 1" descr="Logo, icon&#10;&#10;Description automatically generated">
            <a:extLst>
              <a:ext uri="{FF2B5EF4-FFF2-40B4-BE49-F238E27FC236}">
                <a16:creationId xmlns:a16="http://schemas.microsoft.com/office/drawing/2014/main" id="{DCC55399-C731-19AD-998D-9028E044F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127362"/>
            <a:ext cx="3353839" cy="335383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3641037-29EF-777F-61AE-BEDD8A218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09889">
            <a:off x="8627557" y="2109098"/>
            <a:ext cx="2620650" cy="2620650"/>
          </a:xfrm>
          <a:prstGeom prst="rect">
            <a:avLst/>
          </a:prstGeom>
        </p:spPr>
      </p:pic>
      <p:pic>
        <p:nvPicPr>
          <p:cNvPr id="7" name="Picture 6" descr="Icon&#10;&#10;Description automatically generated">
            <a:extLst>
              <a:ext uri="{FF2B5EF4-FFF2-40B4-BE49-F238E27FC236}">
                <a16:creationId xmlns:a16="http://schemas.microsoft.com/office/drawing/2014/main" id="{B5DC3EC7-AE43-D5B5-1904-75AEDD15E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786" y="5658584"/>
            <a:ext cx="3472663" cy="347266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1914" y="51677"/>
            <a:ext cx="6456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smile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887741" y="520319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trip</a:t>
            </a:r>
            <a:endParaRPr sz="199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5C2EBD72-6BFD-F807-CB90-71EBEB0E7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782" y="5607211"/>
            <a:ext cx="3521063" cy="3521063"/>
          </a:xfrm>
          <a:prstGeom prst="rect">
            <a:avLst/>
          </a:prstGeom>
        </p:spPr>
      </p:pic>
      <p:pic>
        <p:nvPicPr>
          <p:cNvPr id="6" name="Picture 5" descr="Icon&#10;&#10;Description automatically generated">
            <a:extLst>
              <a:ext uri="{FF2B5EF4-FFF2-40B4-BE49-F238E27FC236}">
                <a16:creationId xmlns:a16="http://schemas.microsoft.com/office/drawing/2014/main" id="{3E8E7C63-F283-BB62-2367-F2E7BC602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473186"/>
            <a:ext cx="3549173" cy="354917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6166" y="15536"/>
            <a:ext cx="584615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start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38217" y="5456527"/>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local</a:t>
            </a:r>
            <a:endParaRPr sz="22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E104B1FC-CC09-8D5A-1604-B17A86EE1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071" y="473186"/>
            <a:ext cx="3476959" cy="3476959"/>
          </a:xfrm>
          <a:prstGeom prst="rect">
            <a:avLst/>
          </a:prstGeom>
        </p:spPr>
      </p:pic>
      <p:pic>
        <p:nvPicPr>
          <p:cNvPr id="6" name="Picture 5" descr="Icon&#10;&#10;Description automatically generated">
            <a:extLst>
              <a:ext uri="{FF2B5EF4-FFF2-40B4-BE49-F238E27FC236}">
                <a16:creationId xmlns:a16="http://schemas.microsoft.com/office/drawing/2014/main" id="{90F8EADD-9B7D-842B-F0F6-599130158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14" y="5585478"/>
            <a:ext cx="3353342" cy="335334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328804"/>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space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613965"/>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rested</a:t>
            </a:r>
            <a:endParaRPr sz="13800" dirty="0">
              <a:latin typeface="Gill Sans MT" panose="020B0502020104020203" pitchFamily="34" charset="77"/>
            </a:endParaRPr>
          </a:p>
        </p:txBody>
      </p:sp>
      <p:pic>
        <p:nvPicPr>
          <p:cNvPr id="7" name="Picture 6" descr="Icon&#10;&#10;Description automatically generated with medium confidence">
            <a:extLst>
              <a:ext uri="{FF2B5EF4-FFF2-40B4-BE49-F238E27FC236}">
                <a16:creationId xmlns:a16="http://schemas.microsoft.com/office/drawing/2014/main" id="{810D24B7-2217-E938-4C23-085FC3413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5425" y="575753"/>
            <a:ext cx="3164969" cy="3164969"/>
          </a:xfrm>
          <a:prstGeom prst="rect">
            <a:avLst/>
          </a:prstGeom>
        </p:spPr>
      </p:pic>
      <p:pic>
        <p:nvPicPr>
          <p:cNvPr id="8" name="Picture 7" descr="Icon&#10;&#10;Description automatically generated">
            <a:extLst>
              <a:ext uri="{FF2B5EF4-FFF2-40B4-BE49-F238E27FC236}">
                <a16:creationId xmlns:a16="http://schemas.microsoft.com/office/drawing/2014/main" id="{EC3F0370-7289-A887-5601-367D7F8E4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374" y="5613964"/>
            <a:ext cx="3537435" cy="353743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23926" y="803484"/>
            <a:ext cx="834843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refreshed</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89557" y="5542731"/>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energy</a:t>
            </a:r>
            <a:endParaRPr sz="138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258915D2-0469-2225-28C8-3D5C22019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22572"/>
            <a:ext cx="3282094" cy="3282094"/>
          </a:xfrm>
          <a:prstGeom prst="rect">
            <a:avLst/>
          </a:prstGeom>
        </p:spPr>
      </p:pic>
      <p:pic>
        <p:nvPicPr>
          <p:cNvPr id="5" name="Picture 4" descr="Icon&#10;&#10;Description automatically generated">
            <a:extLst>
              <a:ext uri="{FF2B5EF4-FFF2-40B4-BE49-F238E27FC236}">
                <a16:creationId xmlns:a16="http://schemas.microsoft.com/office/drawing/2014/main" id="{4FE93018-0836-6695-B456-693EA22DE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31" y="5655204"/>
            <a:ext cx="3500582" cy="350058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80628" y="2274766"/>
            <a:ext cx="96019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try	</a:t>
            </a:r>
            <a:endParaRPr b="1" dirty="0">
              <a:latin typeface="Gill Sans MT" panose="020B0502020104020203" pitchFamily="34" charset="77"/>
              <a:sym typeface="American Typewriter"/>
            </a:endParaRPr>
          </a:p>
        </p:txBody>
      </p:sp>
      <p:sp>
        <p:nvSpPr>
          <p:cNvPr id="134" name="office"/>
          <p:cNvSpPr txBox="1"/>
          <p:nvPr/>
        </p:nvSpPr>
        <p:spPr>
          <a:xfrm>
            <a:off x="5907529" y="3183419"/>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new</a:t>
            </a:r>
            <a:endParaRPr dirty="0">
              <a:latin typeface="Gill Sans MT" panose="020B0502020104020203" pitchFamily="34" charset="77"/>
            </a:endParaRPr>
          </a:p>
        </p:txBody>
      </p:sp>
      <p:sp>
        <p:nvSpPr>
          <p:cNvPr id="135" name="spare"/>
          <p:cNvSpPr txBox="1"/>
          <p:nvPr/>
        </p:nvSpPr>
        <p:spPr>
          <a:xfrm>
            <a:off x="5731184" y="4033018"/>
            <a:ext cx="16591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smile</a:t>
            </a:r>
            <a:endParaRPr b="1" dirty="0">
              <a:latin typeface="Gill Sans MT" panose="020B0502020104020203" pitchFamily="34" charset="77"/>
              <a:sym typeface="American Typewriter"/>
            </a:endParaRPr>
          </a:p>
        </p:txBody>
      </p:sp>
      <p:sp>
        <p:nvSpPr>
          <p:cNvPr id="136" name="chipped"/>
          <p:cNvSpPr txBox="1"/>
          <p:nvPr/>
        </p:nvSpPr>
        <p:spPr>
          <a:xfrm>
            <a:off x="5972450" y="4958818"/>
            <a:ext cx="11766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trip</a:t>
            </a:r>
            <a:endParaRPr dirty="0">
              <a:latin typeface="Gill Sans MT" panose="020B0502020104020203" pitchFamily="34" charset="77"/>
            </a:endParaRPr>
          </a:p>
        </p:txBody>
      </p:sp>
      <p:sp>
        <p:nvSpPr>
          <p:cNvPr id="137" name="lift"/>
          <p:cNvSpPr txBox="1"/>
          <p:nvPr/>
        </p:nvSpPr>
        <p:spPr>
          <a:xfrm>
            <a:off x="5812951" y="5829370"/>
            <a:ext cx="14956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start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95157" y="3418118"/>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space</a:t>
            </a:r>
            <a:endParaRPr b="1" dirty="0">
              <a:latin typeface="Gill Sans MT" panose="020B0502020104020203" pitchFamily="34" charset="77"/>
              <a:sym typeface="American Typewriter"/>
            </a:endParaRPr>
          </a:p>
        </p:txBody>
      </p:sp>
      <p:sp>
        <p:nvSpPr>
          <p:cNvPr id="140" name="tolerate"/>
          <p:cNvSpPr txBox="1"/>
          <p:nvPr/>
        </p:nvSpPr>
        <p:spPr>
          <a:xfrm>
            <a:off x="5829003" y="2522165"/>
            <a:ext cx="146354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local</a:t>
            </a:r>
            <a:endParaRPr dirty="0">
              <a:latin typeface="Gill Sans MT" panose="020B0502020104020203" pitchFamily="34" charset="77"/>
            </a:endParaRPr>
          </a:p>
        </p:txBody>
      </p:sp>
      <p:sp>
        <p:nvSpPr>
          <p:cNvPr id="141" name="fixation"/>
          <p:cNvSpPr txBox="1"/>
          <p:nvPr/>
        </p:nvSpPr>
        <p:spPr>
          <a:xfrm>
            <a:off x="5577340" y="4280417"/>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rested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054142" y="5188117"/>
            <a:ext cx="28966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refreshed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50090" y="5996646"/>
            <a:ext cx="21047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energy</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34448" y="1309202"/>
            <a:ext cx="114935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018" y="3807120"/>
            <a:ext cx="583738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try to do something, you want to do it, and you take action which you hope will help you to do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Ramela</a:t>
            </a:r>
            <a:r>
              <a:rPr lang="en-GB" sz="4000" dirty="0">
                <a:latin typeface="Gill Sans MT" panose="020B0502020104020203" pitchFamily="34" charset="77"/>
              </a:rPr>
              <a:t> wanted to </a:t>
            </a:r>
            <a:r>
              <a:rPr lang="en-GB" sz="4000" b="1" dirty="0">
                <a:latin typeface="Gill Sans MT" panose="020B0502020104020203" pitchFamily="34" charset="77"/>
              </a:rPr>
              <a:t>try</a:t>
            </a:r>
            <a:r>
              <a:rPr lang="en-GB" sz="4000" dirty="0">
                <a:latin typeface="Gill Sans MT" panose="020B0502020104020203" pitchFamily="34" charset="77"/>
              </a:rPr>
              <a:t> the new handwriting pen.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8357802"/>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attempt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experiment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 icon&#10;&#10;Description automatically generated">
            <a:extLst>
              <a:ext uri="{FF2B5EF4-FFF2-40B4-BE49-F238E27FC236}">
                <a16:creationId xmlns:a16="http://schemas.microsoft.com/office/drawing/2014/main" id="{EBB227CA-8481-5AA5-85C6-260195A14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014" y="2070599"/>
            <a:ext cx="3353839" cy="335383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1743A75B-8854-3D95-CC86-6C50E8ADF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9889">
            <a:off x="8253242" y="4255567"/>
            <a:ext cx="2620650" cy="262065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608" y="1309202"/>
            <a:ext cx="16270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new</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445" y="4184524"/>
            <a:ext cx="549628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Something that is new has not been used or owned by anyone.</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box was full of </a:t>
            </a:r>
            <a:r>
              <a:rPr lang="en-GB" sz="4000" b="1" dirty="0">
                <a:latin typeface="Gill Sans MT" panose="020B0502020104020203" pitchFamily="34" charset="77"/>
              </a:rPr>
              <a:t>new</a:t>
            </a:r>
            <a:r>
              <a:rPr lang="en-GB" sz="4000" dirty="0">
                <a:latin typeface="Gill Sans MT" panose="020B0502020104020203" pitchFamily="34" charset="77"/>
              </a:rPr>
              <a:t> books for the whole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4077718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latest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current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two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04E3F7F9-A735-17EC-DF79-8DBF3C9A0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199" y="2131269"/>
            <a:ext cx="4289591" cy="428959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7289" y="1309202"/>
            <a:ext cx="19636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smile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07342"/>
            <a:ext cx="5914552"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When you smile, the corners of your mouth curve up and you sometimes show your teeth. People smile when they are pleased or amused, or when they are being friendly.</a:t>
            </a:r>
            <a:endParaRPr sz="28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a:t>
            </a:r>
            <a:r>
              <a:rPr lang="en-GB" sz="4000" b="1" dirty="0">
                <a:latin typeface="Gill Sans MT" panose="020B0502020104020203" pitchFamily="34" charset="77"/>
              </a:rPr>
              <a:t>smiled</a:t>
            </a:r>
            <a:r>
              <a:rPr lang="en-GB" sz="4000" dirty="0">
                <a:latin typeface="Gill Sans MT" panose="020B0502020104020203" pitchFamily="34" charset="77"/>
              </a:rPr>
              <a:t> after the exciting delivery of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smile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80561904"/>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style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F923E823-D503-F7B0-CD81-8E02DB7D4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272" y="2391872"/>
            <a:ext cx="3802831" cy="3802831"/>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44686" y="1339979"/>
            <a:ext cx="132889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trip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600" y="4455795"/>
            <a:ext cx="630004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trip is a journey that you make to a particular place.</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 few people had been on </a:t>
            </a:r>
            <a:r>
              <a:rPr lang="en-GB" sz="4000" b="1" dirty="0">
                <a:latin typeface="Gill Sans MT" panose="020B0502020104020203" pitchFamily="34" charset="77"/>
              </a:rPr>
              <a:t>trips</a:t>
            </a:r>
            <a:r>
              <a:rPr lang="en-GB" sz="4000" dirty="0">
                <a:latin typeface="Gill Sans MT" panose="020B0502020104020203" pitchFamily="34" charset="77"/>
              </a:rPr>
              <a:t> over the school holiday.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78935982"/>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journey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 icon&#10;&#10;Description automatically generated">
            <a:extLst>
              <a:ext uri="{FF2B5EF4-FFF2-40B4-BE49-F238E27FC236}">
                <a16:creationId xmlns:a16="http://schemas.microsoft.com/office/drawing/2014/main" id="{CD658E48-3686-8566-80D9-72D4AB09C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025" y="2769190"/>
            <a:ext cx="3641214" cy="364121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7865" y="1309202"/>
            <a:ext cx="178253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start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8"/>
            <a:ext cx="645481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start to do something, you do something that you were not doing before and you continue doing it.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a:t>
            </a:r>
            <a:r>
              <a:rPr lang="en-GB" sz="4000" b="1" dirty="0">
                <a:latin typeface="Gill Sans MT" panose="020B0502020104020203" pitchFamily="34" charset="77"/>
              </a:rPr>
              <a:t>started</a:t>
            </a:r>
            <a:r>
              <a:rPr lang="en-GB" sz="4000" dirty="0">
                <a:latin typeface="Gill Sans MT" panose="020B0502020104020203" pitchFamily="34" charset="77"/>
              </a:rPr>
              <a:t> to read one of the wonderful new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74284831"/>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59D26CED-253A-C726-9F6A-791D03CD6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059" y="2500426"/>
            <a:ext cx="3582689" cy="358268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11414</TotalTime>
  <Words>1222</Words>
  <Application>Microsoft Macintosh PowerPoint</Application>
  <PresentationFormat>Custom</PresentationFormat>
  <Paragraphs>312</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58</cp:revision>
  <dcterms:modified xsi:type="dcterms:W3CDTF">2022-12-30T16:10:20Z</dcterms:modified>
</cp:coreProperties>
</file>