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8"/>
    <p:restoredTop sz="94646"/>
  </p:normalViewPr>
  <p:slideViewPr>
    <p:cSldViewPr snapToGrid="0" snapToObjects="1">
      <p:cViewPr varScale="1">
        <p:scale>
          <a:sx n="61" d="100"/>
          <a:sy n="61" d="100"/>
        </p:scale>
        <p:origin x="22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949621" y="3226831"/>
            <a:ext cx="748923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9</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7th</a:t>
            </a:r>
            <a:r>
              <a:rPr dirty="0">
                <a:latin typeface="Gill Sans MT" panose="020B0502020104020203" pitchFamily="34" charset="77"/>
              </a:rPr>
              <a:t> </a:t>
            </a:r>
            <a:r>
              <a:rPr lang="en-GB" dirty="0">
                <a:latin typeface="Gill Sans MT" panose="020B0502020104020203" pitchFamily="34" charset="77"/>
              </a:rPr>
              <a:t>November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79910" y="1309202"/>
            <a:ext cx="385842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composed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069517"/>
            <a:ext cx="567170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composed, they are calm and able to control their feelings.</a:t>
            </a:r>
            <a:endParaRPr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Gemma remained </a:t>
            </a:r>
            <a:r>
              <a:rPr lang="en-GB" sz="4000" b="1" dirty="0">
                <a:latin typeface="Gill Sans MT" panose="020B0502020104020203" pitchFamily="34" charset="77"/>
              </a:rPr>
              <a:t>composed</a:t>
            </a:r>
            <a:r>
              <a:rPr lang="en-GB" sz="4000" dirty="0">
                <a:latin typeface="Gill Sans MT" panose="020B0502020104020203" pitchFamily="34" charset="77"/>
              </a:rPr>
              <a:t> during her presentation.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com-posed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814032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calm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collected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enclosed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2880E680-4438-39A4-8F62-920B74344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702" y="2484933"/>
            <a:ext cx="3577265" cy="357726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7734" y="1309202"/>
            <a:ext cx="32028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battered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57722" y="4254949"/>
            <a:ext cx="6394522"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battered is old and in poor condition because it has been used a lot.</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house looked </a:t>
            </a:r>
            <a:r>
              <a:rPr lang="en-GB" sz="4000" b="1" dirty="0">
                <a:latin typeface="Gill Sans MT" panose="020B0502020104020203" pitchFamily="34" charset="77"/>
              </a:rPr>
              <a:t>battered</a:t>
            </a:r>
            <a:r>
              <a:rPr lang="en-GB" sz="4000" dirty="0">
                <a:latin typeface="Gill Sans MT" panose="020B0502020104020203" pitchFamily="34" charset="77"/>
              </a:rPr>
              <a:t> and old.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bat-</a:t>
            </a:r>
            <a:r>
              <a:rPr lang="en-GB" dirty="0" err="1">
                <a:latin typeface="Gill Sans MT" panose="020B0502020104020203" pitchFamily="34" charset="77"/>
              </a:rPr>
              <a:t>tered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6868368"/>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damaged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scattered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shabby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shattered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05977D3-097F-2D7C-7A67-AA5036B07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3590" y="2560001"/>
            <a:ext cx="3927038" cy="3927038"/>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7188" y="1309202"/>
            <a:ext cx="25038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coarse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0545" y="3951984"/>
            <a:ext cx="617644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Coarse things have a rough texture because they consist of thick threads or large pieces.</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new school jumpers felt </a:t>
            </a:r>
            <a:r>
              <a:rPr lang="en-GB" sz="4000" b="1" dirty="0">
                <a:latin typeface="Gill Sans MT" panose="020B0502020104020203" pitchFamily="34" charset="77"/>
              </a:rPr>
              <a:t>coarse</a:t>
            </a:r>
            <a:r>
              <a:rPr lang="en-GB" sz="4000" dirty="0">
                <a:latin typeface="Gill Sans MT" panose="020B0502020104020203" pitchFamily="34" charset="77"/>
              </a:rPr>
              <a:t> and uncomfortable.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coarse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4965498"/>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rough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bristly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44FF082A-30AA-AE73-0792-BCBC50773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702340"/>
            <a:ext cx="3363216" cy="336321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2157" y="1309202"/>
            <a:ext cx="275395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endless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9734" y="4068374"/>
            <a:ext cx="5982666"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something is endless, you mean that it is very large or lasts for a very long time, and it seems as if it will never stop.</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Day’s pile of marking was </a:t>
            </a:r>
            <a:r>
              <a:rPr lang="en-GB" sz="4000" b="1" dirty="0">
                <a:latin typeface="Gill Sans MT" panose="020B0502020104020203" pitchFamily="34" charset="77"/>
              </a:rPr>
              <a:t>endless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end-less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508497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countless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jobs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D90CDC05-2BAF-2C14-FB54-F82E0CA3A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266" y="2832147"/>
            <a:ext cx="3098497" cy="309849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32547" y="1309202"/>
            <a:ext cx="47272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meddlesome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992222"/>
            <a:ext cx="6097883"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describe a person as meddlesome, you are criticising them because they try to influence or change things that do not concern them.</a:t>
            </a:r>
            <a:endParaRPr sz="28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 was known for being </a:t>
            </a:r>
            <a:r>
              <a:rPr lang="en-GB" sz="4000" b="1" dirty="0">
                <a:latin typeface="Gill Sans MT" panose="020B0502020104020203" pitchFamily="34" charset="77"/>
              </a:rPr>
              <a:t>meddlesome</a:t>
            </a:r>
            <a:r>
              <a:rPr lang="en-GB" sz="4000" dirty="0">
                <a:latin typeface="Gill Sans MT" panose="020B0502020104020203" pitchFamily="34" charset="77"/>
              </a:rPr>
              <a:t> in lessons.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med-</a:t>
            </a:r>
            <a:r>
              <a:rPr lang="en-GB" dirty="0" err="1">
                <a:latin typeface="Gill Sans MT" panose="020B0502020104020203" pitchFamily="34" charset="77"/>
              </a:rPr>
              <a:t>dle</a:t>
            </a:r>
            <a:r>
              <a:rPr lang="en-GB" dirty="0">
                <a:latin typeface="Gill Sans MT" panose="020B0502020104020203" pitchFamily="34" charset="77"/>
              </a:rPr>
              <a:t>-some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4474769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meddling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intrusive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9C6CE2A1-8CAE-8513-3193-E06634A60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199" y="2687308"/>
            <a:ext cx="3444081" cy="344408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3881581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entertain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mail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jolly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careful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2832842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composed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battered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endless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meddlesome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2815076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entertain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colourful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jolly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careful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655917203"/>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can refer to letters and parcels that are delivered to you 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 performer, performance, or activity *** you, it amuses you, interests you, or gives you pleasure.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are ***, you give serious attention to what you are doing, in order to avoid harm, damage, or mistakes. If you are *** to do something, you make sure that you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Something that is *** has bright colours or a lot of different colours.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Someone who is *** is happy and cheerful in their appearance or 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descr="Icon&#10;&#10;Description automatically generated">
            <a:extLst>
              <a:ext uri="{FF2B5EF4-FFF2-40B4-BE49-F238E27FC236}">
                <a16:creationId xmlns:a16="http://schemas.microsoft.com/office/drawing/2014/main" id="{298B7EE0-C11D-9414-EBA9-48970038C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700" y="3755501"/>
            <a:ext cx="995176" cy="99517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F6B81857-F4CF-373F-4D92-74E8F718C1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5345" y="6925856"/>
            <a:ext cx="995176" cy="995176"/>
          </a:xfrm>
          <a:prstGeom prst="rect">
            <a:avLst/>
          </a:prstGeom>
        </p:spPr>
      </p:pic>
      <p:pic>
        <p:nvPicPr>
          <p:cNvPr id="11" name="Picture 10" descr="Icon&#10;&#10;Description automatically generated">
            <a:extLst>
              <a:ext uri="{FF2B5EF4-FFF2-40B4-BE49-F238E27FC236}">
                <a16:creationId xmlns:a16="http://schemas.microsoft.com/office/drawing/2014/main" id="{3403E48A-4CD6-D915-08F3-76A4BD99BF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1609" y="2495720"/>
            <a:ext cx="985267" cy="985267"/>
          </a:xfrm>
          <a:prstGeom prst="rect">
            <a:avLst/>
          </a:prstGeom>
        </p:spPr>
      </p:pic>
      <p:pic>
        <p:nvPicPr>
          <p:cNvPr id="15" name="Picture 14" descr="Icon&#10;&#10;Description automatically generated">
            <a:extLst>
              <a:ext uri="{FF2B5EF4-FFF2-40B4-BE49-F238E27FC236}">
                <a16:creationId xmlns:a16="http://schemas.microsoft.com/office/drawing/2014/main" id="{5450DFF2-96D4-9999-865E-38651CF893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1609" y="8195546"/>
            <a:ext cx="1008912" cy="1008912"/>
          </a:xfrm>
          <a:prstGeom prst="rect">
            <a:avLst/>
          </a:prstGeom>
        </p:spPr>
      </p:pic>
      <p:pic>
        <p:nvPicPr>
          <p:cNvPr id="16" name="Picture 15" descr="Icon&#10;&#10;Description automatically generated">
            <a:extLst>
              <a:ext uri="{FF2B5EF4-FFF2-40B4-BE49-F238E27FC236}">
                <a16:creationId xmlns:a16="http://schemas.microsoft.com/office/drawing/2014/main" id="{B8A81B49-CE0A-76C0-02D7-B0F79143D9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1700" y="5107009"/>
            <a:ext cx="1264052" cy="126405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7353955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composed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battered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coarse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endless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meddlesome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1679321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is old and in poor condition because it has been used a 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a person as ***, you are criticising them because they try to influence or change things that do not concern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things have a rough texture because they consist of thick threads or large pieces.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is ***, they are calm and able to control their 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something is ***, you mean that it is very large or lasts for a very long time, and it seems as if it will never 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0" name="Picture 9">
            <a:extLst>
              <a:ext uri="{FF2B5EF4-FFF2-40B4-BE49-F238E27FC236}">
                <a16:creationId xmlns:a16="http://schemas.microsoft.com/office/drawing/2014/main" id="{86EDA618-424B-52DB-EE73-066AF5A41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083" y="6485859"/>
            <a:ext cx="1107427" cy="1107427"/>
          </a:xfrm>
          <a:prstGeom prst="rect">
            <a:avLst/>
          </a:prstGeom>
        </p:spPr>
      </p:pic>
      <p:pic>
        <p:nvPicPr>
          <p:cNvPr id="11" name="Picture 10">
            <a:extLst>
              <a:ext uri="{FF2B5EF4-FFF2-40B4-BE49-F238E27FC236}">
                <a16:creationId xmlns:a16="http://schemas.microsoft.com/office/drawing/2014/main" id="{A83B3800-95D3-2713-91A1-B98DEC521C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0083" y="2584417"/>
            <a:ext cx="1107428" cy="1107428"/>
          </a:xfrm>
          <a:prstGeom prst="rect">
            <a:avLst/>
          </a:prstGeom>
        </p:spPr>
      </p:pic>
      <p:pic>
        <p:nvPicPr>
          <p:cNvPr id="12" name="Picture 11" descr="Icon&#10;&#10;Description automatically generated">
            <a:extLst>
              <a:ext uri="{FF2B5EF4-FFF2-40B4-BE49-F238E27FC236}">
                <a16:creationId xmlns:a16="http://schemas.microsoft.com/office/drawing/2014/main" id="{63F85A34-E883-478A-0BFE-5676365591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2355" y="5349975"/>
            <a:ext cx="922881" cy="922881"/>
          </a:xfrm>
          <a:prstGeom prst="rect">
            <a:avLst/>
          </a:prstGeom>
        </p:spPr>
      </p:pic>
      <p:pic>
        <p:nvPicPr>
          <p:cNvPr id="16" name="Picture 15">
            <a:extLst>
              <a:ext uri="{FF2B5EF4-FFF2-40B4-BE49-F238E27FC236}">
                <a16:creationId xmlns:a16="http://schemas.microsoft.com/office/drawing/2014/main" id="{ADB52AF3-728D-53E5-DFC8-F976328F6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0083" y="7865547"/>
            <a:ext cx="1107428" cy="1107428"/>
          </a:xfrm>
          <a:prstGeom prst="rect">
            <a:avLst/>
          </a:prstGeom>
        </p:spPr>
      </p:pic>
      <p:pic>
        <p:nvPicPr>
          <p:cNvPr id="17" name="Picture 16">
            <a:extLst>
              <a:ext uri="{FF2B5EF4-FFF2-40B4-BE49-F238E27FC236}">
                <a16:creationId xmlns:a16="http://schemas.microsoft.com/office/drawing/2014/main" id="{11985B10-5FC3-20FC-7262-A889EC668A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9341" y="3771210"/>
            <a:ext cx="1254589" cy="125458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386794" y="3085008"/>
            <a:ext cx="28244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entertain</a:t>
            </a:r>
            <a:endParaRPr b="1" dirty="0">
              <a:latin typeface="Gill Sans MT" panose="020B0502020104020203" pitchFamily="34" charset="77"/>
              <a:sym typeface="American Typewriter"/>
            </a:endParaRPr>
          </a:p>
        </p:txBody>
      </p:sp>
      <p:sp>
        <p:nvSpPr>
          <p:cNvPr id="134" name="office"/>
          <p:cNvSpPr txBox="1"/>
          <p:nvPr/>
        </p:nvSpPr>
        <p:spPr>
          <a:xfrm>
            <a:off x="2444504" y="3993661"/>
            <a:ext cx="27090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colourful</a:t>
            </a:r>
            <a:endParaRPr dirty="0">
              <a:latin typeface="Gill Sans MT" panose="020B0502020104020203" pitchFamily="34" charset="77"/>
            </a:endParaRPr>
          </a:p>
        </p:txBody>
      </p:sp>
      <p:sp>
        <p:nvSpPr>
          <p:cNvPr id="135" name="spare"/>
          <p:cNvSpPr txBox="1"/>
          <p:nvPr/>
        </p:nvSpPr>
        <p:spPr>
          <a:xfrm>
            <a:off x="3109745" y="4843260"/>
            <a:ext cx="13785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mail</a:t>
            </a:r>
            <a:endParaRPr b="1" dirty="0">
              <a:latin typeface="Gill Sans MT" panose="020B0502020104020203" pitchFamily="34" charset="77"/>
              <a:sym typeface="American Typewriter"/>
            </a:endParaRPr>
          </a:p>
        </p:txBody>
      </p:sp>
      <p:sp>
        <p:nvSpPr>
          <p:cNvPr id="136" name="chipped"/>
          <p:cNvSpPr txBox="1"/>
          <p:nvPr/>
        </p:nvSpPr>
        <p:spPr>
          <a:xfrm>
            <a:off x="3145815" y="5769060"/>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jolly</a:t>
            </a:r>
            <a:endParaRPr dirty="0">
              <a:latin typeface="Gill Sans MT" panose="020B0502020104020203" pitchFamily="34" charset="77"/>
            </a:endParaRPr>
          </a:p>
        </p:txBody>
      </p:sp>
      <p:sp>
        <p:nvSpPr>
          <p:cNvPr id="137" name="lift"/>
          <p:cNvSpPr txBox="1"/>
          <p:nvPr/>
        </p:nvSpPr>
        <p:spPr>
          <a:xfrm>
            <a:off x="2746670" y="6639612"/>
            <a:ext cx="21047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careful</a:t>
            </a:r>
            <a:endParaRPr dirty="0">
              <a:latin typeface="Gill Sans MT" panose="020B0502020104020203" pitchFamily="34" charset="77"/>
            </a:endParaRPr>
          </a:p>
        </p:txBody>
      </p:sp>
      <p:sp>
        <p:nvSpPr>
          <p:cNvPr id="138" name="mutter"/>
          <p:cNvSpPr txBox="1"/>
          <p:nvPr/>
        </p:nvSpPr>
        <p:spPr>
          <a:xfrm>
            <a:off x="7888853" y="3961911"/>
            <a:ext cx="26545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battered</a:t>
            </a:r>
            <a:endParaRPr b="1" dirty="0">
              <a:latin typeface="Gill Sans MT" panose="020B0502020104020203" pitchFamily="34" charset="77"/>
              <a:sym typeface="American Typewriter"/>
            </a:endParaRPr>
          </a:p>
        </p:txBody>
      </p:sp>
      <p:sp>
        <p:nvSpPr>
          <p:cNvPr id="139" name="unveil"/>
          <p:cNvSpPr txBox="1"/>
          <p:nvPr/>
        </p:nvSpPr>
        <p:spPr>
          <a:xfrm>
            <a:off x="8003868" y="5750010"/>
            <a:ext cx="22345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endless</a:t>
            </a:r>
            <a:endParaRPr b="1" dirty="0">
              <a:latin typeface="Gill Sans MT" panose="020B0502020104020203" pitchFamily="34" charset="77"/>
              <a:sym typeface="American Typewriter"/>
            </a:endParaRPr>
          </a:p>
        </p:txBody>
      </p:sp>
      <p:sp>
        <p:nvSpPr>
          <p:cNvPr id="140" name="tolerate"/>
          <p:cNvSpPr txBox="1"/>
          <p:nvPr/>
        </p:nvSpPr>
        <p:spPr>
          <a:xfrm>
            <a:off x="7658820" y="3065958"/>
            <a:ext cx="3114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composed</a:t>
            </a:r>
            <a:endParaRPr dirty="0">
              <a:latin typeface="Gill Sans MT" panose="020B0502020104020203" pitchFamily="34" charset="77"/>
            </a:endParaRPr>
          </a:p>
        </p:txBody>
      </p:sp>
      <p:sp>
        <p:nvSpPr>
          <p:cNvPr id="141" name="fixation"/>
          <p:cNvSpPr txBox="1"/>
          <p:nvPr/>
        </p:nvSpPr>
        <p:spPr>
          <a:xfrm>
            <a:off x="8206248" y="4824210"/>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coarse</a:t>
            </a:r>
            <a:endParaRPr dirty="0">
              <a:latin typeface="Gill Sans MT" panose="020B0502020104020203" pitchFamily="34" charset="77"/>
            </a:endParaRPr>
          </a:p>
        </p:txBody>
      </p:sp>
      <p:sp>
        <p:nvSpPr>
          <p:cNvPr id="142" name="rustle"/>
          <p:cNvSpPr txBox="1"/>
          <p:nvPr/>
        </p:nvSpPr>
        <p:spPr>
          <a:xfrm>
            <a:off x="7270095" y="6620562"/>
            <a:ext cx="38920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meddlesome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97619" y="746824"/>
            <a:ext cx="790601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entertain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904532"/>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colourful</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C7EB3198-065A-99D2-C143-ABC676772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968" y="495590"/>
            <a:ext cx="3465744" cy="3465744"/>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121FC58-ED35-C4B8-9DA0-B2C4C519F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24" y="5724491"/>
            <a:ext cx="3282285" cy="328228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90312" y="42942"/>
            <a:ext cx="511678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mail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92943" y="5287250"/>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jolly</a:t>
            </a:r>
            <a:endParaRPr sz="19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1D584319-B4BC-872E-901E-319555BA5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886" y="555425"/>
            <a:ext cx="3191842" cy="3191842"/>
          </a:xfrm>
          <a:prstGeom prst="rect">
            <a:avLst/>
          </a:prstGeom>
        </p:spPr>
      </p:pic>
      <p:pic>
        <p:nvPicPr>
          <p:cNvPr id="5" name="Picture 4" descr="Icon&#10;&#10;Description automatically generated">
            <a:extLst>
              <a:ext uri="{FF2B5EF4-FFF2-40B4-BE49-F238E27FC236}">
                <a16:creationId xmlns:a16="http://schemas.microsoft.com/office/drawing/2014/main" id="{C1A4B089-8851-D08C-718F-3FAEC0824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49" y="5630243"/>
            <a:ext cx="3439352" cy="343935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42027" y="561857"/>
            <a:ext cx="701474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careful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34602" y="5924389"/>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composed</a:t>
            </a:r>
            <a:endParaRPr sz="11500" dirty="0">
              <a:latin typeface="Gill Sans MT" panose="020B0502020104020203" pitchFamily="34" charset="77"/>
            </a:endParaRPr>
          </a:p>
        </p:txBody>
      </p:sp>
      <p:pic>
        <p:nvPicPr>
          <p:cNvPr id="6" name="Picture 5" descr="Icon&#10;&#10;Description automatically generated">
            <a:extLst>
              <a:ext uri="{FF2B5EF4-FFF2-40B4-BE49-F238E27FC236}">
                <a16:creationId xmlns:a16="http://schemas.microsoft.com/office/drawing/2014/main" id="{F236907E-DD22-8592-ED7C-DF5EE4D4D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396" y="707963"/>
            <a:ext cx="3040998" cy="3040998"/>
          </a:xfrm>
          <a:prstGeom prst="rect">
            <a:avLst/>
          </a:prstGeom>
        </p:spPr>
      </p:pic>
      <p:pic>
        <p:nvPicPr>
          <p:cNvPr id="8" name="Picture 7">
            <a:extLst>
              <a:ext uri="{FF2B5EF4-FFF2-40B4-BE49-F238E27FC236}">
                <a16:creationId xmlns:a16="http://schemas.microsoft.com/office/drawing/2014/main" id="{E11DC162-4ED7-D0FA-F671-D4CF1CC7A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9" y="5561286"/>
            <a:ext cx="3577265" cy="357726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868955"/>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battered</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3656" y="5643543"/>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coarse</a:t>
            </a:r>
            <a:endParaRPr sz="13800" dirty="0">
              <a:latin typeface="Gill Sans MT" panose="020B0502020104020203" pitchFamily="34" charset="77"/>
            </a:endParaRPr>
          </a:p>
        </p:txBody>
      </p:sp>
      <p:pic>
        <p:nvPicPr>
          <p:cNvPr id="4" name="Picture 3">
            <a:extLst>
              <a:ext uri="{FF2B5EF4-FFF2-40B4-BE49-F238E27FC236}">
                <a16:creationId xmlns:a16="http://schemas.microsoft.com/office/drawing/2014/main" id="{0100DBFC-2639-11A4-6AA3-029848BF7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284284"/>
            <a:ext cx="3927038" cy="3927038"/>
          </a:xfrm>
          <a:prstGeom prst="rect">
            <a:avLst/>
          </a:prstGeom>
        </p:spPr>
      </p:pic>
      <p:pic>
        <p:nvPicPr>
          <p:cNvPr id="5" name="Picture 4" descr="Icon&#10;&#10;Description automatically generated">
            <a:extLst>
              <a:ext uri="{FF2B5EF4-FFF2-40B4-BE49-F238E27FC236}">
                <a16:creationId xmlns:a16="http://schemas.microsoft.com/office/drawing/2014/main" id="{1FE2072E-949F-6B9B-81CD-896DAA75E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97" y="5704556"/>
            <a:ext cx="3363216" cy="336321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70347" y="518189"/>
            <a:ext cx="76511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endless</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6135095"/>
            <a:ext cx="941044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meddlesome</a:t>
            </a:r>
            <a:endParaRPr sz="16600" dirty="0">
              <a:latin typeface="Gill Sans MT" panose="020B0502020104020203" pitchFamily="34" charset="77"/>
            </a:endParaRPr>
          </a:p>
        </p:txBody>
      </p:sp>
      <p:pic>
        <p:nvPicPr>
          <p:cNvPr id="6" name="Picture 5">
            <a:extLst>
              <a:ext uri="{FF2B5EF4-FFF2-40B4-BE49-F238E27FC236}">
                <a16:creationId xmlns:a16="http://schemas.microsoft.com/office/drawing/2014/main" id="{6DD69B27-20DD-C6A9-01DB-0021106F1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28199"/>
            <a:ext cx="3098497" cy="3098497"/>
          </a:xfrm>
          <a:prstGeom prst="rect">
            <a:avLst/>
          </a:prstGeom>
        </p:spPr>
      </p:pic>
      <p:pic>
        <p:nvPicPr>
          <p:cNvPr id="8" name="Picture 7">
            <a:extLst>
              <a:ext uri="{FF2B5EF4-FFF2-40B4-BE49-F238E27FC236}">
                <a16:creationId xmlns:a16="http://schemas.microsoft.com/office/drawing/2014/main" id="{87A665C3-6F53-5514-9AA0-27DC0EE29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33" y="5602225"/>
            <a:ext cx="3444081" cy="344408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148480" y="2274766"/>
            <a:ext cx="28244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entertain	</a:t>
            </a:r>
            <a:endParaRPr b="1" dirty="0">
              <a:latin typeface="Gill Sans MT" panose="020B0502020104020203" pitchFamily="34" charset="77"/>
              <a:sym typeface="American Typewriter"/>
            </a:endParaRPr>
          </a:p>
        </p:txBody>
      </p:sp>
      <p:sp>
        <p:nvSpPr>
          <p:cNvPr id="134" name="office"/>
          <p:cNvSpPr txBox="1"/>
          <p:nvPr/>
        </p:nvSpPr>
        <p:spPr>
          <a:xfrm>
            <a:off x="5206211" y="3183419"/>
            <a:ext cx="27090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colourful</a:t>
            </a:r>
            <a:endParaRPr dirty="0">
              <a:latin typeface="Gill Sans MT" panose="020B0502020104020203" pitchFamily="34" charset="77"/>
            </a:endParaRPr>
          </a:p>
        </p:txBody>
      </p:sp>
      <p:sp>
        <p:nvSpPr>
          <p:cNvPr id="135" name="spare"/>
          <p:cNvSpPr txBox="1"/>
          <p:nvPr/>
        </p:nvSpPr>
        <p:spPr>
          <a:xfrm>
            <a:off x="5871442" y="4033018"/>
            <a:ext cx="13785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mail</a:t>
            </a:r>
            <a:endParaRPr b="1" dirty="0">
              <a:latin typeface="Gill Sans MT" panose="020B0502020104020203" pitchFamily="34" charset="77"/>
              <a:sym typeface="American Typewriter"/>
            </a:endParaRPr>
          </a:p>
        </p:txBody>
      </p:sp>
      <p:sp>
        <p:nvSpPr>
          <p:cNvPr id="136" name="chipped"/>
          <p:cNvSpPr txBox="1"/>
          <p:nvPr/>
        </p:nvSpPr>
        <p:spPr>
          <a:xfrm>
            <a:off x="5907522" y="4958818"/>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jolly</a:t>
            </a:r>
            <a:endParaRPr dirty="0">
              <a:latin typeface="Gill Sans MT" panose="020B0502020104020203" pitchFamily="34" charset="77"/>
            </a:endParaRPr>
          </a:p>
        </p:txBody>
      </p:sp>
      <p:sp>
        <p:nvSpPr>
          <p:cNvPr id="137" name="lift"/>
          <p:cNvSpPr txBox="1"/>
          <p:nvPr/>
        </p:nvSpPr>
        <p:spPr>
          <a:xfrm>
            <a:off x="5508372" y="5829370"/>
            <a:ext cx="21047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careful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33486" y="3418118"/>
            <a:ext cx="26545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battered</a:t>
            </a:r>
            <a:endParaRPr b="1" dirty="0">
              <a:latin typeface="Gill Sans MT" panose="020B0502020104020203" pitchFamily="34" charset="77"/>
              <a:sym typeface="American Typewriter"/>
            </a:endParaRPr>
          </a:p>
        </p:txBody>
      </p:sp>
      <p:sp>
        <p:nvSpPr>
          <p:cNvPr id="140" name="tolerate"/>
          <p:cNvSpPr txBox="1"/>
          <p:nvPr/>
        </p:nvSpPr>
        <p:spPr>
          <a:xfrm>
            <a:off x="5003447" y="2522165"/>
            <a:ext cx="3114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composed</a:t>
            </a:r>
            <a:endParaRPr dirty="0">
              <a:latin typeface="Gill Sans MT" panose="020B0502020104020203" pitchFamily="34" charset="77"/>
            </a:endParaRPr>
          </a:p>
        </p:txBody>
      </p:sp>
      <p:sp>
        <p:nvSpPr>
          <p:cNvPr id="141" name="fixation"/>
          <p:cNvSpPr txBox="1"/>
          <p:nvPr/>
        </p:nvSpPr>
        <p:spPr>
          <a:xfrm>
            <a:off x="5550881" y="4280417"/>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coarse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85157" y="5188117"/>
            <a:ext cx="22345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endless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556409" y="5996646"/>
            <a:ext cx="38920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meddlesome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13146" y="1309202"/>
            <a:ext cx="3391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entertain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3930229"/>
            <a:ext cx="613769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performer, performance, or activity entertains you, it amuses you, interests you, or gives you pleasure.</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Taylor </a:t>
            </a:r>
            <a:r>
              <a:rPr lang="en-GB" sz="4000" b="1" dirty="0">
                <a:latin typeface="Gill Sans MT" panose="020B0502020104020203" pitchFamily="34" charset="77"/>
              </a:rPr>
              <a:t>entertained</a:t>
            </a:r>
            <a:r>
              <a:rPr lang="en-GB" sz="4000" dirty="0">
                <a:latin typeface="Gill Sans MT" panose="020B0502020104020203" pitchFamily="34" charset="77"/>
              </a:rPr>
              <a:t> the children with a story.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en-ter-tain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24275146"/>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amuse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A9776D0B-2B05-5B65-0430-339124F1B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505" y="2565580"/>
            <a:ext cx="3465744" cy="346574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29979" y="1309202"/>
            <a:ext cx="33582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colourful</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5666" y="4235683"/>
            <a:ext cx="599184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colourful has bright colours or a lot of different colours.</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children’s jacket designs were very </a:t>
            </a:r>
            <a:r>
              <a:rPr lang="en-GB" sz="4000" b="1" dirty="0">
                <a:latin typeface="Gill Sans MT" panose="020B0502020104020203" pitchFamily="34" charset="77"/>
              </a:rPr>
              <a:t>colourful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col-our-</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83863399"/>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vibrant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colourless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333E505C-2DF5-61EA-5D16-8FD522053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175" y="2504930"/>
            <a:ext cx="3685965" cy="368596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2851" y="1309202"/>
            <a:ext cx="157254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mail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3975029"/>
            <a:ext cx="5727477"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You can refer to letters and parcels that are delivered to you as mail.</a:t>
            </a:r>
            <a:endParaRPr sz="40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Constance was excited to check the </a:t>
            </a:r>
            <a:r>
              <a:rPr lang="en-GB" sz="4000" b="1" dirty="0">
                <a:latin typeface="Gill Sans MT" panose="020B0502020104020203" pitchFamily="34" charset="77"/>
              </a:rPr>
              <a:t>mail</a:t>
            </a:r>
            <a:r>
              <a:rPr lang="en-GB" sz="4000" dirty="0">
                <a:latin typeface="Gill Sans MT" panose="020B0502020104020203" pitchFamily="34" charset="77"/>
              </a:rPr>
              <a:t> on her birthday.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3771441"/>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letter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deliver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package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Icon&#10;&#10;Description automatically generated">
            <a:extLst>
              <a:ext uri="{FF2B5EF4-FFF2-40B4-BE49-F238E27FC236}">
                <a16:creationId xmlns:a16="http://schemas.microsoft.com/office/drawing/2014/main" id="{62CA28A1-1FB1-E38C-9816-53E1BB992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004" y="2682967"/>
            <a:ext cx="3191842" cy="319184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8043" y="1309202"/>
            <a:ext cx="158216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jolly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50465" y="4165880"/>
            <a:ext cx="540224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jolly is happy and cheerful in their appearance or behaviour.</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Donaldson was always very </a:t>
            </a:r>
            <a:r>
              <a:rPr lang="en-GB" sz="4000" b="1" dirty="0">
                <a:latin typeface="Gill Sans MT" panose="020B0502020104020203" pitchFamily="34" charset="77"/>
              </a:rPr>
              <a:t>jolly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jol-</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6078749"/>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miserable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caretaker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merry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0193ACD1-7BAC-8A4B-AFB2-70A45A839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069" y="2691136"/>
            <a:ext cx="3439352" cy="3439352"/>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1954" y="1309202"/>
            <a:ext cx="25343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careful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4751" y="3788547"/>
            <a:ext cx="6220464"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are careful, you give serious attention to what you are doing, in order to avoid harm, damage, or mistakes. If you are careful to do something, you make sure that you do it.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Always be </a:t>
            </a:r>
            <a:r>
              <a:rPr lang="en-GB" sz="4000" b="1" dirty="0">
                <a:latin typeface="Gill Sans MT" panose="020B0502020104020203" pitchFamily="34" charset="77"/>
              </a:rPr>
              <a:t>careful</a:t>
            </a:r>
            <a:r>
              <a:rPr lang="en-GB" sz="4000" dirty="0">
                <a:latin typeface="Gill Sans MT" panose="020B0502020104020203" pitchFamily="34" charset="77"/>
              </a:rPr>
              <a:t> when crossing the road.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care-</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68817749"/>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alert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prayerful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cautious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9C88AA93-9048-E29D-6191-CD73D4202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898" y="2728234"/>
            <a:ext cx="3445844" cy="344584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10198</TotalTime>
  <Words>1204</Words>
  <Application>Microsoft Macintosh PowerPoint</Application>
  <PresentationFormat>Custom</PresentationFormat>
  <Paragraphs>311</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44</cp:revision>
  <dcterms:modified xsi:type="dcterms:W3CDTF">2022-11-02T10:14:21Z</dcterms:modified>
</cp:coreProperties>
</file>