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65"/>
    <p:restoredTop sz="94646"/>
  </p:normalViewPr>
  <p:slideViewPr>
    <p:cSldViewPr snapToGrid="0" snapToObjects="1">
      <p:cViewPr>
        <p:scale>
          <a:sx n="68" d="100"/>
          <a:sy n="68" d="100"/>
        </p:scale>
        <p:origin x="1000"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59478" y="3226831"/>
            <a:ext cx="8069518"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10</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14th</a:t>
            </a:r>
            <a:r>
              <a:rPr dirty="0">
                <a:latin typeface="Gill Sans MT" panose="020B0502020104020203" pitchFamily="34" charset="77"/>
              </a:rPr>
              <a:t> </a:t>
            </a:r>
            <a:r>
              <a:rPr lang="en-GB" dirty="0">
                <a:latin typeface="Gill Sans MT" panose="020B0502020104020203" pitchFamily="34" charset="77"/>
              </a:rPr>
              <a:t>November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81651" y="1309202"/>
            <a:ext cx="285494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possess</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4346516"/>
            <a:ext cx="5671706"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possess something, you have it or own it.</a:t>
            </a:r>
            <a:endParaRPr sz="32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Amelia </a:t>
            </a:r>
            <a:r>
              <a:rPr lang="en-GB" sz="4000" b="1" dirty="0">
                <a:latin typeface="Gill Sans MT" panose="020B0502020104020203" pitchFamily="34" charset="77"/>
              </a:rPr>
              <a:t>possessed</a:t>
            </a:r>
            <a:r>
              <a:rPr lang="en-GB" sz="4000" dirty="0">
                <a:latin typeface="Gill Sans MT" panose="020B0502020104020203" pitchFamily="34" charset="77"/>
              </a:rPr>
              <a:t> a real talent for singing.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pos</a:t>
            </a:r>
            <a:r>
              <a:rPr lang="en-GB" dirty="0">
                <a:latin typeface="Gill Sans MT" panose="020B0502020104020203" pitchFamily="34" charset="77"/>
              </a:rPr>
              <a:t>-sess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2860939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enjoy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A414F638-425B-A6F2-956D-179D69B86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653" y="2581322"/>
            <a:ext cx="3555492" cy="355549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59219" y="1309202"/>
            <a:ext cx="289983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rumour</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57722" y="4008728"/>
            <a:ext cx="639452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rumour is a story or piece of information that may or may not be true, but that people are talking about.</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t>
            </a:r>
            <a:r>
              <a:rPr lang="en-GB" sz="4000" b="1" dirty="0">
                <a:latin typeface="Gill Sans MT" panose="020B0502020104020203" pitchFamily="34" charset="77"/>
              </a:rPr>
              <a:t>rumoured</a:t>
            </a:r>
            <a:r>
              <a:rPr lang="en-GB" sz="4000" dirty="0">
                <a:latin typeface="Gill Sans MT" panose="020B0502020104020203" pitchFamily="34" charset="77"/>
              </a:rPr>
              <a:t> that Miss Hanson had won the lottery.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ru-mour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7035979"/>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goss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humour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consumer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9257D751-C00A-807D-F7A7-2B5FA4668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7557" y="2585014"/>
            <a:ext cx="3540392" cy="3540392"/>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4980" y="1309202"/>
            <a:ext cx="272831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instinct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40545" y="3954247"/>
            <a:ext cx="6176442"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Instinct is a feeling that you have that something is the case, rather than an opinion or idea based on facts.</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Jenny’s </a:t>
            </a:r>
            <a:r>
              <a:rPr lang="en-GB" sz="4000" b="1" dirty="0">
                <a:latin typeface="Gill Sans MT" panose="020B0502020104020203" pitchFamily="34" charset="77"/>
              </a:rPr>
              <a:t>instincts</a:t>
            </a:r>
            <a:r>
              <a:rPr lang="en-GB" sz="4000" dirty="0">
                <a:latin typeface="Gill Sans MT" panose="020B0502020104020203" pitchFamily="34" charset="77"/>
              </a:rPr>
              <a:t> told her that she would be picked next.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stinct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54649841"/>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sense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ive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inclination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ively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E995CDE6-04BA-11B0-C431-7114D49D1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790" y="2265462"/>
            <a:ext cx="3989675" cy="398967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3171" y="1309202"/>
            <a:ext cx="167193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etch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61298" y="3934478"/>
            <a:ext cx="5506993"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say that feelings are etched on someone's face, you mean that the person is very strongly affected by them, and you can see this in their appearance.</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Fear was </a:t>
            </a:r>
            <a:r>
              <a:rPr lang="en-GB" sz="4000" b="1" dirty="0">
                <a:latin typeface="Gill Sans MT" panose="020B0502020104020203" pitchFamily="34" charset="77"/>
              </a:rPr>
              <a:t>etched</a:t>
            </a:r>
            <a:r>
              <a:rPr lang="en-GB" sz="4000" dirty="0">
                <a:latin typeface="Gill Sans MT" panose="020B0502020104020203" pitchFamily="34" charset="77"/>
              </a:rPr>
              <a:t> all over her face at the top of the zip wire.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etch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89048441"/>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engrave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emotion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sketch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78BC7339-C937-B28B-E2BF-A59A65E58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674" y="2006442"/>
            <a:ext cx="4177615" cy="4177615"/>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69793" y="1309202"/>
            <a:ext cx="425276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anonymous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869111"/>
            <a:ext cx="609788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remain anonymous when you do something, you do not let people know that you were the person who did it.</a:t>
            </a:r>
            <a:endParaRPr sz="32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artist wanted to remain </a:t>
            </a:r>
            <a:r>
              <a:rPr lang="en-GB" sz="4000" b="1" dirty="0">
                <a:latin typeface="Gill Sans MT" panose="020B0502020104020203" pitchFamily="34" charset="77"/>
              </a:rPr>
              <a:t>anonymous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a-non-y-</a:t>
            </a:r>
            <a:r>
              <a:rPr lang="en-GB" dirty="0" err="1">
                <a:latin typeface="Gill Sans MT" panose="020B0502020104020203" pitchFamily="34" charset="77"/>
              </a:rPr>
              <a:t>mous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135923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nameless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synonymous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unknown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signed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author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FAB22DB8-2122-4832-76C2-C856B5E9A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9607" y="2407215"/>
            <a:ext cx="3922470" cy="392247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3015259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tall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0410983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possess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rumour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anonymous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18170009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memory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gap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1036655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a plant, animal, or insect *** you, a sharp part of it, usually covered with poison, is pushed into your skin so that you feel a sharp 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Someone or something that is *** has a greater height than is normal or average.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space between two things or a hole in the middle of something solid.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in a liquid, you put it into the liquid for a short time, so that only part of it is covered, and take it out 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something that you remember from the past.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Logo&#10;&#10;Description automatically generated">
            <a:extLst>
              <a:ext uri="{FF2B5EF4-FFF2-40B4-BE49-F238E27FC236}">
                <a16:creationId xmlns:a16="http://schemas.microsoft.com/office/drawing/2014/main" id="{1E670ABA-80FF-3ED7-1697-5B64BC3ED4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2062" y="2452741"/>
            <a:ext cx="1102895" cy="1102895"/>
          </a:xfrm>
          <a:prstGeom prst="rect">
            <a:avLst/>
          </a:prstGeom>
        </p:spPr>
      </p:pic>
      <p:pic>
        <p:nvPicPr>
          <p:cNvPr id="3" name="Picture 2" descr="Icon&#10;&#10;Description automatically generated">
            <a:extLst>
              <a:ext uri="{FF2B5EF4-FFF2-40B4-BE49-F238E27FC236}">
                <a16:creationId xmlns:a16="http://schemas.microsoft.com/office/drawing/2014/main" id="{B8A434C6-D913-33F5-4148-377001F3E021}"/>
              </a:ext>
            </a:extLst>
          </p:cNvPr>
          <p:cNvPicPr>
            <a:picLocks noChangeAspect="1"/>
          </p:cNvPicPr>
          <p:nvPr/>
        </p:nvPicPr>
        <p:blipFill rotWithShape="1">
          <a:blip r:embed="rId6">
            <a:extLst>
              <a:ext uri="{28A0092B-C50C-407E-A947-70E740481C1C}">
                <a14:useLocalDpi xmlns:a14="http://schemas.microsoft.com/office/drawing/2010/main" val="0"/>
              </a:ext>
            </a:extLst>
          </a:blip>
          <a:srcRect t="-1" b="39393"/>
          <a:stretch/>
        </p:blipFill>
        <p:spPr>
          <a:xfrm>
            <a:off x="10412062" y="5352690"/>
            <a:ext cx="1005125" cy="609184"/>
          </a:xfrm>
          <a:prstGeom prst="rect">
            <a:avLst/>
          </a:prstGeom>
        </p:spPr>
      </p:pic>
      <p:pic>
        <p:nvPicPr>
          <p:cNvPr id="5" name="Picture 4" descr="Icon&#10;&#10;Description automatically generated">
            <a:extLst>
              <a:ext uri="{FF2B5EF4-FFF2-40B4-BE49-F238E27FC236}">
                <a16:creationId xmlns:a16="http://schemas.microsoft.com/office/drawing/2014/main" id="{9317FD76-E944-C622-6A01-CA9F5BE216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2062" y="7758928"/>
            <a:ext cx="1005125" cy="1005125"/>
          </a:xfrm>
          <a:prstGeom prst="rect">
            <a:avLst/>
          </a:prstGeom>
        </p:spPr>
      </p:pic>
      <p:pic>
        <p:nvPicPr>
          <p:cNvPr id="6" name="Picture 5" descr="Icon&#10;&#10;Description automatically generated">
            <a:extLst>
              <a:ext uri="{FF2B5EF4-FFF2-40B4-BE49-F238E27FC236}">
                <a16:creationId xmlns:a16="http://schemas.microsoft.com/office/drawing/2014/main" id="{3FDFF030-A2FF-E55E-4421-FA9D8A4F53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8020" y="6387942"/>
            <a:ext cx="1217491" cy="1217491"/>
          </a:xfrm>
          <a:prstGeom prst="rect">
            <a:avLst/>
          </a:prstGeom>
        </p:spPr>
      </p:pic>
      <p:pic>
        <p:nvPicPr>
          <p:cNvPr id="12" name="Picture 11" descr="Icon&#10;&#10;Description automatically generated">
            <a:extLst>
              <a:ext uri="{FF2B5EF4-FFF2-40B4-BE49-F238E27FC236}">
                <a16:creationId xmlns:a16="http://schemas.microsoft.com/office/drawing/2014/main" id="{1FC298EC-072D-DA9B-833B-CF78125B86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7509" y="3849462"/>
            <a:ext cx="1102895" cy="110289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89505652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possess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rumour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instinct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etch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anonymous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72295068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remain *** when you do something, you do not let people know that you were the person who did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story or piece of information that may or may not be true, but that people are talking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say that feelings are *** on someone's face, you mean that the person is very strongly affected by them, and you can see this in their appearance.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have it or own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a:latin typeface="Gill Sans MT" panose="020B0502020104020203" pitchFamily="34" charset="77"/>
                        </a:rPr>
                        <a:t>*** </a:t>
                      </a:r>
                      <a:r>
                        <a:rPr lang="en-GB" sz="2000" dirty="0">
                          <a:latin typeface="Gill Sans MT" panose="020B0502020104020203" pitchFamily="34" charset="77"/>
                        </a:rPr>
                        <a:t>is a feeling that you have that something is the case, rather than an opinion or idea based on facts.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D66FA771-80B1-B605-2AA0-6B4E8796F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7993" y="2609489"/>
            <a:ext cx="976995" cy="976995"/>
          </a:xfrm>
          <a:prstGeom prst="rect">
            <a:avLst/>
          </a:prstGeom>
        </p:spPr>
      </p:pic>
      <p:pic>
        <p:nvPicPr>
          <p:cNvPr id="3" name="Picture 2" descr="Icon&#10;&#10;Description automatically generated">
            <a:extLst>
              <a:ext uri="{FF2B5EF4-FFF2-40B4-BE49-F238E27FC236}">
                <a16:creationId xmlns:a16="http://schemas.microsoft.com/office/drawing/2014/main" id="{4F985D42-FD03-50B2-DC0C-0BC7EFFF25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1819" y="5304632"/>
            <a:ext cx="1089341" cy="1089341"/>
          </a:xfrm>
          <a:prstGeom prst="rect">
            <a:avLst/>
          </a:prstGeom>
        </p:spPr>
      </p:pic>
      <p:pic>
        <p:nvPicPr>
          <p:cNvPr id="5" name="Picture 4" descr="Icon&#10;&#10;Description automatically generated">
            <a:extLst>
              <a:ext uri="{FF2B5EF4-FFF2-40B4-BE49-F238E27FC236}">
                <a16:creationId xmlns:a16="http://schemas.microsoft.com/office/drawing/2014/main" id="{18F11B1D-7FB4-0FC7-6B7F-5D64536508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7994" y="7914798"/>
            <a:ext cx="1089342" cy="1089342"/>
          </a:xfrm>
          <a:prstGeom prst="rect">
            <a:avLst/>
          </a:prstGeom>
        </p:spPr>
      </p:pic>
      <p:pic>
        <p:nvPicPr>
          <p:cNvPr id="6" name="Picture 5" descr="Icon&#10;&#10;Description automatically generated">
            <a:extLst>
              <a:ext uri="{FF2B5EF4-FFF2-40B4-BE49-F238E27FC236}">
                <a16:creationId xmlns:a16="http://schemas.microsoft.com/office/drawing/2014/main" id="{79FA974D-FF85-5E1F-06A1-9BCD4AB951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4980" y="3957597"/>
            <a:ext cx="1063020" cy="1063020"/>
          </a:xfrm>
          <a:prstGeom prst="rect">
            <a:avLst/>
          </a:prstGeom>
        </p:spPr>
      </p:pic>
      <p:pic>
        <p:nvPicPr>
          <p:cNvPr id="7" name="Picture 6" descr="Icon&#10;&#10;Description automatically generated">
            <a:extLst>
              <a:ext uri="{FF2B5EF4-FFF2-40B4-BE49-F238E27FC236}">
                <a16:creationId xmlns:a16="http://schemas.microsoft.com/office/drawing/2014/main" id="{122CEA49-C16E-D2B7-9EB5-CD260C4F6E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6637" y="6621638"/>
            <a:ext cx="1128319" cy="112831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283675" y="3085008"/>
            <a:ext cx="10307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tall</a:t>
            </a:r>
            <a:endParaRPr b="1" dirty="0">
              <a:latin typeface="Gill Sans MT" panose="020B0502020104020203" pitchFamily="34" charset="77"/>
              <a:sym typeface="American Typewriter"/>
            </a:endParaRPr>
          </a:p>
        </p:txBody>
      </p:sp>
      <p:sp>
        <p:nvSpPr>
          <p:cNvPr id="134" name="office"/>
          <p:cNvSpPr txBox="1"/>
          <p:nvPr/>
        </p:nvSpPr>
        <p:spPr>
          <a:xfrm>
            <a:off x="3295699" y="3993661"/>
            <a:ext cx="100668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dip</a:t>
            </a:r>
            <a:endParaRPr dirty="0">
              <a:latin typeface="Gill Sans MT" panose="020B0502020104020203" pitchFamily="34" charset="77"/>
            </a:endParaRPr>
          </a:p>
        </p:txBody>
      </p:sp>
      <p:sp>
        <p:nvSpPr>
          <p:cNvPr id="135" name="spare"/>
          <p:cNvSpPr txBox="1"/>
          <p:nvPr/>
        </p:nvSpPr>
        <p:spPr>
          <a:xfrm>
            <a:off x="2483774" y="4843260"/>
            <a:ext cx="263052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memory</a:t>
            </a:r>
            <a:endParaRPr b="1" dirty="0">
              <a:latin typeface="Gill Sans MT" panose="020B0502020104020203" pitchFamily="34" charset="77"/>
              <a:sym typeface="American Typewriter"/>
            </a:endParaRPr>
          </a:p>
        </p:txBody>
      </p:sp>
      <p:sp>
        <p:nvSpPr>
          <p:cNvPr id="136" name="chipped"/>
          <p:cNvSpPr txBox="1"/>
          <p:nvPr/>
        </p:nvSpPr>
        <p:spPr>
          <a:xfrm>
            <a:off x="3227568" y="5769060"/>
            <a:ext cx="11429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gap</a:t>
            </a:r>
            <a:endParaRPr dirty="0">
              <a:latin typeface="Gill Sans MT" panose="020B0502020104020203" pitchFamily="34" charset="77"/>
            </a:endParaRPr>
          </a:p>
        </p:txBody>
      </p:sp>
      <p:sp>
        <p:nvSpPr>
          <p:cNvPr id="137" name="lift"/>
          <p:cNvSpPr txBox="1"/>
          <p:nvPr/>
        </p:nvSpPr>
        <p:spPr>
          <a:xfrm>
            <a:off x="3048035" y="6639612"/>
            <a:ext cx="15020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sting</a:t>
            </a:r>
            <a:endParaRPr dirty="0">
              <a:latin typeface="Gill Sans MT" panose="020B0502020104020203" pitchFamily="34" charset="77"/>
            </a:endParaRPr>
          </a:p>
        </p:txBody>
      </p:sp>
      <p:sp>
        <p:nvSpPr>
          <p:cNvPr id="138" name="mutter"/>
          <p:cNvSpPr txBox="1"/>
          <p:nvPr/>
        </p:nvSpPr>
        <p:spPr>
          <a:xfrm>
            <a:off x="8027514" y="3961911"/>
            <a:ext cx="23772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rumour</a:t>
            </a:r>
            <a:endParaRPr b="1" dirty="0">
              <a:latin typeface="Gill Sans MT" panose="020B0502020104020203" pitchFamily="34" charset="77"/>
              <a:sym typeface="American Typewriter"/>
            </a:endParaRPr>
          </a:p>
        </p:txBody>
      </p:sp>
      <p:sp>
        <p:nvSpPr>
          <p:cNvPr id="139" name="unveil"/>
          <p:cNvSpPr txBox="1"/>
          <p:nvPr/>
        </p:nvSpPr>
        <p:spPr>
          <a:xfrm>
            <a:off x="8428663" y="5750010"/>
            <a:ext cx="13849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etch</a:t>
            </a:r>
            <a:endParaRPr b="1" dirty="0">
              <a:latin typeface="Gill Sans MT" panose="020B0502020104020203" pitchFamily="34" charset="77"/>
              <a:sym typeface="American Typewriter"/>
            </a:endParaRPr>
          </a:p>
        </p:txBody>
      </p:sp>
      <p:sp>
        <p:nvSpPr>
          <p:cNvPr id="140" name="tolerate"/>
          <p:cNvSpPr txBox="1"/>
          <p:nvPr/>
        </p:nvSpPr>
        <p:spPr>
          <a:xfrm>
            <a:off x="8086021" y="3065958"/>
            <a:ext cx="22602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possess</a:t>
            </a:r>
            <a:endParaRPr dirty="0">
              <a:latin typeface="Gill Sans MT" panose="020B0502020104020203" pitchFamily="34" charset="77"/>
            </a:endParaRPr>
          </a:p>
        </p:txBody>
      </p:sp>
      <p:sp>
        <p:nvSpPr>
          <p:cNvPr id="141" name="fixation"/>
          <p:cNvSpPr txBox="1"/>
          <p:nvPr/>
        </p:nvSpPr>
        <p:spPr>
          <a:xfrm>
            <a:off x="8082017" y="4824210"/>
            <a:ext cx="22682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instinct</a:t>
            </a:r>
            <a:endParaRPr dirty="0">
              <a:latin typeface="Gill Sans MT" panose="020B0502020104020203" pitchFamily="34" charset="77"/>
            </a:endParaRPr>
          </a:p>
        </p:txBody>
      </p:sp>
      <p:sp>
        <p:nvSpPr>
          <p:cNvPr id="142" name="rustle"/>
          <p:cNvSpPr txBox="1"/>
          <p:nvPr/>
        </p:nvSpPr>
        <p:spPr>
          <a:xfrm>
            <a:off x="7478488" y="6620562"/>
            <a:ext cx="347531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anonymous</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888845" y="168811"/>
            <a:ext cx="377507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tall</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24139" y="528725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dip</a:t>
            </a:r>
            <a:endParaRPr sz="28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4865428B-33AE-8F81-4A7A-699B8DB86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341" y="5669279"/>
            <a:ext cx="3427055" cy="3427055"/>
          </a:xfrm>
          <a:prstGeom prst="rect">
            <a:avLst/>
          </a:prstGeom>
        </p:spPr>
      </p:pic>
      <p:pic>
        <p:nvPicPr>
          <p:cNvPr id="6" name="Picture 5" descr="Icon&#10;&#10;Description automatically generated">
            <a:extLst>
              <a:ext uri="{FF2B5EF4-FFF2-40B4-BE49-F238E27FC236}">
                <a16:creationId xmlns:a16="http://schemas.microsoft.com/office/drawing/2014/main" id="{4B351E41-2CF5-A274-8CC1-28D1B6D832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040" y="546505"/>
            <a:ext cx="3484888" cy="348488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15449" y="359216"/>
            <a:ext cx="879407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memory</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640880" y="4992237"/>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gap</a:t>
            </a:r>
            <a:endParaRPr sz="166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3F0F5C70-33D1-0CD2-2837-BFF64452003A}"/>
              </a:ext>
            </a:extLst>
          </p:cNvPr>
          <p:cNvPicPr>
            <a:picLocks noChangeAspect="1"/>
          </p:cNvPicPr>
          <p:nvPr/>
        </p:nvPicPr>
        <p:blipFill rotWithShape="1">
          <a:blip r:embed="rId4">
            <a:extLst>
              <a:ext uri="{28A0092B-C50C-407E-A947-70E740481C1C}">
                <a14:useLocalDpi xmlns:a14="http://schemas.microsoft.com/office/drawing/2010/main" val="0"/>
              </a:ext>
            </a:extLst>
          </a:blip>
          <a:srcRect t="-1" b="39393"/>
          <a:stretch/>
        </p:blipFill>
        <p:spPr>
          <a:xfrm>
            <a:off x="1394845" y="6196065"/>
            <a:ext cx="3807608" cy="2307707"/>
          </a:xfrm>
          <a:prstGeom prst="rect">
            <a:avLst/>
          </a:prstGeom>
        </p:spPr>
      </p:pic>
      <p:pic>
        <p:nvPicPr>
          <p:cNvPr id="6" name="Picture 5" descr="Icon&#10;&#10;Description automatically generated">
            <a:extLst>
              <a:ext uri="{FF2B5EF4-FFF2-40B4-BE49-F238E27FC236}">
                <a16:creationId xmlns:a16="http://schemas.microsoft.com/office/drawing/2014/main" id="{642B04ED-22A3-9257-739C-5524FECED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9113" y="767481"/>
            <a:ext cx="2896214" cy="289621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54239" y="0"/>
            <a:ext cx="581569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sting</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54239" y="5537180"/>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possess</a:t>
            </a:r>
            <a:endParaRPr sz="115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8A92F754-FB18-677C-A108-FC10C9DD3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17" y="5572173"/>
            <a:ext cx="3555492" cy="3555492"/>
          </a:xfrm>
          <a:prstGeom prst="rect">
            <a:avLst/>
          </a:prstGeom>
        </p:spPr>
      </p:pic>
      <p:pic>
        <p:nvPicPr>
          <p:cNvPr id="4" name="Picture 3" descr="Logo&#10;&#10;Description automatically generated">
            <a:extLst>
              <a:ext uri="{FF2B5EF4-FFF2-40B4-BE49-F238E27FC236}">
                <a16:creationId xmlns:a16="http://schemas.microsoft.com/office/drawing/2014/main" id="{342889DF-106F-17C1-9A67-8795FF446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4364" y="484031"/>
            <a:ext cx="3478596" cy="3478596"/>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518889"/>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rumour</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16988" y="5642274"/>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instinct</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967F1E9B-7368-D68D-E008-2796E6FF6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19" y="5639176"/>
            <a:ext cx="3509822" cy="3509822"/>
          </a:xfrm>
          <a:prstGeom prst="rect">
            <a:avLst/>
          </a:prstGeom>
        </p:spPr>
      </p:pic>
      <p:pic>
        <p:nvPicPr>
          <p:cNvPr id="6" name="Picture 5" descr="Icon&#10;&#10;Description automatically generated">
            <a:extLst>
              <a:ext uri="{FF2B5EF4-FFF2-40B4-BE49-F238E27FC236}">
                <a16:creationId xmlns:a16="http://schemas.microsoft.com/office/drawing/2014/main" id="{89690426-2D29-01DD-DBC3-DE16419DAE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6811" y="518889"/>
            <a:ext cx="3540392" cy="354039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368197" y="159887"/>
            <a:ext cx="546624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etch</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89557" y="6234334"/>
            <a:ext cx="9855034"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anonymous</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1179F232-D1D2-7BDB-E4BC-D319C668E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67" y="5602225"/>
            <a:ext cx="3568208" cy="3568208"/>
          </a:xfrm>
          <a:prstGeom prst="rect">
            <a:avLst/>
          </a:prstGeom>
        </p:spPr>
      </p:pic>
      <p:pic>
        <p:nvPicPr>
          <p:cNvPr id="4" name="Picture 3" descr="Icon&#10;&#10;Description automatically generated">
            <a:extLst>
              <a:ext uri="{FF2B5EF4-FFF2-40B4-BE49-F238E27FC236}">
                <a16:creationId xmlns:a16="http://schemas.microsoft.com/office/drawing/2014/main" id="{8849CF78-F65A-33E4-061C-E6DF2DEDEC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201" y="396990"/>
            <a:ext cx="3634860" cy="363486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45360" y="2274766"/>
            <a:ext cx="10307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tall	</a:t>
            </a:r>
            <a:endParaRPr b="1" dirty="0">
              <a:latin typeface="Gill Sans MT" panose="020B0502020104020203" pitchFamily="34" charset="77"/>
              <a:sym typeface="American Typewriter"/>
            </a:endParaRPr>
          </a:p>
        </p:txBody>
      </p:sp>
      <p:sp>
        <p:nvSpPr>
          <p:cNvPr id="134" name="office"/>
          <p:cNvSpPr txBox="1"/>
          <p:nvPr/>
        </p:nvSpPr>
        <p:spPr>
          <a:xfrm>
            <a:off x="6057406" y="3183419"/>
            <a:ext cx="100668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dip</a:t>
            </a:r>
            <a:endParaRPr dirty="0">
              <a:latin typeface="Gill Sans MT" panose="020B0502020104020203" pitchFamily="34" charset="77"/>
            </a:endParaRPr>
          </a:p>
        </p:txBody>
      </p:sp>
      <p:sp>
        <p:nvSpPr>
          <p:cNvPr id="135" name="spare"/>
          <p:cNvSpPr txBox="1"/>
          <p:nvPr/>
        </p:nvSpPr>
        <p:spPr>
          <a:xfrm>
            <a:off x="5245471" y="4033018"/>
            <a:ext cx="263052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memory</a:t>
            </a:r>
            <a:endParaRPr b="1" dirty="0">
              <a:latin typeface="Gill Sans MT" panose="020B0502020104020203" pitchFamily="34" charset="77"/>
              <a:sym typeface="American Typewriter"/>
            </a:endParaRPr>
          </a:p>
        </p:txBody>
      </p:sp>
      <p:sp>
        <p:nvSpPr>
          <p:cNvPr id="136" name="chipped"/>
          <p:cNvSpPr txBox="1"/>
          <p:nvPr/>
        </p:nvSpPr>
        <p:spPr>
          <a:xfrm>
            <a:off x="5989275" y="4958818"/>
            <a:ext cx="11429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gap</a:t>
            </a:r>
            <a:endParaRPr dirty="0">
              <a:latin typeface="Gill Sans MT" panose="020B0502020104020203" pitchFamily="34" charset="77"/>
            </a:endParaRPr>
          </a:p>
        </p:txBody>
      </p:sp>
      <p:sp>
        <p:nvSpPr>
          <p:cNvPr id="137" name="lift"/>
          <p:cNvSpPr txBox="1"/>
          <p:nvPr/>
        </p:nvSpPr>
        <p:spPr>
          <a:xfrm>
            <a:off x="5809737" y="5829370"/>
            <a:ext cx="15020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sting</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372147" y="3418118"/>
            <a:ext cx="23772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rumour</a:t>
            </a:r>
            <a:endParaRPr b="1" dirty="0">
              <a:latin typeface="Gill Sans MT" panose="020B0502020104020203" pitchFamily="34" charset="77"/>
              <a:sym typeface="American Typewriter"/>
            </a:endParaRPr>
          </a:p>
        </p:txBody>
      </p:sp>
      <p:sp>
        <p:nvSpPr>
          <p:cNvPr id="140" name="tolerate"/>
          <p:cNvSpPr txBox="1"/>
          <p:nvPr/>
        </p:nvSpPr>
        <p:spPr>
          <a:xfrm>
            <a:off x="5430648" y="2522165"/>
            <a:ext cx="22602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possess</a:t>
            </a:r>
            <a:endParaRPr dirty="0">
              <a:latin typeface="Gill Sans MT" panose="020B0502020104020203" pitchFamily="34" charset="77"/>
            </a:endParaRPr>
          </a:p>
        </p:txBody>
      </p:sp>
      <p:sp>
        <p:nvSpPr>
          <p:cNvPr id="141" name="fixation"/>
          <p:cNvSpPr txBox="1"/>
          <p:nvPr/>
        </p:nvSpPr>
        <p:spPr>
          <a:xfrm>
            <a:off x="5426650" y="4280417"/>
            <a:ext cx="22682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instinct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809952" y="5188117"/>
            <a:ext cx="13849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etch</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764803" y="5996646"/>
            <a:ext cx="347531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anonymous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20020" y="1309202"/>
            <a:ext cx="117820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tall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4710" y="4176450"/>
            <a:ext cx="613769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Someone or something that is tall has a greater height than is normal or average.</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a:t>
            </a:r>
            <a:r>
              <a:rPr lang="en-GB" sz="4000" dirty="0" err="1">
                <a:latin typeface="Gill Sans MT" panose="020B0502020104020203" pitchFamily="34" charset="77"/>
              </a:rPr>
              <a:t>Summersby</a:t>
            </a:r>
            <a:r>
              <a:rPr lang="en-GB" sz="4000" dirty="0">
                <a:latin typeface="Gill Sans MT" panose="020B0502020104020203" pitchFamily="34" charset="77"/>
              </a:rPr>
              <a:t> was very </a:t>
            </a:r>
            <a:r>
              <a:rPr lang="en-GB" sz="4000" b="1" dirty="0">
                <a:latin typeface="Gill Sans MT" panose="020B0502020104020203" pitchFamily="34" charset="77"/>
              </a:rPr>
              <a:t>tall</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tall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52378687"/>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big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C9FE1123-6768-3F43-AB8C-38E45D262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034" y="2437628"/>
            <a:ext cx="3875695" cy="387569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06397" y="1309202"/>
            <a:ext cx="120545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dip</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5666" y="4081795"/>
            <a:ext cx="599184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dip something in a liquid, you put it into the liquid for a short time, so that only part of it is covered, and take it out again.</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a:t>
            </a:r>
            <a:r>
              <a:rPr lang="en-GB" sz="4000" dirty="0" err="1">
                <a:latin typeface="Gill Sans MT" panose="020B0502020104020203" pitchFamily="34" charset="77"/>
              </a:rPr>
              <a:t>Balharry</a:t>
            </a:r>
            <a:r>
              <a:rPr lang="en-GB" sz="4000" dirty="0">
                <a:latin typeface="Gill Sans MT" panose="020B0502020104020203" pitchFamily="34" charset="77"/>
              </a:rPr>
              <a:t> loved </a:t>
            </a:r>
            <a:r>
              <a:rPr lang="en-GB" sz="4000" b="1" dirty="0">
                <a:latin typeface="Gill Sans MT" panose="020B0502020104020203" pitchFamily="34" charset="77"/>
              </a:rPr>
              <a:t>dipping</a:t>
            </a:r>
            <a:r>
              <a:rPr lang="en-GB" sz="4000" dirty="0">
                <a:latin typeface="Gill Sans MT" panose="020B0502020104020203" pitchFamily="34" charset="77"/>
              </a:rPr>
              <a:t> strawberries in chocolate.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06550514"/>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plunge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biscuit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dunk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7C02F9B3-2762-BF0A-22FE-E9E8A6C92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628" y="1944498"/>
            <a:ext cx="4374870" cy="437487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28564" y="1309202"/>
            <a:ext cx="316112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memory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848" y="3975029"/>
            <a:ext cx="5727477"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memory is something that you remember from the past.</a:t>
            </a:r>
            <a:endParaRPr sz="40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My </a:t>
            </a:r>
            <a:r>
              <a:rPr lang="en-GB" sz="4000" b="1" dirty="0">
                <a:latin typeface="Gill Sans MT" panose="020B0502020104020203" pitchFamily="34" charset="77"/>
              </a:rPr>
              <a:t>memory</a:t>
            </a:r>
            <a:r>
              <a:rPr lang="en-GB" sz="4000" dirty="0">
                <a:latin typeface="Gill Sans MT" panose="020B0502020104020203" pitchFamily="34" charset="77"/>
              </a:rPr>
              <a:t> of the beach will last forever.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mem-o-</a:t>
            </a:r>
            <a:r>
              <a:rPr lang="en-GB" dirty="0" err="1">
                <a:latin typeface="Gill Sans MT" panose="020B0502020104020203" pitchFamily="34" charset="77"/>
              </a:rPr>
              <a:t>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74393629"/>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echo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plenary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remember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documentary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7431B39-37FE-24D1-DE00-474D7EC84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27" y="2630466"/>
            <a:ext cx="3498353" cy="3498353"/>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50291" y="1309202"/>
            <a:ext cx="131766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gap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50465" y="4165880"/>
            <a:ext cx="540224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gap is a space between two things or a hole in the middle of something solid.</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 visited the dentist about the </a:t>
            </a:r>
            <a:r>
              <a:rPr lang="en-GB" sz="4000" b="1" dirty="0">
                <a:latin typeface="Gill Sans MT" panose="020B0502020104020203" pitchFamily="34" charset="77"/>
              </a:rPr>
              <a:t>gap</a:t>
            </a:r>
            <a:r>
              <a:rPr lang="en-GB" sz="4000" dirty="0">
                <a:latin typeface="Gill Sans MT" panose="020B0502020104020203" pitchFamily="34" charset="77"/>
              </a:rPr>
              <a:t> between my teeth.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55652800"/>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opening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between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C2439FBF-107A-0A00-E1C5-5485122F763D}"/>
              </a:ext>
            </a:extLst>
          </p:cNvPr>
          <p:cNvPicPr>
            <a:picLocks noChangeAspect="1"/>
          </p:cNvPicPr>
          <p:nvPr/>
        </p:nvPicPr>
        <p:blipFill rotWithShape="1">
          <a:blip r:embed="rId3">
            <a:extLst>
              <a:ext uri="{28A0092B-C50C-407E-A947-70E740481C1C}">
                <a14:useLocalDpi xmlns:a14="http://schemas.microsoft.com/office/drawing/2010/main" val="0"/>
              </a:ext>
            </a:extLst>
          </a:blip>
          <a:srcRect t="-1" b="39393"/>
          <a:stretch/>
        </p:blipFill>
        <p:spPr>
          <a:xfrm>
            <a:off x="7915411" y="3176267"/>
            <a:ext cx="3807608" cy="230770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1867" y="1309202"/>
            <a:ext cx="177452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sting</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024908"/>
            <a:ext cx="645481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plant, animal, or insect stings you, a sharp part of it, usually covered with poison, is pushed into your skin so that you feel a sharp pain.</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wasp </a:t>
            </a:r>
            <a:r>
              <a:rPr lang="en-GB" sz="4000" b="1" dirty="0">
                <a:latin typeface="Gill Sans MT" panose="020B0502020104020203" pitchFamily="34" charset="77"/>
              </a:rPr>
              <a:t>sting</a:t>
            </a:r>
            <a:r>
              <a:rPr lang="en-GB" sz="4000" dirty="0">
                <a:latin typeface="Gill Sans MT" panose="020B0502020104020203" pitchFamily="34" charset="77"/>
              </a:rPr>
              <a:t> wasn’t very nice.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3439094"/>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Logo&#10;&#10;Description automatically generated">
            <a:extLst>
              <a:ext uri="{FF2B5EF4-FFF2-40B4-BE49-F238E27FC236}">
                <a16:creationId xmlns:a16="http://schemas.microsoft.com/office/drawing/2014/main" id="{15003B7F-BCC3-6EC0-311F-43B2961B4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392" y="2430513"/>
            <a:ext cx="3890615" cy="389061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10342</TotalTime>
  <Words>1248</Words>
  <Application>Microsoft Macintosh PowerPoint</Application>
  <PresentationFormat>Custom</PresentationFormat>
  <Paragraphs>312</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45</cp:revision>
  <dcterms:modified xsi:type="dcterms:W3CDTF">2022-11-09T11:01:29Z</dcterms:modified>
</cp:coreProperties>
</file>