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49"/>
    <p:restoredTop sz="94646"/>
  </p:normalViewPr>
  <p:slideViewPr>
    <p:cSldViewPr snapToGrid="0" snapToObjects="1">
      <p:cViewPr>
        <p:scale>
          <a:sx n="54" d="100"/>
          <a:sy n="54" d="100"/>
        </p:scale>
        <p:origin x="992"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2</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659480" y="3226831"/>
            <a:ext cx="8069517"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12</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28th</a:t>
            </a:r>
            <a:r>
              <a:rPr dirty="0">
                <a:latin typeface="Gill Sans MT" panose="020B0502020104020203" pitchFamily="34" charset="77"/>
              </a:rPr>
              <a:t> </a:t>
            </a:r>
            <a:r>
              <a:rPr lang="en-GB" dirty="0">
                <a:latin typeface="Gill Sans MT" panose="020B0502020104020203" pitchFamily="34" charset="77"/>
              </a:rPr>
              <a:t>November</a:t>
            </a:r>
            <a:r>
              <a:rPr dirty="0">
                <a:latin typeface="Gill Sans MT" panose="020B0502020104020203" pitchFamily="34" charset="77"/>
              </a:rPr>
              <a:t> 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15129" y="1309202"/>
            <a:ext cx="298799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strategy</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15734" y="3792519"/>
            <a:ext cx="5886666"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strategy is a general plan or set of plans intended to achieve something, especially over a long period.</a:t>
            </a:r>
            <a:endParaRPr lang="en-GB" sz="3200" dirty="0">
              <a:latin typeface="Gill Sans MT" panose="020B0502020104020203" pitchFamily="34" charset="77"/>
            </a:endParaRP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team had a clear </a:t>
            </a:r>
            <a:r>
              <a:rPr lang="en-GB" sz="4000" b="1" dirty="0">
                <a:latin typeface="Gill Sans MT" panose="020B0502020104020203" pitchFamily="34" charset="77"/>
              </a:rPr>
              <a:t>strategy</a:t>
            </a:r>
            <a:r>
              <a:rPr lang="en-GB" sz="4000" dirty="0">
                <a:latin typeface="Gill Sans MT" panose="020B0502020104020203" pitchFamily="34" charset="77"/>
              </a:rPr>
              <a:t> to score goals.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strat</a:t>
            </a:r>
            <a:r>
              <a:rPr lang="en-GB" dirty="0">
                <a:latin typeface="Gill Sans MT" panose="020B0502020104020203" pitchFamily="34" charset="77"/>
              </a:rPr>
              <a:t>-e-</a:t>
            </a:r>
            <a:r>
              <a:rPr lang="en-GB" dirty="0" err="1">
                <a:latin typeface="Gill Sans MT" panose="020B0502020104020203" pitchFamily="34" charset="77"/>
              </a:rPr>
              <a:t>gy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4216367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scheme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ies</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battery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approach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ise</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player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1FB862B4-3D81-97A9-0C4B-1909295F0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3677" y="2394431"/>
            <a:ext cx="4021003" cy="4021003"/>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89253" y="1309202"/>
            <a:ext cx="243977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punish</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2848" y="4132325"/>
            <a:ext cx="684380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To punish someone means to make them suffer in some way because they have done something wrong.</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bad tackle was </a:t>
            </a:r>
            <a:r>
              <a:rPr lang="en-GB" sz="4000" b="1" dirty="0">
                <a:latin typeface="Gill Sans MT" panose="020B0502020104020203" pitchFamily="34" charset="77"/>
              </a:rPr>
              <a:t>punished</a:t>
            </a:r>
            <a:r>
              <a:rPr lang="en-GB" sz="4000" dirty="0">
                <a:latin typeface="Gill Sans MT" panose="020B0502020104020203" pitchFamily="34" charset="77"/>
              </a:rPr>
              <a:t> with a red card.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pun-</a:t>
            </a:r>
            <a:r>
              <a:rPr lang="en-GB" dirty="0" err="1">
                <a:latin typeface="Gill Sans MT" panose="020B0502020104020203" pitchFamily="34" charset="77"/>
              </a:rPr>
              <a:t>ish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98024887"/>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penalise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pardon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ment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player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discipline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reward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A cartoon of a person&#10;&#10;Description automatically generated with low confidence">
            <a:extLst>
              <a:ext uri="{FF2B5EF4-FFF2-40B4-BE49-F238E27FC236}">
                <a16:creationId xmlns:a16="http://schemas.microsoft.com/office/drawing/2014/main" id="{F1FF1ABC-14AE-882D-7D57-35022E8A94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1535" y="2469357"/>
            <a:ext cx="3663344" cy="3663344"/>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79259" y="1309202"/>
            <a:ext cx="285975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remedy</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48186" y="4123618"/>
            <a:ext cx="540680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remedy is a successful way of dealing with a problem.</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manager hoped the substitute would be the </a:t>
            </a:r>
            <a:r>
              <a:rPr lang="en-GB" sz="4000" b="1" dirty="0">
                <a:latin typeface="Gill Sans MT" panose="020B0502020104020203" pitchFamily="34" charset="77"/>
              </a:rPr>
              <a:t>remedy</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rem-e-</a:t>
            </a:r>
            <a:r>
              <a:rPr lang="en-GB" dirty="0" err="1">
                <a:latin typeface="Gill Sans MT" panose="020B0502020104020203" pitchFamily="34" charset="77"/>
              </a:rPr>
              <a:t>dy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87461568"/>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solution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problem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problem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answer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9345185A-BF3A-A1C4-0CCF-DA17D53570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7607" y="2408800"/>
            <a:ext cx="3907465" cy="3907465"/>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05898" y="1309202"/>
            <a:ext cx="260648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master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4431" y="4222262"/>
            <a:ext cx="675934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say that someone is a master of a particular activity, you mean that they are extremely skilled at it.</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Roland was the </a:t>
            </a:r>
            <a:r>
              <a:rPr lang="en-GB" sz="4000" b="1" dirty="0">
                <a:latin typeface="Gill Sans MT" panose="020B0502020104020203" pitchFamily="34" charset="77"/>
              </a:rPr>
              <a:t>master</a:t>
            </a:r>
            <a:r>
              <a:rPr lang="en-GB" sz="4000" dirty="0">
                <a:latin typeface="Gill Sans MT" panose="020B0502020104020203" pitchFamily="34" charset="77"/>
              </a:rPr>
              <a:t> of a football.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mas-</a:t>
            </a:r>
            <a:r>
              <a:rPr lang="en-GB" dirty="0" err="1">
                <a:latin typeface="Gill Sans MT" panose="020B0502020104020203" pitchFamily="34" charset="77"/>
              </a:rPr>
              <a:t>ter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79889888"/>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expert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amateur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-piece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faster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skill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genius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novice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ful</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disaster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F5A06378-BFC6-DC7F-E9B3-DCD369DEE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1712" y="2668336"/>
            <a:ext cx="3540392" cy="3540392"/>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75783" y="1309202"/>
            <a:ext cx="384079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squeamish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06041" y="4022999"/>
            <a:ext cx="609788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are squeamish, you are easily upset by unpleasant sights or situations.</a:t>
            </a:r>
            <a:endParaRPr sz="36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Paulo was </a:t>
            </a:r>
            <a:r>
              <a:rPr lang="en-GB" sz="4000" b="1" dirty="0">
                <a:latin typeface="Gill Sans MT" panose="020B0502020104020203" pitchFamily="34" charset="77"/>
              </a:rPr>
              <a:t>squeamish</a:t>
            </a:r>
            <a:r>
              <a:rPr lang="en-GB" sz="4000" dirty="0">
                <a:latin typeface="Gill Sans MT" panose="020B0502020104020203" pitchFamily="34" charset="77"/>
              </a:rPr>
              <a:t>, so didn’t look at the injury.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squeam-ish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7617646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nervous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sickened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013C5E6E-893D-EF83-7031-E9C24284F0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5807" y="2568755"/>
            <a:ext cx="3576928" cy="3576928"/>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4988871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tie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position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win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tackle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6599964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strategy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remedy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master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squeamish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58406530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tie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position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win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tackle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lose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1206670"/>
              </p:ext>
            </p:extLst>
          </p:nvPr>
        </p:nvGraphicFramePr>
        <p:xfrm>
          <a:off x="5307795" y="1251704"/>
          <a:ext cx="4826233" cy="77513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win something such as a competition, battle, or argument, you defeat those people you are competing or fighting against, or you do better than everyone else involved.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lose a contest, a fight, or an argument, you do not succeed because someone does better than you and defeats you.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two people tie in a competition or game or if they tie with each other, they have the same number of points or the same degree of success.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tackle someone in a game such as hockey or football, you try to take the ball away from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The position of someone or something is the place where they are in relation to other things.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descr="Icon&#10;&#10;Description automatically generated">
            <a:extLst>
              <a:ext uri="{FF2B5EF4-FFF2-40B4-BE49-F238E27FC236}">
                <a16:creationId xmlns:a16="http://schemas.microsoft.com/office/drawing/2014/main" id="{9416F6F4-36B5-56D8-8ABC-D639A999EC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3027" y="5352690"/>
            <a:ext cx="981055" cy="981055"/>
          </a:xfrm>
          <a:prstGeom prst="rect">
            <a:avLst/>
          </a:prstGeom>
        </p:spPr>
      </p:pic>
      <p:pic>
        <p:nvPicPr>
          <p:cNvPr id="3" name="Picture 2" descr="Icon&#10;&#10;Description automatically generated">
            <a:extLst>
              <a:ext uri="{FF2B5EF4-FFF2-40B4-BE49-F238E27FC236}">
                <a16:creationId xmlns:a16="http://schemas.microsoft.com/office/drawing/2014/main" id="{8CD9E86F-9758-EE56-4904-9357972E70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1418" y="2702000"/>
            <a:ext cx="981055" cy="981055"/>
          </a:xfrm>
          <a:prstGeom prst="rect">
            <a:avLst/>
          </a:prstGeom>
        </p:spPr>
      </p:pic>
      <p:pic>
        <p:nvPicPr>
          <p:cNvPr id="5" name="Picture 4" descr="Icon&#10;&#10;Description automatically generated">
            <a:extLst>
              <a:ext uri="{FF2B5EF4-FFF2-40B4-BE49-F238E27FC236}">
                <a16:creationId xmlns:a16="http://schemas.microsoft.com/office/drawing/2014/main" id="{E208F206-CB8B-D26A-02F7-B2886D3498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8581" y="7661229"/>
            <a:ext cx="1331898" cy="1331898"/>
          </a:xfrm>
          <a:prstGeom prst="rect">
            <a:avLst/>
          </a:prstGeom>
        </p:spPr>
      </p:pic>
      <p:pic>
        <p:nvPicPr>
          <p:cNvPr id="12" name="Picture 11" descr="Icon&#10;&#10;Description automatically generated">
            <a:extLst>
              <a:ext uri="{FF2B5EF4-FFF2-40B4-BE49-F238E27FC236}">
                <a16:creationId xmlns:a16="http://schemas.microsoft.com/office/drawing/2014/main" id="{82AF2708-3E8C-F781-B9B5-5A306477F1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37802" y="6472897"/>
            <a:ext cx="1285875" cy="1285875"/>
          </a:xfrm>
          <a:prstGeom prst="rect">
            <a:avLst/>
          </a:prstGeom>
        </p:spPr>
      </p:pic>
      <p:pic>
        <p:nvPicPr>
          <p:cNvPr id="15" name="Picture 14" descr="Icon&#10;&#10;Description automatically generated">
            <a:extLst>
              <a:ext uri="{FF2B5EF4-FFF2-40B4-BE49-F238E27FC236}">
                <a16:creationId xmlns:a16="http://schemas.microsoft.com/office/drawing/2014/main" id="{7B52D410-94CC-5B79-537A-4BB37DB533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15396" y="3923429"/>
            <a:ext cx="1273098" cy="1273098"/>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75189251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strategy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punish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remedy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master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squeamish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680950468"/>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To punish someone means to make them suffer in some way because they have done something wrong.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remedy is a successful way of dealing with a problem.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are squeamish, you are easily upset by unpleasant sights or situations.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strategy is a general plan or set of plans intended to achieve something, especially over a long period.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say that someone is a master of a particular activity, you mean that they are extremely skilled at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descr="Icon&#10;&#10;Description automatically generated">
            <a:extLst>
              <a:ext uri="{FF2B5EF4-FFF2-40B4-BE49-F238E27FC236}">
                <a16:creationId xmlns:a16="http://schemas.microsoft.com/office/drawing/2014/main" id="{6BA008E7-7B87-358E-C1AE-33F18232B3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3431" y="6551498"/>
            <a:ext cx="1179810" cy="1179810"/>
          </a:xfrm>
          <a:prstGeom prst="rect">
            <a:avLst/>
          </a:prstGeom>
        </p:spPr>
      </p:pic>
      <p:pic>
        <p:nvPicPr>
          <p:cNvPr id="3" name="Picture 2" descr="A cartoon of a person&#10;&#10;Description automatically generated with low confidence">
            <a:extLst>
              <a:ext uri="{FF2B5EF4-FFF2-40B4-BE49-F238E27FC236}">
                <a16:creationId xmlns:a16="http://schemas.microsoft.com/office/drawing/2014/main" id="{DFE96011-6464-3CE1-2642-C8BA43EF17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1606" y="2541211"/>
            <a:ext cx="1203350" cy="1203350"/>
          </a:xfrm>
          <a:prstGeom prst="rect">
            <a:avLst/>
          </a:prstGeom>
        </p:spPr>
      </p:pic>
      <p:pic>
        <p:nvPicPr>
          <p:cNvPr id="5" name="Picture 4" descr="Icon&#10;&#10;Description automatically generated">
            <a:extLst>
              <a:ext uri="{FF2B5EF4-FFF2-40B4-BE49-F238E27FC236}">
                <a16:creationId xmlns:a16="http://schemas.microsoft.com/office/drawing/2014/main" id="{889D90DF-6F11-1B38-5727-E41C8E91C8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43356" y="3869040"/>
            <a:ext cx="1066090" cy="1066090"/>
          </a:xfrm>
          <a:prstGeom prst="rect">
            <a:avLst/>
          </a:prstGeom>
        </p:spPr>
      </p:pic>
      <p:pic>
        <p:nvPicPr>
          <p:cNvPr id="6" name="Picture 5" descr="Icon&#10;&#10;Description automatically generated">
            <a:extLst>
              <a:ext uri="{FF2B5EF4-FFF2-40B4-BE49-F238E27FC236}">
                <a16:creationId xmlns:a16="http://schemas.microsoft.com/office/drawing/2014/main" id="{96A4981C-0378-B65A-3D4F-5D21915FD0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6306" y="7925565"/>
            <a:ext cx="1125251" cy="1125251"/>
          </a:xfrm>
          <a:prstGeom prst="rect">
            <a:avLst/>
          </a:prstGeom>
        </p:spPr>
      </p:pic>
      <p:pic>
        <p:nvPicPr>
          <p:cNvPr id="7" name="Picture 6" descr="Icon&#10;&#10;Description automatically generated">
            <a:extLst>
              <a:ext uri="{FF2B5EF4-FFF2-40B4-BE49-F238E27FC236}">
                <a16:creationId xmlns:a16="http://schemas.microsoft.com/office/drawing/2014/main" id="{1E625E72-380C-7DB6-7D33-BEE2BC7E17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47539" y="5152185"/>
            <a:ext cx="1203350" cy="1203350"/>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362224" y="3085008"/>
            <a:ext cx="87363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tie</a:t>
            </a:r>
            <a:endParaRPr b="1" dirty="0">
              <a:latin typeface="Gill Sans MT" panose="020B0502020104020203" pitchFamily="34" charset="77"/>
              <a:sym typeface="American Typewriter"/>
            </a:endParaRPr>
          </a:p>
        </p:txBody>
      </p:sp>
      <p:sp>
        <p:nvSpPr>
          <p:cNvPr id="134" name="office"/>
          <p:cNvSpPr txBox="1"/>
          <p:nvPr/>
        </p:nvSpPr>
        <p:spPr>
          <a:xfrm>
            <a:off x="2575955" y="3993661"/>
            <a:ext cx="244618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position</a:t>
            </a:r>
            <a:endParaRPr dirty="0">
              <a:latin typeface="Gill Sans MT" panose="020B0502020104020203" pitchFamily="34" charset="77"/>
            </a:endParaRPr>
          </a:p>
        </p:txBody>
      </p:sp>
      <p:sp>
        <p:nvSpPr>
          <p:cNvPr id="135" name="spare"/>
          <p:cNvSpPr txBox="1"/>
          <p:nvPr/>
        </p:nvSpPr>
        <p:spPr>
          <a:xfrm>
            <a:off x="3233981" y="4843260"/>
            <a:ext cx="113011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win</a:t>
            </a:r>
            <a:endParaRPr b="1" dirty="0">
              <a:latin typeface="Gill Sans MT" panose="020B0502020104020203" pitchFamily="34" charset="77"/>
              <a:sym typeface="American Typewriter"/>
            </a:endParaRPr>
          </a:p>
        </p:txBody>
      </p:sp>
      <p:sp>
        <p:nvSpPr>
          <p:cNvPr id="136" name="chipped"/>
          <p:cNvSpPr txBox="1"/>
          <p:nvPr/>
        </p:nvSpPr>
        <p:spPr>
          <a:xfrm>
            <a:off x="2865291" y="5769060"/>
            <a:ext cx="186749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tackle</a:t>
            </a:r>
            <a:endParaRPr dirty="0">
              <a:latin typeface="Gill Sans MT" panose="020B0502020104020203" pitchFamily="34" charset="77"/>
            </a:endParaRPr>
          </a:p>
        </p:txBody>
      </p:sp>
      <p:sp>
        <p:nvSpPr>
          <p:cNvPr id="137" name="lift"/>
          <p:cNvSpPr txBox="1"/>
          <p:nvPr/>
        </p:nvSpPr>
        <p:spPr>
          <a:xfrm>
            <a:off x="3169064" y="6639612"/>
            <a:ext cx="125996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lose</a:t>
            </a:r>
            <a:endParaRPr dirty="0">
              <a:latin typeface="Gill Sans MT" panose="020B0502020104020203" pitchFamily="34" charset="77"/>
            </a:endParaRPr>
          </a:p>
        </p:txBody>
      </p:sp>
      <p:sp>
        <p:nvSpPr>
          <p:cNvPr id="138" name="mutter"/>
          <p:cNvSpPr txBox="1"/>
          <p:nvPr/>
        </p:nvSpPr>
        <p:spPr>
          <a:xfrm>
            <a:off x="8211861" y="3961911"/>
            <a:ext cx="200856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punish</a:t>
            </a:r>
            <a:endParaRPr b="1" dirty="0">
              <a:latin typeface="Gill Sans MT" panose="020B0502020104020203" pitchFamily="34" charset="77"/>
              <a:sym typeface="American Typewriter"/>
            </a:endParaRPr>
          </a:p>
        </p:txBody>
      </p:sp>
      <p:sp>
        <p:nvSpPr>
          <p:cNvPr id="139" name="unveil"/>
          <p:cNvSpPr txBox="1"/>
          <p:nvPr/>
        </p:nvSpPr>
        <p:spPr>
          <a:xfrm>
            <a:off x="8026312" y="5750010"/>
            <a:ext cx="21897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master</a:t>
            </a:r>
            <a:endParaRPr b="1" dirty="0">
              <a:latin typeface="Gill Sans MT" panose="020B0502020104020203" pitchFamily="34" charset="77"/>
              <a:sym typeface="American Typewriter"/>
            </a:endParaRPr>
          </a:p>
        </p:txBody>
      </p:sp>
      <p:sp>
        <p:nvSpPr>
          <p:cNvPr id="140" name="tolerate"/>
          <p:cNvSpPr txBox="1"/>
          <p:nvPr/>
        </p:nvSpPr>
        <p:spPr>
          <a:xfrm>
            <a:off x="7964998" y="3065958"/>
            <a:ext cx="250228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strategy</a:t>
            </a:r>
            <a:endParaRPr dirty="0">
              <a:latin typeface="Gill Sans MT" panose="020B0502020104020203" pitchFamily="34" charset="77"/>
            </a:endParaRPr>
          </a:p>
        </p:txBody>
      </p:sp>
      <p:sp>
        <p:nvSpPr>
          <p:cNvPr id="141" name="fixation"/>
          <p:cNvSpPr txBox="1"/>
          <p:nvPr/>
        </p:nvSpPr>
        <p:spPr>
          <a:xfrm>
            <a:off x="8032327" y="4824210"/>
            <a:ext cx="23676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remedy</a:t>
            </a:r>
            <a:endParaRPr dirty="0">
              <a:latin typeface="Gill Sans MT" panose="020B0502020104020203" pitchFamily="34" charset="77"/>
            </a:endParaRPr>
          </a:p>
        </p:txBody>
      </p:sp>
      <p:sp>
        <p:nvSpPr>
          <p:cNvPr id="142" name="rustle"/>
          <p:cNvSpPr txBox="1"/>
          <p:nvPr/>
        </p:nvSpPr>
        <p:spPr>
          <a:xfrm>
            <a:off x="7620355" y="6620562"/>
            <a:ext cx="319157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squeamish</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128811" y="163206"/>
            <a:ext cx="326371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tie</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24987" y="5952609"/>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position</a:t>
            </a:r>
            <a:endParaRPr sz="287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D4B6B650-BF16-046F-F139-2992E9A35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1750" y="248386"/>
            <a:ext cx="4028644" cy="4028644"/>
          </a:xfrm>
          <a:prstGeom prst="rect">
            <a:avLst/>
          </a:prstGeom>
        </p:spPr>
      </p:pic>
      <p:pic>
        <p:nvPicPr>
          <p:cNvPr id="5" name="Picture 4" descr="Icon&#10;&#10;Description automatically generated">
            <a:extLst>
              <a:ext uri="{FF2B5EF4-FFF2-40B4-BE49-F238E27FC236}">
                <a16:creationId xmlns:a16="http://schemas.microsoft.com/office/drawing/2014/main" id="{7C27A0F3-D00A-8A53-CBFE-38E01146AB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699" y="5284132"/>
            <a:ext cx="4036896" cy="4036896"/>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901012" y="42942"/>
            <a:ext cx="451085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win</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08780" y="5704841"/>
            <a:ext cx="1041922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tackle</a:t>
            </a:r>
            <a:endParaRPr sz="166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363F288A-1282-1F42-ADA0-547B979A38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7677" y="473024"/>
            <a:ext cx="3550973" cy="3550973"/>
          </a:xfrm>
          <a:prstGeom prst="rect">
            <a:avLst/>
          </a:prstGeom>
        </p:spPr>
      </p:pic>
      <p:pic>
        <p:nvPicPr>
          <p:cNvPr id="6" name="Picture 5">
            <a:extLst>
              <a:ext uri="{FF2B5EF4-FFF2-40B4-BE49-F238E27FC236}">
                <a16:creationId xmlns:a16="http://schemas.microsoft.com/office/drawing/2014/main" id="{57A1A4E9-1CD5-E85A-4BCB-2389A4DE08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914" y="5207989"/>
            <a:ext cx="4291524" cy="4291524"/>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89787" y="305549"/>
            <a:ext cx="51135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lose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889787" y="5633498"/>
            <a:ext cx="12346080" cy="3011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8900" dirty="0">
                <a:latin typeface="Gill Sans MT" panose="020B0502020104020203" pitchFamily="34" charset="77"/>
              </a:rPr>
              <a:t>strategy</a:t>
            </a:r>
            <a:endParaRPr sz="189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0D0DF597-E0DC-D9E5-4EA4-291EEDCA7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492496"/>
            <a:ext cx="3471932" cy="3471932"/>
          </a:xfrm>
          <a:prstGeom prst="rect">
            <a:avLst/>
          </a:prstGeom>
        </p:spPr>
      </p:pic>
      <p:pic>
        <p:nvPicPr>
          <p:cNvPr id="5" name="Picture 4" descr="Icon&#10;&#10;Description automatically generated">
            <a:extLst>
              <a:ext uri="{FF2B5EF4-FFF2-40B4-BE49-F238E27FC236}">
                <a16:creationId xmlns:a16="http://schemas.microsoft.com/office/drawing/2014/main" id="{2220D669-D03C-BF82-0FAE-A0D87221B9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197" y="5626236"/>
            <a:ext cx="3505247" cy="3505247"/>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94548" y="23873"/>
            <a:ext cx="11999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punish</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46664" y="5701388"/>
            <a:ext cx="10288591"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remedy</a:t>
            </a:r>
            <a:endParaRPr sz="13800" dirty="0">
              <a:latin typeface="Gill Sans MT" panose="020B0502020104020203" pitchFamily="34" charset="77"/>
            </a:endParaRPr>
          </a:p>
        </p:txBody>
      </p:sp>
      <p:pic>
        <p:nvPicPr>
          <p:cNvPr id="6" name="Picture 5" descr="A cartoon of a person&#10;&#10;Description automatically generated with low confidence">
            <a:extLst>
              <a:ext uri="{FF2B5EF4-FFF2-40B4-BE49-F238E27FC236}">
                <a16:creationId xmlns:a16="http://schemas.microsoft.com/office/drawing/2014/main" id="{C56878AD-B316-94B3-F271-3F5AF58C40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3809" y="587871"/>
            <a:ext cx="3281182" cy="3281182"/>
          </a:xfrm>
          <a:prstGeom prst="rect">
            <a:avLst/>
          </a:prstGeom>
        </p:spPr>
      </p:pic>
      <p:pic>
        <p:nvPicPr>
          <p:cNvPr id="7" name="Picture 6" descr="Icon&#10;&#10;Description automatically generated">
            <a:extLst>
              <a:ext uri="{FF2B5EF4-FFF2-40B4-BE49-F238E27FC236}">
                <a16:creationId xmlns:a16="http://schemas.microsoft.com/office/drawing/2014/main" id="{EA900778-8058-776A-5FCD-40B3EFC64B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112" y="5577096"/>
            <a:ext cx="3509594" cy="3509594"/>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80498" y="498062"/>
            <a:ext cx="722313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master</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60922" y="6128622"/>
            <a:ext cx="9855034"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squeamish</a:t>
            </a:r>
            <a:endParaRPr sz="138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053F4195-3DCC-FD92-78E9-18C0DBFF7B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4207" y="521823"/>
            <a:ext cx="3450102" cy="3450102"/>
          </a:xfrm>
          <a:prstGeom prst="rect">
            <a:avLst/>
          </a:prstGeom>
        </p:spPr>
      </p:pic>
      <p:pic>
        <p:nvPicPr>
          <p:cNvPr id="4" name="Picture 3" descr="Icon&#10;&#10;Description automatically generated">
            <a:extLst>
              <a:ext uri="{FF2B5EF4-FFF2-40B4-BE49-F238E27FC236}">
                <a16:creationId xmlns:a16="http://schemas.microsoft.com/office/drawing/2014/main" id="{C322BE69-B504-8785-0CD9-676FD67D37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839" y="5540685"/>
            <a:ext cx="3576928" cy="3576928"/>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6123908" y="2274766"/>
            <a:ext cx="87363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tie	</a:t>
            </a:r>
            <a:endParaRPr b="1" dirty="0">
              <a:latin typeface="Gill Sans MT" panose="020B0502020104020203" pitchFamily="34" charset="77"/>
              <a:sym typeface="American Typewriter"/>
            </a:endParaRPr>
          </a:p>
        </p:txBody>
      </p:sp>
      <p:sp>
        <p:nvSpPr>
          <p:cNvPr id="134" name="office"/>
          <p:cNvSpPr txBox="1"/>
          <p:nvPr/>
        </p:nvSpPr>
        <p:spPr>
          <a:xfrm>
            <a:off x="5337661" y="3183419"/>
            <a:ext cx="244618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position</a:t>
            </a:r>
            <a:endParaRPr dirty="0">
              <a:latin typeface="Gill Sans MT" panose="020B0502020104020203" pitchFamily="34" charset="77"/>
            </a:endParaRPr>
          </a:p>
        </p:txBody>
      </p:sp>
      <p:sp>
        <p:nvSpPr>
          <p:cNvPr id="135" name="spare"/>
          <p:cNvSpPr txBox="1"/>
          <p:nvPr/>
        </p:nvSpPr>
        <p:spPr>
          <a:xfrm>
            <a:off x="5995677" y="4033018"/>
            <a:ext cx="113011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win</a:t>
            </a:r>
            <a:endParaRPr b="1" dirty="0">
              <a:latin typeface="Gill Sans MT" panose="020B0502020104020203" pitchFamily="34" charset="77"/>
              <a:sym typeface="American Typewriter"/>
            </a:endParaRPr>
          </a:p>
        </p:txBody>
      </p:sp>
      <p:sp>
        <p:nvSpPr>
          <p:cNvPr id="136" name="chipped"/>
          <p:cNvSpPr txBox="1"/>
          <p:nvPr/>
        </p:nvSpPr>
        <p:spPr>
          <a:xfrm>
            <a:off x="5626998" y="4958818"/>
            <a:ext cx="186749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tackle</a:t>
            </a:r>
            <a:endParaRPr dirty="0">
              <a:latin typeface="Gill Sans MT" panose="020B0502020104020203" pitchFamily="34" charset="77"/>
            </a:endParaRPr>
          </a:p>
        </p:txBody>
      </p:sp>
      <p:sp>
        <p:nvSpPr>
          <p:cNvPr id="137" name="lift"/>
          <p:cNvSpPr txBox="1"/>
          <p:nvPr/>
        </p:nvSpPr>
        <p:spPr>
          <a:xfrm>
            <a:off x="5930766" y="5829370"/>
            <a:ext cx="125996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lose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556494" y="3418118"/>
            <a:ext cx="200856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punish</a:t>
            </a:r>
            <a:endParaRPr b="1" dirty="0">
              <a:latin typeface="Gill Sans MT" panose="020B0502020104020203" pitchFamily="34" charset="77"/>
              <a:sym typeface="American Typewriter"/>
            </a:endParaRPr>
          </a:p>
        </p:txBody>
      </p:sp>
      <p:sp>
        <p:nvSpPr>
          <p:cNvPr id="140" name="tolerate"/>
          <p:cNvSpPr txBox="1"/>
          <p:nvPr/>
        </p:nvSpPr>
        <p:spPr>
          <a:xfrm>
            <a:off x="5309625" y="2522165"/>
            <a:ext cx="250228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strategy</a:t>
            </a:r>
            <a:endParaRPr dirty="0">
              <a:latin typeface="Gill Sans MT" panose="020B0502020104020203" pitchFamily="34" charset="77"/>
            </a:endParaRPr>
          </a:p>
        </p:txBody>
      </p:sp>
      <p:sp>
        <p:nvSpPr>
          <p:cNvPr id="141" name="fixation"/>
          <p:cNvSpPr txBox="1"/>
          <p:nvPr/>
        </p:nvSpPr>
        <p:spPr>
          <a:xfrm>
            <a:off x="5376960" y="4280417"/>
            <a:ext cx="23676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remedy</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407601" y="5188117"/>
            <a:ext cx="21897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master</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4906670" y="5996646"/>
            <a:ext cx="319157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squeamish</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95361" y="1309202"/>
            <a:ext cx="102752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tie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4710" y="3991785"/>
            <a:ext cx="6137690"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000" dirty="0">
                <a:latin typeface="Gill Sans MT" panose="020B0502020104020203" pitchFamily="34" charset="77"/>
              </a:rPr>
              <a:t>If two people tie in a competition or game or if they tie with each other, they have the same number of points or the same degree of success.</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game ended in a </a:t>
            </a:r>
            <a:r>
              <a:rPr lang="en-GB" sz="4000" b="1" dirty="0">
                <a:latin typeface="Gill Sans MT" panose="020B0502020104020203" pitchFamily="34" charset="77"/>
              </a:rPr>
              <a:t>tie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tie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96990695"/>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draw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deadlock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EB643F82-154F-20D0-9548-58E729910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230" y="2305101"/>
            <a:ext cx="4028644" cy="4028644"/>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95092" y="1309202"/>
            <a:ext cx="302807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position</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55666" y="4328016"/>
            <a:ext cx="5991841"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The position of someone or something is the place where they are in relation to other things.</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Jim’s </a:t>
            </a:r>
            <a:r>
              <a:rPr lang="en-GB" sz="4000" b="1" dirty="0">
                <a:latin typeface="Gill Sans MT" panose="020B0502020104020203" pitchFamily="34" charset="77"/>
              </a:rPr>
              <a:t>position</a:t>
            </a:r>
            <a:r>
              <a:rPr lang="en-GB" sz="4000" dirty="0">
                <a:latin typeface="Gill Sans MT" panose="020B0502020104020203" pitchFamily="34" charset="77"/>
              </a:rPr>
              <a:t> was in defence.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po-</a:t>
            </a:r>
            <a:r>
              <a:rPr lang="en-GB" dirty="0" err="1">
                <a:latin typeface="Gill Sans MT" panose="020B0502020104020203" pitchFamily="34" charset="77"/>
              </a:rPr>
              <a:t>si</a:t>
            </a:r>
            <a:r>
              <a:rPr lang="en-GB" dirty="0">
                <a:latin typeface="Gill Sans MT" panose="020B0502020104020203" pitchFamily="34" charset="77"/>
              </a:rPr>
              <a:t>-</a:t>
            </a:r>
            <a:r>
              <a:rPr lang="en-GB" dirty="0" err="1">
                <a:latin typeface="Gill Sans MT" panose="020B0502020104020203" pitchFamily="34" charset="77"/>
              </a:rPr>
              <a:t>tion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40489764"/>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location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tradition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pitch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condition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B20E8118-76FA-BA1B-8043-A58B70A26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1890" y="2032457"/>
            <a:ext cx="4876800" cy="48768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11820" y="1309202"/>
            <a:ext cx="139461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win</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848" y="4036585"/>
            <a:ext cx="6558910" cy="1826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win something such as a competition, battle, or argument, you defeat those people you are competing or fighting against, or you do better than everyone else involved.</a:t>
            </a:r>
            <a:endParaRPr sz="28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celebrated the </a:t>
            </a:r>
            <a:r>
              <a:rPr lang="en-GB" sz="4000" b="1" dirty="0">
                <a:latin typeface="Gill Sans MT" panose="020B0502020104020203" pitchFamily="34" charset="77"/>
              </a:rPr>
              <a:t>win</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win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35960562"/>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victory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success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competition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13FB7C20-0C31-EF1D-8550-706A72FC3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728" y="2437628"/>
            <a:ext cx="3731537" cy="3731537"/>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92635" y="1309202"/>
            <a:ext cx="223298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tackle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0600" y="3901798"/>
            <a:ext cx="6300040"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tackle someone in a game such as hockey or football, you try to take the ball away from them.</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Alex ran to the ball to </a:t>
            </a:r>
            <a:r>
              <a:rPr lang="en-GB" sz="4000" b="1" dirty="0">
                <a:latin typeface="Gill Sans MT" panose="020B0502020104020203" pitchFamily="34" charset="77"/>
              </a:rPr>
              <a:t>tackle</a:t>
            </a:r>
            <a:r>
              <a:rPr lang="en-GB" sz="4000" dirty="0">
                <a:latin typeface="Gill Sans MT" panose="020B0502020104020203" pitchFamily="34" charset="77"/>
              </a:rPr>
              <a:t> the other player.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tack-le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81640218"/>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challenge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crackle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player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shackle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opposition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a:extLst>
              <a:ext uri="{FF2B5EF4-FFF2-40B4-BE49-F238E27FC236}">
                <a16:creationId xmlns:a16="http://schemas.microsoft.com/office/drawing/2014/main" id="{25A27CCC-8C6A-1368-5AE6-D9A88DFD4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895" y="1950917"/>
            <a:ext cx="4876800" cy="48768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24460" y="1309202"/>
            <a:ext cx="15693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lose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024908"/>
            <a:ext cx="6454813"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lose a contest, a fight, or an argument, you do not succeed because someone does better than you and defeats you.</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did our best not to </a:t>
            </a:r>
            <a:r>
              <a:rPr lang="en-GB" sz="4000" b="1" dirty="0">
                <a:latin typeface="Gill Sans MT" panose="020B0502020104020203" pitchFamily="34" charset="77"/>
              </a:rPr>
              <a:t>lose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lose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72002917"/>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8A78FA86-97BD-D84A-7CA4-30C49BDDE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451" y="2448815"/>
            <a:ext cx="4176973" cy="4176973"/>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10664</TotalTime>
  <Words>1234</Words>
  <Application>Microsoft Macintosh PowerPoint</Application>
  <PresentationFormat>Custom</PresentationFormat>
  <Paragraphs>310</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48</cp:revision>
  <dcterms:modified xsi:type="dcterms:W3CDTF">2022-11-23T11:58:31Z</dcterms:modified>
</cp:coreProperties>
</file>