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13"/>
    <p:restoredTop sz="94646"/>
  </p:normalViewPr>
  <p:slideViewPr>
    <p:cSldViewPr snapToGrid="0" snapToObjects="1">
      <p:cViewPr varScale="1">
        <p:scale>
          <a:sx n="62" d="100"/>
          <a:sy n="62" d="100"/>
        </p:scale>
        <p:origin x="128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700356" y="3226831"/>
            <a:ext cx="7987764"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11</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21st</a:t>
            </a:r>
            <a:r>
              <a:rPr dirty="0">
                <a:latin typeface="Gill Sans MT" panose="020B0502020104020203" pitchFamily="34" charset="77"/>
              </a:rPr>
              <a:t> </a:t>
            </a:r>
            <a:r>
              <a:rPr lang="en-GB" dirty="0">
                <a:latin typeface="Gill Sans MT" panose="020B0502020104020203" pitchFamily="34" charset="77"/>
              </a:rPr>
              <a:t>November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8088" y="1309202"/>
            <a:ext cx="19620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trace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5734" y="4069517"/>
            <a:ext cx="588666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trace is a sign which shows you that someone or something has been in a place.</a:t>
            </a:r>
            <a:endParaRPr lang="en-GB" sz="3200" dirty="0">
              <a:latin typeface="Gill Sans MT" panose="020B0502020104020203" pitchFamily="34" charset="77"/>
            </a:endParaRP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 no </a:t>
            </a:r>
            <a:r>
              <a:rPr lang="en-GB" sz="4000" b="1" dirty="0">
                <a:latin typeface="Gill Sans MT" panose="020B0502020104020203" pitchFamily="34" charset="77"/>
              </a:rPr>
              <a:t>trace</a:t>
            </a:r>
            <a:r>
              <a:rPr lang="en-GB" sz="4000" dirty="0">
                <a:latin typeface="Gill Sans MT" panose="020B0502020104020203" pitchFamily="34" charset="77"/>
              </a:rPr>
              <a:t> of dirt; the pots were clean.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trace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2926703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evidence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amounts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indication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Logo&#10;&#10;Description automatically generated">
            <a:extLst>
              <a:ext uri="{FF2B5EF4-FFF2-40B4-BE49-F238E27FC236}">
                <a16:creationId xmlns:a16="http://schemas.microsoft.com/office/drawing/2014/main" id="{65483B36-D73D-0A92-D8D4-BADA256BDD94}"/>
              </a:ext>
            </a:extLst>
          </p:cNvPr>
          <p:cNvPicPr>
            <a:picLocks noChangeAspect="1"/>
          </p:cNvPicPr>
          <p:nvPr/>
        </p:nvPicPr>
        <p:blipFill rotWithShape="1">
          <a:blip r:embed="rId4">
            <a:extLst>
              <a:ext uri="{28A0092B-C50C-407E-A947-70E740481C1C}">
                <a14:useLocalDpi xmlns:a14="http://schemas.microsoft.com/office/drawing/2010/main" val="0"/>
              </a:ext>
            </a:extLst>
          </a:blip>
          <a:srcRect b="21071"/>
          <a:stretch/>
        </p:blipFill>
        <p:spPr>
          <a:xfrm>
            <a:off x="7384699" y="2202760"/>
            <a:ext cx="4600800" cy="3631343"/>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75199" y="1309202"/>
            <a:ext cx="206787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circle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4132325"/>
            <a:ext cx="561747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circles an object or a place, or circles around it, it forms a circle around it.</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red team </a:t>
            </a:r>
            <a:r>
              <a:rPr lang="en-GB" sz="4000" b="1" dirty="0">
                <a:latin typeface="Gill Sans MT" panose="020B0502020104020203" pitchFamily="34" charset="77"/>
              </a:rPr>
              <a:t>circled</a:t>
            </a:r>
            <a:r>
              <a:rPr lang="en-GB" sz="4000" dirty="0">
                <a:latin typeface="Gill Sans MT" panose="020B0502020104020203" pitchFamily="34" charset="77"/>
              </a:rPr>
              <a:t> Mia. Could she survive?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cir-cle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18039999"/>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surround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err="1">
                          <a:latin typeface="Gill Sans MT" panose="020B0502020104020203" pitchFamily="34" charset="77"/>
                        </a:rPr>
                        <a:t>en</a:t>
                      </a:r>
                      <a:r>
                        <a:rPr lang="en-GB" sz="2600" dirty="0">
                          <a:latin typeface="Gill Sans MT" panose="020B0502020104020203" pitchFamily="34" charset="77"/>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purple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encircle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encircle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F22551D3-9CD5-2E59-6149-A849190DA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2251" y="2446278"/>
            <a:ext cx="3738211" cy="3738211"/>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03303" y="1309202"/>
            <a:ext cx="281166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texture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48186" y="3969730"/>
            <a:ext cx="5406802"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The texture of something is the way that it feels when you touch it, for example how smooth or rough it is.</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texture</a:t>
            </a:r>
            <a:r>
              <a:rPr lang="en-GB" sz="4000" dirty="0">
                <a:latin typeface="Gill Sans MT" panose="020B0502020104020203" pitchFamily="34" charset="77"/>
              </a:rPr>
              <a:t> of the new jumper was rough and scratchy.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tex-ture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30191682"/>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feel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touch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gesture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smooth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585BB049-CB75-6EB3-CDC8-DC33AFE14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798" y="2581883"/>
            <a:ext cx="3719894" cy="3719894"/>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0931" y="1309202"/>
            <a:ext cx="235641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pierce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4432" y="4068374"/>
            <a:ext cx="5941102"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 sharp object pierces something, or if you pierce something with a sharp object, the object goes into it and makes a hole in it.</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arrow easily </a:t>
            </a:r>
            <a:r>
              <a:rPr lang="en-GB" sz="4000" b="1" dirty="0">
                <a:latin typeface="Gill Sans MT" panose="020B0502020104020203" pitchFamily="34" charset="77"/>
              </a:rPr>
              <a:t>pierced</a:t>
            </a:r>
            <a:r>
              <a:rPr lang="en-GB" sz="4000" dirty="0">
                <a:latin typeface="Gill Sans MT" panose="020B0502020104020203" pitchFamily="34" charset="77"/>
              </a:rPr>
              <a:t> the knight’s armour.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pierce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64375490"/>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penetrate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fierce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defence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puncture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armour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A picture containing text, clock, guitar&#10;&#10;Description automatically generated">
            <a:extLst>
              <a:ext uri="{FF2B5EF4-FFF2-40B4-BE49-F238E27FC236}">
                <a16:creationId xmlns:a16="http://schemas.microsoft.com/office/drawing/2014/main" id="{72471207-5549-99AF-CFA7-D9252A08E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124974">
            <a:off x="7150826" y="2530492"/>
            <a:ext cx="2420938" cy="2420938"/>
          </a:xfrm>
          <a:prstGeom prst="rect">
            <a:avLst/>
          </a:prstGeom>
        </p:spPr>
      </p:pic>
      <p:pic>
        <p:nvPicPr>
          <p:cNvPr id="7" name="Picture 6" descr="A black and white logo&#10;&#10;Description automatically generated with low confidence">
            <a:extLst>
              <a:ext uri="{FF2B5EF4-FFF2-40B4-BE49-F238E27FC236}">
                <a16:creationId xmlns:a16="http://schemas.microsoft.com/office/drawing/2014/main" id="{D3CA85D3-4A9A-D54E-944B-DC6633772E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6503" y="3921092"/>
            <a:ext cx="2294196" cy="2294196"/>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52434" y="1309202"/>
            <a:ext cx="228748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satisfy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3869111"/>
            <a:ext cx="609788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someone or something satisfies you, they give you enough of what you want or need to make you pleased or contented.</a:t>
            </a:r>
            <a:endParaRPr sz="32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Breads was </a:t>
            </a:r>
            <a:r>
              <a:rPr lang="en-GB" sz="4000" b="1" dirty="0">
                <a:latin typeface="Gill Sans MT" panose="020B0502020104020203" pitchFamily="34" charset="77"/>
              </a:rPr>
              <a:t>satisfied</a:t>
            </a:r>
            <a:r>
              <a:rPr lang="en-GB" sz="4000" dirty="0">
                <a:latin typeface="Gill Sans MT" panose="020B0502020104020203" pitchFamily="34" charset="77"/>
              </a:rPr>
              <a:t> with our handwriting.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sat-is-</a:t>
            </a:r>
            <a:r>
              <a:rPr lang="en-GB" dirty="0" err="1">
                <a:latin typeface="Gill Sans MT" panose="020B0502020104020203" pitchFamily="34" charset="77"/>
              </a:rPr>
              <a:t>fy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672682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please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frustrate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ied</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dissatisfy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demands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gratify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expectations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74FEF7AC-69AE-8DE0-E2FB-911C1E7BB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349" y="2688013"/>
            <a:ext cx="3332210" cy="333221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0455774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untidy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choose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hurt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1966146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trace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circle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pierce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satisfy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76068193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untidy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alarm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choose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hurt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767752054"/>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in a particular direction or into a particular place, you jump or move there 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someone or something from several people or things that are available, you decide which person or thing you want to 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describe something as ***, you mean that it is not neat or well arranged.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yourself or *** a part of your body, you feel pain because you have injured yourself.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 is a feeling of fear or anxiety that something unpleasant or dangerous might happen.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7" name="Picture 6" descr="Icon&#10;&#10;Description automatically generated">
            <a:extLst>
              <a:ext uri="{FF2B5EF4-FFF2-40B4-BE49-F238E27FC236}">
                <a16:creationId xmlns:a16="http://schemas.microsoft.com/office/drawing/2014/main" id="{4C2DEF35-509F-8566-362C-D058BB952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5669" y="6578818"/>
            <a:ext cx="885458" cy="885458"/>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CEFF5335-3E7F-5203-B68D-DD7503EA82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947" y="7930590"/>
            <a:ext cx="888564" cy="888564"/>
          </a:xfrm>
          <a:prstGeom prst="rect">
            <a:avLst/>
          </a:prstGeom>
        </p:spPr>
      </p:pic>
      <p:pic>
        <p:nvPicPr>
          <p:cNvPr id="10" name="Picture 9" descr="Icon&#10;&#10;Description automatically generated">
            <a:extLst>
              <a:ext uri="{FF2B5EF4-FFF2-40B4-BE49-F238E27FC236}">
                <a16:creationId xmlns:a16="http://schemas.microsoft.com/office/drawing/2014/main" id="{1EB6EE6B-FFB2-4793-B381-8CD7DEB92A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1638" y="3767416"/>
            <a:ext cx="1137182" cy="1137182"/>
          </a:xfrm>
          <a:prstGeom prst="rect">
            <a:avLst/>
          </a:prstGeom>
        </p:spPr>
      </p:pic>
      <p:pic>
        <p:nvPicPr>
          <p:cNvPr id="11" name="Picture 10" descr="Icon&#10;&#10;Description automatically generated">
            <a:extLst>
              <a:ext uri="{FF2B5EF4-FFF2-40B4-BE49-F238E27FC236}">
                <a16:creationId xmlns:a16="http://schemas.microsoft.com/office/drawing/2014/main" id="{9DEEB28E-4428-E9E9-8E2A-45CCCF1810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4508790">
            <a:off x="10193659" y="2410489"/>
            <a:ext cx="1087009" cy="1087009"/>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30407964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trace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circle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texture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pierce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satisfy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96947585"/>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a sharp object *** something, or if you *** something with a sharp object, the object goes into it and makes a hole in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someone or something *** you, they give you enough of what you want or need to make you pleased or contented.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sign which shows you that someone or something has been in a 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The *** of something is the way that it feels when you touch it, for example how smooth or rough it 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 an object or a place, or *** around it, it forms a *** around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8" name="Picture 7" descr="Icon&#10;&#10;Description automatically generated">
            <a:extLst>
              <a:ext uri="{FF2B5EF4-FFF2-40B4-BE49-F238E27FC236}">
                <a16:creationId xmlns:a16="http://schemas.microsoft.com/office/drawing/2014/main" id="{3F8A1A77-BE46-0EA0-E275-98D94A89D2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3824086"/>
            <a:ext cx="1052714" cy="1052714"/>
          </a:xfrm>
          <a:prstGeom prst="rect">
            <a:avLst/>
          </a:prstGeom>
        </p:spPr>
      </p:pic>
      <p:pic>
        <p:nvPicPr>
          <p:cNvPr id="10" name="Picture 9" descr="A picture containing text, clock, guitar&#10;&#10;Description automatically generated">
            <a:extLst>
              <a:ext uri="{FF2B5EF4-FFF2-40B4-BE49-F238E27FC236}">
                <a16:creationId xmlns:a16="http://schemas.microsoft.com/office/drawing/2014/main" id="{51691B94-6389-E0A2-EABA-05230C2F77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124974">
            <a:off x="9747898" y="2251786"/>
            <a:ext cx="650637" cy="650637"/>
          </a:xfrm>
          <a:prstGeom prst="rect">
            <a:avLst/>
          </a:prstGeom>
        </p:spPr>
      </p:pic>
      <p:pic>
        <p:nvPicPr>
          <p:cNvPr id="11" name="Picture 10" descr="A black and white logo&#10;&#10;Description automatically generated with low confidence">
            <a:extLst>
              <a:ext uri="{FF2B5EF4-FFF2-40B4-BE49-F238E27FC236}">
                <a16:creationId xmlns:a16="http://schemas.microsoft.com/office/drawing/2014/main" id="{149D5581-B5AA-AF88-9B07-FBA74C87C5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8647" y="2850318"/>
            <a:ext cx="700554" cy="700554"/>
          </a:xfrm>
          <a:prstGeom prst="rect">
            <a:avLst/>
          </a:prstGeom>
        </p:spPr>
      </p:pic>
      <p:pic>
        <p:nvPicPr>
          <p:cNvPr id="12" name="Picture 11">
            <a:extLst>
              <a:ext uri="{FF2B5EF4-FFF2-40B4-BE49-F238E27FC236}">
                <a16:creationId xmlns:a16="http://schemas.microsoft.com/office/drawing/2014/main" id="{05E58BC9-33A8-13C7-E334-76F187A33D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8174" y="6604026"/>
            <a:ext cx="793260" cy="793260"/>
          </a:xfrm>
          <a:prstGeom prst="rect">
            <a:avLst/>
          </a:prstGeom>
        </p:spPr>
      </p:pic>
      <p:pic>
        <p:nvPicPr>
          <p:cNvPr id="15" name="Picture 14">
            <a:extLst>
              <a:ext uri="{FF2B5EF4-FFF2-40B4-BE49-F238E27FC236}">
                <a16:creationId xmlns:a16="http://schemas.microsoft.com/office/drawing/2014/main" id="{ED57ECA4-DDCC-5ECA-ADCE-8FA101EFA3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0540" y="7784679"/>
            <a:ext cx="1034475" cy="1034475"/>
          </a:xfrm>
          <a:prstGeom prst="rect">
            <a:avLst/>
          </a:prstGeom>
        </p:spPr>
      </p:pic>
      <p:pic>
        <p:nvPicPr>
          <p:cNvPr id="16" name="Picture 15" descr="Logo&#10;&#10;Description automatically generated">
            <a:extLst>
              <a:ext uri="{FF2B5EF4-FFF2-40B4-BE49-F238E27FC236}">
                <a16:creationId xmlns:a16="http://schemas.microsoft.com/office/drawing/2014/main" id="{FE6D0A95-7D76-CFAC-B54A-07F9D434F2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34028" y="5150014"/>
            <a:ext cx="1340430" cy="134043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24416" y="3085008"/>
            <a:ext cx="194925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untidy</a:t>
            </a:r>
            <a:endParaRPr b="1" dirty="0">
              <a:latin typeface="Gill Sans MT" panose="020B0502020104020203" pitchFamily="34" charset="77"/>
              <a:sym typeface="American Typewriter"/>
            </a:endParaRPr>
          </a:p>
        </p:txBody>
      </p:sp>
      <p:sp>
        <p:nvSpPr>
          <p:cNvPr id="134" name="office"/>
          <p:cNvSpPr txBox="1"/>
          <p:nvPr/>
        </p:nvSpPr>
        <p:spPr>
          <a:xfrm>
            <a:off x="3145820" y="3993661"/>
            <a:ext cx="13064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dive</a:t>
            </a:r>
            <a:endParaRPr dirty="0">
              <a:latin typeface="Gill Sans MT" panose="020B0502020104020203" pitchFamily="34" charset="77"/>
            </a:endParaRPr>
          </a:p>
        </p:txBody>
      </p:sp>
      <p:sp>
        <p:nvSpPr>
          <p:cNvPr id="135" name="spare"/>
          <p:cNvSpPr txBox="1"/>
          <p:nvPr/>
        </p:nvSpPr>
        <p:spPr>
          <a:xfrm>
            <a:off x="2886931" y="4843260"/>
            <a:ext cx="182421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alarm</a:t>
            </a:r>
            <a:endParaRPr b="1" dirty="0">
              <a:latin typeface="Gill Sans MT" panose="020B0502020104020203" pitchFamily="34" charset="77"/>
              <a:sym typeface="American Typewriter"/>
            </a:endParaRPr>
          </a:p>
        </p:txBody>
      </p:sp>
      <p:sp>
        <p:nvSpPr>
          <p:cNvPr id="136" name="chipped"/>
          <p:cNvSpPr txBox="1"/>
          <p:nvPr/>
        </p:nvSpPr>
        <p:spPr>
          <a:xfrm>
            <a:off x="2726630" y="5769060"/>
            <a:ext cx="21448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choose</a:t>
            </a:r>
            <a:endParaRPr dirty="0">
              <a:latin typeface="Gill Sans MT" panose="020B0502020104020203" pitchFamily="34" charset="77"/>
            </a:endParaRPr>
          </a:p>
        </p:txBody>
      </p:sp>
      <p:sp>
        <p:nvSpPr>
          <p:cNvPr id="137" name="lift"/>
          <p:cNvSpPr txBox="1"/>
          <p:nvPr/>
        </p:nvSpPr>
        <p:spPr>
          <a:xfrm>
            <a:off x="3112156" y="6639612"/>
            <a:ext cx="13737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hurt</a:t>
            </a:r>
            <a:endParaRPr dirty="0">
              <a:latin typeface="Gill Sans MT" panose="020B0502020104020203" pitchFamily="34" charset="77"/>
            </a:endParaRPr>
          </a:p>
        </p:txBody>
      </p:sp>
      <p:sp>
        <p:nvSpPr>
          <p:cNvPr id="138" name="mutter"/>
          <p:cNvSpPr txBox="1"/>
          <p:nvPr/>
        </p:nvSpPr>
        <p:spPr>
          <a:xfrm>
            <a:off x="8366550" y="3961911"/>
            <a:ext cx="16991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circle</a:t>
            </a:r>
            <a:endParaRPr b="1" dirty="0">
              <a:latin typeface="Gill Sans MT" panose="020B0502020104020203" pitchFamily="34" charset="77"/>
              <a:sym typeface="American Typewriter"/>
            </a:endParaRPr>
          </a:p>
        </p:txBody>
      </p:sp>
      <p:sp>
        <p:nvSpPr>
          <p:cNvPr id="139" name="unveil"/>
          <p:cNvSpPr txBox="1"/>
          <p:nvPr/>
        </p:nvSpPr>
        <p:spPr>
          <a:xfrm>
            <a:off x="8156955" y="5750010"/>
            <a:ext cx="192841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pierce</a:t>
            </a:r>
            <a:endParaRPr b="1" dirty="0">
              <a:latin typeface="Gill Sans MT" panose="020B0502020104020203" pitchFamily="34" charset="77"/>
              <a:sym typeface="American Typewriter"/>
            </a:endParaRPr>
          </a:p>
        </p:txBody>
      </p:sp>
      <p:sp>
        <p:nvSpPr>
          <p:cNvPr id="140" name="tolerate"/>
          <p:cNvSpPr txBox="1"/>
          <p:nvPr/>
        </p:nvSpPr>
        <p:spPr>
          <a:xfrm>
            <a:off x="8399409" y="3065958"/>
            <a:ext cx="16334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trace</a:t>
            </a:r>
            <a:endParaRPr dirty="0">
              <a:latin typeface="Gill Sans MT" panose="020B0502020104020203" pitchFamily="34" charset="77"/>
            </a:endParaRPr>
          </a:p>
        </p:txBody>
      </p:sp>
      <p:sp>
        <p:nvSpPr>
          <p:cNvPr id="141" name="fixation"/>
          <p:cNvSpPr txBox="1"/>
          <p:nvPr/>
        </p:nvSpPr>
        <p:spPr>
          <a:xfrm>
            <a:off x="8065989" y="4824210"/>
            <a:ext cx="230031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texture</a:t>
            </a:r>
            <a:endParaRPr dirty="0">
              <a:latin typeface="Gill Sans MT" panose="020B0502020104020203" pitchFamily="34" charset="77"/>
            </a:endParaRPr>
          </a:p>
        </p:txBody>
      </p:sp>
      <p:sp>
        <p:nvSpPr>
          <p:cNvPr id="142" name="rustle"/>
          <p:cNvSpPr txBox="1"/>
          <p:nvPr/>
        </p:nvSpPr>
        <p:spPr>
          <a:xfrm>
            <a:off x="8263158" y="6620562"/>
            <a:ext cx="19059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satisfy</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93908" y="168811"/>
            <a:ext cx="776494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untidy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91044" y="4876800"/>
            <a:ext cx="10875989"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dive</a:t>
            </a:r>
            <a:endParaRPr sz="287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2837D725-75E1-675A-A20F-432684E69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508790">
            <a:off x="1210866" y="5812085"/>
            <a:ext cx="2843530" cy="2843530"/>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ABFF8819-46D7-6F24-556E-8B88832ED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7732" y="480767"/>
            <a:ext cx="3678382" cy="3678382"/>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36977" y="115131"/>
            <a:ext cx="696665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alarm</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06018" y="5589775"/>
            <a:ext cx="1041922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choose</a:t>
            </a:r>
            <a:endParaRPr sz="166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A3984314-8C84-923B-FF52-F75E09195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15" y="5697482"/>
            <a:ext cx="3370290" cy="3370290"/>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8A81A0E0-0C1C-E826-1596-7E23C1FC35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6059" y="549571"/>
            <a:ext cx="3357782" cy="3357782"/>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107363"/>
            <a:ext cx="540212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hurt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96824" y="5163515"/>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trace</a:t>
            </a:r>
            <a:endParaRPr sz="11500" dirty="0">
              <a:latin typeface="Gill Sans MT" panose="020B0502020104020203" pitchFamily="34" charset="77"/>
            </a:endParaRPr>
          </a:p>
        </p:txBody>
      </p:sp>
      <p:pic>
        <p:nvPicPr>
          <p:cNvPr id="6" name="Picture 5" descr="Logo&#10;&#10;Description automatically generated">
            <a:extLst>
              <a:ext uri="{FF2B5EF4-FFF2-40B4-BE49-F238E27FC236}">
                <a16:creationId xmlns:a16="http://schemas.microsoft.com/office/drawing/2014/main" id="{1041C5DC-4D56-33C4-B67D-44F00C117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546" y="5491218"/>
            <a:ext cx="3943417" cy="3943417"/>
          </a:xfrm>
          <a:prstGeom prst="rect">
            <a:avLst/>
          </a:prstGeom>
        </p:spPr>
      </p:pic>
      <p:pic>
        <p:nvPicPr>
          <p:cNvPr id="7" name="Picture 6" descr="Icon&#10;&#10;Description automatically generated">
            <a:extLst>
              <a:ext uri="{FF2B5EF4-FFF2-40B4-BE49-F238E27FC236}">
                <a16:creationId xmlns:a16="http://schemas.microsoft.com/office/drawing/2014/main" id="{C28FF3CE-6559-09F4-6518-5288D264E4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3010" y="533854"/>
            <a:ext cx="3416466" cy="3416466"/>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91068"/>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circle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16988" y="5642274"/>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texture</a:t>
            </a:r>
            <a:endParaRPr sz="13800" dirty="0">
              <a:latin typeface="Gill Sans MT" panose="020B0502020104020203" pitchFamily="34" charset="77"/>
            </a:endParaRPr>
          </a:p>
        </p:txBody>
      </p:sp>
      <p:pic>
        <p:nvPicPr>
          <p:cNvPr id="4" name="Picture 3">
            <a:extLst>
              <a:ext uri="{FF2B5EF4-FFF2-40B4-BE49-F238E27FC236}">
                <a16:creationId xmlns:a16="http://schemas.microsoft.com/office/drawing/2014/main" id="{B41B42B6-6FD8-E3C0-6B09-5BD5451E40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681" y="5836233"/>
            <a:ext cx="3027372" cy="3027372"/>
          </a:xfrm>
          <a:prstGeom prst="rect">
            <a:avLst/>
          </a:prstGeom>
        </p:spPr>
      </p:pic>
      <p:pic>
        <p:nvPicPr>
          <p:cNvPr id="5" name="Picture 4">
            <a:extLst>
              <a:ext uri="{FF2B5EF4-FFF2-40B4-BE49-F238E27FC236}">
                <a16:creationId xmlns:a16="http://schemas.microsoft.com/office/drawing/2014/main" id="{F8A8521E-CD8F-968A-F303-1EC2AA44A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7438" y="560220"/>
            <a:ext cx="3311370" cy="331137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98741" y="-64687"/>
            <a:ext cx="779861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pierce</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14128" y="5122075"/>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satisfy</a:t>
            </a:r>
            <a:endParaRPr sz="138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AE3B3F9C-B95F-EFC9-96FB-8F7495171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03" y="5683814"/>
            <a:ext cx="3332210" cy="3332210"/>
          </a:xfrm>
          <a:prstGeom prst="rect">
            <a:avLst/>
          </a:prstGeom>
        </p:spPr>
      </p:pic>
      <p:pic>
        <p:nvPicPr>
          <p:cNvPr id="6" name="Picture 5" descr="A picture containing text, clock, guitar&#10;&#10;Description automatically generated">
            <a:extLst>
              <a:ext uri="{FF2B5EF4-FFF2-40B4-BE49-F238E27FC236}">
                <a16:creationId xmlns:a16="http://schemas.microsoft.com/office/drawing/2014/main" id="{0661158B-41DE-D676-CCD8-750544E06B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124974">
            <a:off x="8572300" y="269942"/>
            <a:ext cx="2028708" cy="2028708"/>
          </a:xfrm>
          <a:prstGeom prst="rect">
            <a:avLst/>
          </a:prstGeom>
        </p:spPr>
      </p:pic>
      <p:pic>
        <p:nvPicPr>
          <p:cNvPr id="7" name="Picture 6" descr="A black and white logo&#10;&#10;Description automatically generated with low confidence">
            <a:extLst>
              <a:ext uri="{FF2B5EF4-FFF2-40B4-BE49-F238E27FC236}">
                <a16:creationId xmlns:a16="http://schemas.microsoft.com/office/drawing/2014/main" id="{09E21C22-D27D-3BE6-46BD-75BDD48F3A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7667" y="1531985"/>
            <a:ext cx="2294196" cy="2294196"/>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586100" y="2274766"/>
            <a:ext cx="194925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untidy	</a:t>
            </a:r>
            <a:endParaRPr b="1" dirty="0">
              <a:latin typeface="Gill Sans MT" panose="020B0502020104020203" pitchFamily="34" charset="77"/>
              <a:sym typeface="American Typewriter"/>
            </a:endParaRPr>
          </a:p>
        </p:txBody>
      </p:sp>
      <p:sp>
        <p:nvSpPr>
          <p:cNvPr id="134" name="office"/>
          <p:cNvSpPr txBox="1"/>
          <p:nvPr/>
        </p:nvSpPr>
        <p:spPr>
          <a:xfrm>
            <a:off x="5907526" y="3183419"/>
            <a:ext cx="13064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dive</a:t>
            </a:r>
            <a:endParaRPr dirty="0">
              <a:latin typeface="Gill Sans MT" panose="020B0502020104020203" pitchFamily="34" charset="77"/>
            </a:endParaRPr>
          </a:p>
        </p:txBody>
      </p:sp>
      <p:sp>
        <p:nvSpPr>
          <p:cNvPr id="135" name="spare"/>
          <p:cNvSpPr txBox="1"/>
          <p:nvPr/>
        </p:nvSpPr>
        <p:spPr>
          <a:xfrm>
            <a:off x="5648627" y="4033018"/>
            <a:ext cx="182421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alarm</a:t>
            </a:r>
            <a:endParaRPr b="1" dirty="0">
              <a:latin typeface="Gill Sans MT" panose="020B0502020104020203" pitchFamily="34" charset="77"/>
              <a:sym typeface="American Typewriter"/>
            </a:endParaRPr>
          </a:p>
        </p:txBody>
      </p:sp>
      <p:sp>
        <p:nvSpPr>
          <p:cNvPr id="136" name="chipped"/>
          <p:cNvSpPr txBox="1"/>
          <p:nvPr/>
        </p:nvSpPr>
        <p:spPr>
          <a:xfrm>
            <a:off x="5488337" y="4958818"/>
            <a:ext cx="21448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choose</a:t>
            </a:r>
            <a:endParaRPr dirty="0">
              <a:latin typeface="Gill Sans MT" panose="020B0502020104020203" pitchFamily="34" charset="77"/>
            </a:endParaRPr>
          </a:p>
        </p:txBody>
      </p:sp>
      <p:sp>
        <p:nvSpPr>
          <p:cNvPr id="137" name="lift"/>
          <p:cNvSpPr txBox="1"/>
          <p:nvPr/>
        </p:nvSpPr>
        <p:spPr>
          <a:xfrm>
            <a:off x="5873858" y="5829370"/>
            <a:ext cx="13737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hurt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711183" y="3418118"/>
            <a:ext cx="16991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circle</a:t>
            </a:r>
            <a:endParaRPr b="1" dirty="0">
              <a:latin typeface="Gill Sans MT" panose="020B0502020104020203" pitchFamily="34" charset="77"/>
              <a:sym typeface="American Typewriter"/>
            </a:endParaRPr>
          </a:p>
        </p:txBody>
      </p:sp>
      <p:sp>
        <p:nvSpPr>
          <p:cNvPr id="140" name="tolerate"/>
          <p:cNvSpPr txBox="1"/>
          <p:nvPr/>
        </p:nvSpPr>
        <p:spPr>
          <a:xfrm>
            <a:off x="5744036" y="2522165"/>
            <a:ext cx="16334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trace</a:t>
            </a:r>
            <a:endParaRPr dirty="0">
              <a:latin typeface="Gill Sans MT" panose="020B0502020104020203" pitchFamily="34" charset="77"/>
            </a:endParaRPr>
          </a:p>
        </p:txBody>
      </p:sp>
      <p:sp>
        <p:nvSpPr>
          <p:cNvPr id="141" name="fixation"/>
          <p:cNvSpPr txBox="1"/>
          <p:nvPr/>
        </p:nvSpPr>
        <p:spPr>
          <a:xfrm>
            <a:off x="5410622" y="4280417"/>
            <a:ext cx="230031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texture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538244" y="5188117"/>
            <a:ext cx="192841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pierce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549473" y="5996646"/>
            <a:ext cx="19059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satisfy</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6527" y="1309202"/>
            <a:ext cx="234519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untidy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4710" y="4176450"/>
            <a:ext cx="6137690"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describe something as untidy, you mean that it is not neat or well arranged.</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classroom had become very </a:t>
            </a:r>
            <a:r>
              <a:rPr lang="en-GB" sz="4000" b="1" dirty="0">
                <a:latin typeface="Gill Sans MT" panose="020B0502020104020203" pitchFamily="34" charset="77"/>
              </a:rPr>
              <a:t>untidy</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un-</a:t>
            </a:r>
            <a:r>
              <a:rPr lang="en-GB" dirty="0" err="1">
                <a:latin typeface="Gill Sans MT" panose="020B0502020104020203" pitchFamily="34" charset="77"/>
              </a:rPr>
              <a:t>ti</a:t>
            </a:r>
            <a:r>
              <a:rPr lang="en-GB" dirty="0">
                <a:latin typeface="Gill Sans MT" panose="020B0502020104020203" pitchFamily="34" charset="77"/>
              </a:rPr>
              <a:t>-</a:t>
            </a:r>
            <a:r>
              <a:rPr lang="en-GB" dirty="0" err="1">
                <a:latin typeface="Gill Sans MT" panose="020B0502020104020203" pitchFamily="34" charset="77"/>
              </a:rPr>
              <a:t>dy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87894053"/>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messy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chaotic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orderly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DCDA7567-15C1-D61D-00FE-E0401EAB5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0200" y="2551204"/>
            <a:ext cx="3678382" cy="3678382"/>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19648" y="1309202"/>
            <a:ext cx="157895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dive</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5666" y="4328016"/>
            <a:ext cx="5991841"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dive in a particular direction or into a particular place, you jump or move there quickly.</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Alice </a:t>
            </a:r>
            <a:r>
              <a:rPr lang="en-GB" sz="4000" b="1" dirty="0">
                <a:latin typeface="Gill Sans MT" panose="020B0502020104020203" pitchFamily="34" charset="77"/>
              </a:rPr>
              <a:t>dived</a:t>
            </a:r>
            <a:r>
              <a:rPr lang="en-GB" sz="4000" dirty="0">
                <a:latin typeface="Gill Sans MT" panose="020B0502020104020203" pitchFamily="34" charset="77"/>
              </a:rPr>
              <a:t> to catch the ball.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79948275"/>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leap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remove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jump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592740E0-457D-D2D1-E772-04F327EDB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08790">
            <a:off x="8053108" y="2497155"/>
            <a:ext cx="3474456" cy="3474456"/>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51946" y="1309202"/>
            <a:ext cx="211436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alarm</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848" y="4067362"/>
            <a:ext cx="655891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Alarm is a feeling of fear or anxiety that something unpleasant or dangerous might happen.</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Jeremy was </a:t>
            </a:r>
            <a:r>
              <a:rPr lang="en-GB" sz="4000" b="1" dirty="0">
                <a:latin typeface="Gill Sans MT" panose="020B0502020104020203" pitchFamily="34" charset="77"/>
              </a:rPr>
              <a:t>alarmed</a:t>
            </a:r>
            <a:r>
              <a:rPr lang="en-GB" sz="4000" dirty="0">
                <a:latin typeface="Gill Sans MT" panose="020B0502020104020203" pitchFamily="34" charset="77"/>
              </a:rPr>
              <a:t> by the loud crashing noise.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a:t>
            </a:r>
            <a:r>
              <a:rPr lang="en-GB" dirty="0" err="1">
                <a:latin typeface="Gill Sans MT" panose="020B0502020104020203" pitchFamily="34" charset="77"/>
              </a:rPr>
              <a:t>larm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34760398"/>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fear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calmness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panic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4CBD944E-9742-AC43-2390-710CEDF3E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009" y="2665371"/>
            <a:ext cx="3357782" cy="3357782"/>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54588" y="1309202"/>
            <a:ext cx="270907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choose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0600" y="4024908"/>
            <a:ext cx="630004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choose someone or something from several people or things that are available, you decide which person or thing you want to have.</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needed to </a:t>
            </a:r>
            <a:r>
              <a:rPr lang="en-GB" sz="4000" b="1" dirty="0">
                <a:latin typeface="Gill Sans MT" panose="020B0502020104020203" pitchFamily="34" charset="77"/>
              </a:rPr>
              <a:t>choose</a:t>
            </a:r>
            <a:r>
              <a:rPr lang="en-GB" sz="4000" dirty="0">
                <a:latin typeface="Gill Sans MT" panose="020B0502020104020203" pitchFamily="34" charset="77"/>
              </a:rPr>
              <a:t> their favourite book.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choose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41955133"/>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select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views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B10525FA-3617-7F11-5931-F380020FD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902" y="2489012"/>
            <a:ext cx="3691717" cy="3691717"/>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1980" y="1309202"/>
            <a:ext cx="165430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hurt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271129"/>
            <a:ext cx="6454813"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hurt yourself or hurt a part of your body, you feel pain because you have injured yourself.</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Nancy had hurt her </a:t>
            </a:r>
            <a:r>
              <a:rPr lang="en-GB" sz="4000" b="1" dirty="0">
                <a:latin typeface="Gill Sans MT" panose="020B0502020104020203" pitchFamily="34" charset="77"/>
              </a:rPr>
              <a:t>finger</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hurt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6118610"/>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injure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damage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DBDDA92B-D733-95AF-B21A-7925C7DEC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4691" y="2821682"/>
            <a:ext cx="3416466" cy="3416466"/>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10536</TotalTime>
  <Words>1227</Words>
  <Application>Microsoft Macintosh PowerPoint</Application>
  <PresentationFormat>Custom</PresentationFormat>
  <Paragraphs>319</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46</cp:revision>
  <dcterms:modified xsi:type="dcterms:W3CDTF">2022-11-16T11:56:10Z</dcterms:modified>
</cp:coreProperties>
</file>