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1"/>
    <p:restoredTop sz="94646"/>
  </p:normalViewPr>
  <p:slideViewPr>
    <p:cSldViewPr snapToGrid="0" snapToObjects="1">
      <p:cViewPr>
        <p:scale>
          <a:sx n="64" d="100"/>
          <a:sy n="64" d="100"/>
        </p:scale>
        <p:origin x="1592"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29399" y="3226831"/>
            <a:ext cx="772968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5th</a:t>
            </a:r>
            <a:r>
              <a:rPr dirty="0">
                <a:latin typeface="Gill Sans MT" panose="020B0502020104020203" pitchFamily="34" charset="77"/>
              </a:rPr>
              <a:t> </a:t>
            </a:r>
            <a:r>
              <a:rPr lang="en-GB" dirty="0">
                <a:latin typeface="Gill Sans MT" panose="020B0502020104020203" pitchFamily="34" charset="77"/>
              </a:rPr>
              <a:t>December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60305" y="1309202"/>
            <a:ext cx="42976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transparent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069517"/>
            <a:ext cx="588666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an object or substance is transparent, you can see through it.</a:t>
            </a:r>
            <a:endParaRPr lang="en-GB" sz="32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objective of the lesson was </a:t>
            </a:r>
            <a:r>
              <a:rPr lang="en-GB" sz="4000" b="1" dirty="0">
                <a:latin typeface="Gill Sans MT" panose="020B0502020104020203" pitchFamily="34" charset="77"/>
              </a:rPr>
              <a:t>transparent</a:t>
            </a:r>
            <a:r>
              <a:rPr lang="en-GB" sz="4000" dirty="0">
                <a:latin typeface="Gill Sans MT" panose="020B0502020104020203" pitchFamily="34" charset="77"/>
              </a:rPr>
              <a:t> to everyone.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trans-par-</a:t>
            </a:r>
            <a:r>
              <a:rPr lang="en-GB" dirty="0" err="1">
                <a:latin typeface="Gill Sans MT" panose="020B0502020104020203" pitchFamily="34" charset="77"/>
              </a:rPr>
              <a:t>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651223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clear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obscure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rency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apparent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obvious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ambiguous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B4163CE2-6E19-EBD1-A8B0-EBA193A47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722" y="2720456"/>
            <a:ext cx="3360953" cy="336095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8226" y="1309202"/>
            <a:ext cx="26818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predict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3855327"/>
            <a:ext cx="684380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predict something, you say that something will will happen, usually based on information you already have.</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4 made </a:t>
            </a:r>
            <a:r>
              <a:rPr lang="en-GB" sz="4000" b="1" dirty="0">
                <a:latin typeface="Gill Sans MT" panose="020B0502020104020203" pitchFamily="34" charset="77"/>
              </a:rPr>
              <a:t>predictions</a:t>
            </a:r>
            <a:r>
              <a:rPr lang="en-GB" sz="4000" dirty="0">
                <a:latin typeface="Gill Sans MT" panose="020B0502020104020203" pitchFamily="34" charset="77"/>
              </a:rPr>
              <a:t> about what would happen next.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a:t>
            </a:r>
            <a:r>
              <a:rPr lang="en-GB" dirty="0" err="1">
                <a:latin typeface="Gill Sans MT" panose="020B0502020104020203" pitchFamily="34" charset="77"/>
              </a:rPr>
              <a:t>dict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633700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forecast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conflict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speculate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6FA0486C-E6DA-9A27-BCD1-60B160D38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379" y="2569078"/>
            <a:ext cx="3498352" cy="349835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49418" y="1309202"/>
            <a:ext cx="31194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contrast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4123618"/>
            <a:ext cx="540680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one thing is a contrast to another, it is very different from it.</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a:t>
            </a:r>
            <a:r>
              <a:rPr lang="en-GB" sz="4000" b="1" dirty="0">
                <a:latin typeface="Gill Sans MT" panose="020B0502020104020203" pitchFamily="34" charset="77"/>
              </a:rPr>
              <a:t>contrast</a:t>
            </a:r>
            <a:r>
              <a:rPr lang="en-GB" sz="4000" dirty="0">
                <a:latin typeface="Gill Sans MT" panose="020B0502020104020203" pitchFamily="34" charset="77"/>
              </a:rPr>
              <a:t> in handwriting between classes.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a:t>
            </a:r>
            <a:r>
              <a:rPr lang="en-GB" dirty="0" err="1">
                <a:latin typeface="Gill Sans MT" panose="020B0502020104020203" pitchFamily="34" charset="77"/>
              </a:rPr>
              <a:t>trast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0640004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difference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similarity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contract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between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levels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with medium confidence">
            <a:extLst>
              <a:ext uri="{FF2B5EF4-FFF2-40B4-BE49-F238E27FC236}">
                <a16:creationId xmlns:a16="http://schemas.microsoft.com/office/drawing/2014/main" id="{E772BC69-B9C2-892E-25EA-A7C0DE125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059" y="2719101"/>
            <a:ext cx="3497978" cy="3497978"/>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01328" y="1309202"/>
            <a:ext cx="321562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previous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1" y="4222262"/>
            <a:ext cx="675934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previous event or thing is one that happened or existed before the one that you are talking about.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Hinds used a </a:t>
            </a:r>
            <a:r>
              <a:rPr lang="en-GB" sz="4000" b="1" dirty="0">
                <a:latin typeface="Gill Sans MT" panose="020B0502020104020203" pitchFamily="34" charset="77"/>
              </a:rPr>
              <a:t>previous</a:t>
            </a:r>
            <a:r>
              <a:rPr lang="en-GB" sz="4000" dirty="0">
                <a:latin typeface="Gill Sans MT" panose="020B0502020104020203" pitchFamily="34" charset="77"/>
              </a:rPr>
              <a:t> example to show us what to do.</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pre-vi-</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2788602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old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following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example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earlier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tedious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A picture containing icon&#10;&#10;Description automatically generated">
            <a:extLst>
              <a:ext uri="{FF2B5EF4-FFF2-40B4-BE49-F238E27FC236}">
                <a16:creationId xmlns:a16="http://schemas.microsoft.com/office/drawing/2014/main" id="{432A70A4-304B-57D5-B2A3-E55D290BC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713" y="1958114"/>
            <a:ext cx="4876800" cy="48768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0850" y="1309202"/>
            <a:ext cx="313066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patience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71119"/>
            <a:ext cx="6097883"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have patience, you are able to stay calm and not get annoyed, for example when something takes a long time, or when someone is not doing what you want them to do.</a:t>
            </a:r>
            <a:endParaRPr sz="28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needed to show </a:t>
            </a:r>
            <a:r>
              <a:rPr lang="en-GB" sz="4000" b="1" dirty="0">
                <a:latin typeface="Gill Sans MT" panose="020B0502020104020203" pitchFamily="34" charset="77"/>
              </a:rPr>
              <a:t>patience</a:t>
            </a:r>
            <a:r>
              <a:rPr lang="en-GB" sz="4000" dirty="0">
                <a:latin typeface="Gill Sans MT" panose="020B0502020104020203" pitchFamily="34" charset="77"/>
              </a:rPr>
              <a:t> and wait for dessert to come.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a:t>
            </a:r>
            <a:r>
              <a:rPr lang="en-GB" dirty="0" err="1">
                <a:latin typeface="Gill Sans MT" panose="020B0502020104020203" pitchFamily="34" charset="77"/>
              </a:rPr>
              <a:t>tience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425564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tolerance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impatience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impatience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composure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CE375F7D-37C6-B1A2-EB4C-ED25090A0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447" y="2564598"/>
            <a:ext cx="3502657" cy="3502657"/>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8857004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secret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insect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2723256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transparent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predict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contrast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patience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26275705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secret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gate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flower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insect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819479913"/>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structure like a door which is used at the entrance to a field, a garden, or the grounds of a 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fact that is known by only a small number of people, and is not told to anyone else.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the part of a plant which is often brightly coloured, grows at the end of a stem, and only survives for a short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is a small animal that has six legs. Most *** have wings. Ants, flies, butterflies, and beetles are all insects.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long strip of ground which people walk along to get from one place to another.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6" name="Picture 5" descr="Icon&#10;&#10;Description automatically generated">
            <a:extLst>
              <a:ext uri="{FF2B5EF4-FFF2-40B4-BE49-F238E27FC236}">
                <a16:creationId xmlns:a16="http://schemas.microsoft.com/office/drawing/2014/main" id="{CD6942AD-832D-E474-19B4-A9F057F9D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758" y="3947724"/>
            <a:ext cx="929076" cy="929076"/>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C8E782B0-D947-752C-5183-3D37BBAFE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2805" y="7950172"/>
            <a:ext cx="868982" cy="868982"/>
          </a:xfrm>
          <a:prstGeom prst="rect">
            <a:avLst/>
          </a:prstGeom>
        </p:spPr>
      </p:pic>
      <p:pic>
        <p:nvPicPr>
          <p:cNvPr id="8" name="Picture 7" descr="Icon&#10;&#10;Description automatically generated">
            <a:extLst>
              <a:ext uri="{FF2B5EF4-FFF2-40B4-BE49-F238E27FC236}">
                <a16:creationId xmlns:a16="http://schemas.microsoft.com/office/drawing/2014/main" id="{EAFA5079-8443-6FC4-46DE-FD7C797D58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0877" y="2736012"/>
            <a:ext cx="868982" cy="868982"/>
          </a:xfrm>
          <a:prstGeom prst="rect">
            <a:avLst/>
          </a:prstGeom>
        </p:spPr>
      </p:pic>
      <p:pic>
        <p:nvPicPr>
          <p:cNvPr id="10" name="Picture 9" descr="Icon&#10;&#10;Description automatically generated">
            <a:extLst>
              <a:ext uri="{FF2B5EF4-FFF2-40B4-BE49-F238E27FC236}">
                <a16:creationId xmlns:a16="http://schemas.microsoft.com/office/drawing/2014/main" id="{99B79936-82DF-6540-5A54-7B95301DB9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8418" y="5219530"/>
            <a:ext cx="868982" cy="868982"/>
          </a:xfrm>
          <a:prstGeom prst="rect">
            <a:avLst/>
          </a:prstGeom>
        </p:spPr>
      </p:pic>
      <p:pic>
        <p:nvPicPr>
          <p:cNvPr id="16" name="Picture 15" descr="Icon&#10;&#10;Description automatically generated">
            <a:extLst>
              <a:ext uri="{FF2B5EF4-FFF2-40B4-BE49-F238E27FC236}">
                <a16:creationId xmlns:a16="http://schemas.microsoft.com/office/drawing/2014/main" id="{BCC8199D-3F34-C3D9-FDE2-97F4FEA9C4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572" y="6591005"/>
            <a:ext cx="856673" cy="85667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43374083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transparent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predict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contrast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previous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patience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00980256"/>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you say that something will will happen, usually based on information you already 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an object or substance is ***, you can see through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event or thing is one that happened or existed before the one that you are talking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have ***, you are able to stay calm and not get annoyed, for example when something takes a long time, or when someone is not doing what you want them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one thing is a *** to another, it is very different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descr="Icon&#10;&#10;Description automatically generated">
            <a:extLst>
              <a:ext uri="{FF2B5EF4-FFF2-40B4-BE49-F238E27FC236}">
                <a16:creationId xmlns:a16="http://schemas.microsoft.com/office/drawing/2014/main" id="{2E486786-98AD-093A-6588-F2CF6ECB63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718" y="3897277"/>
            <a:ext cx="979523" cy="979523"/>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0879CBDF-3BDC-BA82-9760-5C86A563A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0674" y="7797178"/>
            <a:ext cx="1021976" cy="1021976"/>
          </a:xfrm>
          <a:prstGeom prst="rect">
            <a:avLst/>
          </a:prstGeom>
        </p:spPr>
      </p:pic>
      <p:pic>
        <p:nvPicPr>
          <p:cNvPr id="11" name="Picture 10" descr="Icon&#10;&#10;Description automatically generated">
            <a:extLst>
              <a:ext uri="{FF2B5EF4-FFF2-40B4-BE49-F238E27FC236}">
                <a16:creationId xmlns:a16="http://schemas.microsoft.com/office/drawing/2014/main" id="{9592CC9F-D223-F242-C752-60583724AB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8509" y="2706172"/>
            <a:ext cx="889939" cy="889939"/>
          </a:xfrm>
          <a:prstGeom prst="rect">
            <a:avLst/>
          </a:prstGeom>
        </p:spPr>
      </p:pic>
      <p:pic>
        <p:nvPicPr>
          <p:cNvPr id="12" name="Picture 11">
            <a:extLst>
              <a:ext uri="{FF2B5EF4-FFF2-40B4-BE49-F238E27FC236}">
                <a16:creationId xmlns:a16="http://schemas.microsoft.com/office/drawing/2014/main" id="{AD0EA950-A5F0-E920-1396-9BB6658F32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4727" y="5177966"/>
            <a:ext cx="1021976" cy="1021976"/>
          </a:xfrm>
          <a:prstGeom prst="rect">
            <a:avLst/>
          </a:prstGeom>
        </p:spPr>
      </p:pic>
      <p:pic>
        <p:nvPicPr>
          <p:cNvPr id="15" name="Picture 14" descr="Icon&#10;&#10;Description automatically generated">
            <a:extLst>
              <a:ext uri="{FF2B5EF4-FFF2-40B4-BE49-F238E27FC236}">
                <a16:creationId xmlns:a16="http://schemas.microsoft.com/office/drawing/2014/main" id="{D17838C1-9861-8190-EE77-2889675F01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8509" y="6309063"/>
            <a:ext cx="1021976" cy="102197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42051" y="3085008"/>
            <a:ext cx="19139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secret</a:t>
            </a:r>
            <a:endParaRPr b="1" dirty="0">
              <a:latin typeface="Gill Sans MT" panose="020B0502020104020203" pitchFamily="34" charset="77"/>
              <a:sym typeface="American Typewriter"/>
            </a:endParaRPr>
          </a:p>
        </p:txBody>
      </p:sp>
      <p:sp>
        <p:nvSpPr>
          <p:cNvPr id="134" name="office"/>
          <p:cNvSpPr txBox="1"/>
          <p:nvPr/>
        </p:nvSpPr>
        <p:spPr>
          <a:xfrm>
            <a:off x="3086511" y="3993661"/>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path</a:t>
            </a:r>
            <a:endParaRPr dirty="0">
              <a:latin typeface="Gill Sans MT" panose="020B0502020104020203" pitchFamily="34" charset="77"/>
            </a:endParaRPr>
          </a:p>
        </p:txBody>
      </p:sp>
      <p:sp>
        <p:nvSpPr>
          <p:cNvPr id="135" name="spare"/>
          <p:cNvSpPr txBox="1"/>
          <p:nvPr/>
        </p:nvSpPr>
        <p:spPr>
          <a:xfrm>
            <a:off x="3110551" y="4843260"/>
            <a:ext cx="13769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gate</a:t>
            </a:r>
            <a:endParaRPr b="1" dirty="0">
              <a:latin typeface="Gill Sans MT" panose="020B0502020104020203" pitchFamily="34" charset="77"/>
              <a:sym typeface="American Typewriter"/>
            </a:endParaRPr>
          </a:p>
        </p:txBody>
      </p:sp>
      <p:sp>
        <p:nvSpPr>
          <p:cNvPr id="136" name="chipped"/>
          <p:cNvSpPr txBox="1"/>
          <p:nvPr/>
        </p:nvSpPr>
        <p:spPr>
          <a:xfrm>
            <a:off x="2822011" y="5769060"/>
            <a:ext cx="19540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flower</a:t>
            </a:r>
            <a:endParaRPr dirty="0">
              <a:latin typeface="Gill Sans MT" panose="020B0502020104020203" pitchFamily="34" charset="77"/>
            </a:endParaRPr>
          </a:p>
        </p:txBody>
      </p:sp>
      <p:sp>
        <p:nvSpPr>
          <p:cNvPr id="137" name="lift"/>
          <p:cNvSpPr txBox="1"/>
          <p:nvPr/>
        </p:nvSpPr>
        <p:spPr>
          <a:xfrm>
            <a:off x="2887738" y="6639612"/>
            <a:ext cx="182261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insect</a:t>
            </a:r>
            <a:endParaRPr dirty="0">
              <a:latin typeface="Gill Sans MT" panose="020B0502020104020203" pitchFamily="34" charset="77"/>
            </a:endParaRPr>
          </a:p>
        </p:txBody>
      </p:sp>
      <p:sp>
        <p:nvSpPr>
          <p:cNvPr id="138" name="mutter"/>
          <p:cNvSpPr txBox="1"/>
          <p:nvPr/>
        </p:nvSpPr>
        <p:spPr>
          <a:xfrm>
            <a:off x="8114079" y="3961911"/>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predict</a:t>
            </a:r>
            <a:endParaRPr b="1" dirty="0">
              <a:latin typeface="Gill Sans MT" panose="020B0502020104020203" pitchFamily="34" charset="77"/>
              <a:sym typeface="American Typewriter"/>
            </a:endParaRPr>
          </a:p>
        </p:txBody>
      </p:sp>
      <p:sp>
        <p:nvSpPr>
          <p:cNvPr id="139" name="unveil"/>
          <p:cNvSpPr txBox="1"/>
          <p:nvPr/>
        </p:nvSpPr>
        <p:spPr>
          <a:xfrm>
            <a:off x="7822731" y="5750010"/>
            <a:ext cx="259686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previous</a:t>
            </a:r>
            <a:endParaRPr b="1" dirty="0">
              <a:latin typeface="Gill Sans MT" panose="020B0502020104020203" pitchFamily="34" charset="77"/>
              <a:sym typeface="American Typewriter"/>
            </a:endParaRPr>
          </a:p>
        </p:txBody>
      </p:sp>
      <p:sp>
        <p:nvSpPr>
          <p:cNvPr id="140" name="tolerate"/>
          <p:cNvSpPr txBox="1"/>
          <p:nvPr/>
        </p:nvSpPr>
        <p:spPr>
          <a:xfrm>
            <a:off x="7436810" y="3065958"/>
            <a:ext cx="35586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transparent</a:t>
            </a:r>
            <a:endParaRPr dirty="0">
              <a:latin typeface="Gill Sans MT" panose="020B0502020104020203" pitchFamily="34" charset="77"/>
            </a:endParaRPr>
          </a:p>
        </p:txBody>
      </p:sp>
      <p:sp>
        <p:nvSpPr>
          <p:cNvPr id="141" name="fixation"/>
          <p:cNvSpPr txBox="1"/>
          <p:nvPr/>
        </p:nvSpPr>
        <p:spPr>
          <a:xfrm>
            <a:off x="7940957" y="4824210"/>
            <a:ext cx="25503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contrast</a:t>
            </a:r>
            <a:endParaRPr dirty="0">
              <a:latin typeface="Gill Sans MT" panose="020B0502020104020203" pitchFamily="34" charset="77"/>
            </a:endParaRPr>
          </a:p>
        </p:txBody>
      </p:sp>
      <p:sp>
        <p:nvSpPr>
          <p:cNvPr id="142" name="rustle"/>
          <p:cNvSpPr txBox="1"/>
          <p:nvPr/>
        </p:nvSpPr>
        <p:spPr>
          <a:xfrm>
            <a:off x="7915309" y="6620562"/>
            <a:ext cx="26016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patience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97736" y="42942"/>
            <a:ext cx="779540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secret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60593" y="5122075"/>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path</a:t>
            </a:r>
            <a:endParaRPr sz="28700" dirty="0">
              <a:latin typeface="Gill Sans MT" panose="020B0502020104020203" pitchFamily="34" charset="77"/>
            </a:endParaRPr>
          </a:p>
        </p:txBody>
      </p:sp>
      <p:pic>
        <p:nvPicPr>
          <p:cNvPr id="6" name="Picture 5" descr="Icon&#10;&#10;Description automatically generated">
            <a:extLst>
              <a:ext uri="{FF2B5EF4-FFF2-40B4-BE49-F238E27FC236}">
                <a16:creationId xmlns:a16="http://schemas.microsoft.com/office/drawing/2014/main" id="{CDDD384B-F627-D8C0-9711-4385BBD7C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358" y="328172"/>
            <a:ext cx="3780522" cy="378052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F341CEEF-6E6B-27BC-B53F-F20D17E11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66" y="5576184"/>
            <a:ext cx="3532693" cy="353269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291359" y="0"/>
            <a:ext cx="520815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gate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01647" y="5643529"/>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flower</a:t>
            </a:r>
            <a:endParaRPr sz="166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6BECFE44-4D6C-3DF2-09BB-83AC03E0D0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228952"/>
            <a:ext cx="3999020" cy="3999020"/>
          </a:xfrm>
          <a:prstGeom prst="rect">
            <a:avLst/>
          </a:prstGeom>
        </p:spPr>
      </p:pic>
      <p:pic>
        <p:nvPicPr>
          <p:cNvPr id="7" name="Picture 6" descr="Icon&#10;&#10;Description automatically generated">
            <a:extLst>
              <a:ext uri="{FF2B5EF4-FFF2-40B4-BE49-F238E27FC236}">
                <a16:creationId xmlns:a16="http://schemas.microsoft.com/office/drawing/2014/main" id="{3CD59EB4-C7BB-087F-EB72-DB4A254DA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99" y="5582580"/>
            <a:ext cx="3534678" cy="3534678"/>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45848" y="568438"/>
            <a:ext cx="611064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insect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6137718"/>
            <a:ext cx="12346080" cy="2133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200" dirty="0">
                <a:latin typeface="Gill Sans MT" panose="020B0502020104020203" pitchFamily="34" charset="77"/>
              </a:rPr>
              <a:t>transparent</a:t>
            </a:r>
            <a:endParaRPr sz="22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7F5276CA-0D40-250C-9D36-4787791C8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432" y="568438"/>
            <a:ext cx="3301632" cy="3301632"/>
          </a:xfrm>
          <a:prstGeom prst="rect">
            <a:avLst/>
          </a:prstGeom>
        </p:spPr>
      </p:pic>
      <p:pic>
        <p:nvPicPr>
          <p:cNvPr id="6" name="Picture 5" descr="Icon&#10;&#10;Description automatically generated">
            <a:extLst>
              <a:ext uri="{FF2B5EF4-FFF2-40B4-BE49-F238E27FC236}">
                <a16:creationId xmlns:a16="http://schemas.microsoft.com/office/drawing/2014/main" id="{F38D57B8-955E-D2BB-CF6A-2BF3175A4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09" y="5706819"/>
            <a:ext cx="3360953" cy="336095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21823" y="326050"/>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predict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66400" y="5475121"/>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contrast</a:t>
            </a:r>
            <a:endParaRPr sz="13800" dirty="0">
              <a:latin typeface="Gill Sans MT" panose="020B0502020104020203" pitchFamily="34" charset="77"/>
            </a:endParaRPr>
          </a:p>
        </p:txBody>
      </p:sp>
      <p:pic>
        <p:nvPicPr>
          <p:cNvPr id="8" name="Picture 7" descr="Icon&#10;&#10;Description automatically generated with medium confidence">
            <a:extLst>
              <a:ext uri="{FF2B5EF4-FFF2-40B4-BE49-F238E27FC236}">
                <a16:creationId xmlns:a16="http://schemas.microsoft.com/office/drawing/2014/main" id="{832D6671-3447-4468-A04F-4799E40C4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09" y="5918596"/>
            <a:ext cx="3037865" cy="3037865"/>
          </a:xfrm>
          <a:prstGeom prst="rect">
            <a:avLst/>
          </a:prstGeom>
        </p:spPr>
      </p:pic>
      <p:pic>
        <p:nvPicPr>
          <p:cNvPr id="9" name="Picture 8" descr="Icon&#10;&#10;Description automatically generated">
            <a:extLst>
              <a:ext uri="{FF2B5EF4-FFF2-40B4-BE49-F238E27FC236}">
                <a16:creationId xmlns:a16="http://schemas.microsoft.com/office/drawing/2014/main" id="{9D043FB4-97AB-AFD2-111E-2F47D561C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473186"/>
            <a:ext cx="3498352" cy="349835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35391" y="838211"/>
            <a:ext cx="6242093"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previous</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6757" y="5836889"/>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patience</a:t>
            </a:r>
            <a:endParaRPr sz="13800" dirty="0">
              <a:latin typeface="Gill Sans MT" panose="020B0502020104020203" pitchFamily="34" charset="77"/>
            </a:endParaRPr>
          </a:p>
        </p:txBody>
      </p:sp>
      <p:pic>
        <p:nvPicPr>
          <p:cNvPr id="6" name="Picture 5">
            <a:extLst>
              <a:ext uri="{FF2B5EF4-FFF2-40B4-BE49-F238E27FC236}">
                <a16:creationId xmlns:a16="http://schemas.microsoft.com/office/drawing/2014/main" id="{CD27249F-9E83-60AC-DCF4-57277CE59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95" y="-197876"/>
            <a:ext cx="4876800" cy="4876800"/>
          </a:xfrm>
          <a:prstGeom prst="rect">
            <a:avLst/>
          </a:prstGeom>
        </p:spPr>
      </p:pic>
      <p:pic>
        <p:nvPicPr>
          <p:cNvPr id="8" name="Picture 7" descr="Icon&#10;&#10;Description automatically generated">
            <a:extLst>
              <a:ext uri="{FF2B5EF4-FFF2-40B4-BE49-F238E27FC236}">
                <a16:creationId xmlns:a16="http://schemas.microsoft.com/office/drawing/2014/main" id="{F92B73E3-3F0B-C059-E47C-5BBA9A966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48" y="5598590"/>
            <a:ext cx="3502657" cy="350265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03735" y="2274766"/>
            <a:ext cx="19139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secret	</a:t>
            </a:r>
            <a:endParaRPr b="1" dirty="0">
              <a:latin typeface="Gill Sans MT" panose="020B0502020104020203" pitchFamily="34" charset="77"/>
              <a:sym typeface="American Typewriter"/>
            </a:endParaRPr>
          </a:p>
        </p:txBody>
      </p:sp>
      <p:sp>
        <p:nvSpPr>
          <p:cNvPr id="134" name="office"/>
          <p:cNvSpPr txBox="1"/>
          <p:nvPr/>
        </p:nvSpPr>
        <p:spPr>
          <a:xfrm>
            <a:off x="5848217" y="3183419"/>
            <a:ext cx="142507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path</a:t>
            </a:r>
            <a:endParaRPr dirty="0">
              <a:latin typeface="Gill Sans MT" panose="020B0502020104020203" pitchFamily="34" charset="77"/>
            </a:endParaRPr>
          </a:p>
        </p:txBody>
      </p:sp>
      <p:sp>
        <p:nvSpPr>
          <p:cNvPr id="135" name="spare"/>
          <p:cNvSpPr txBox="1"/>
          <p:nvPr/>
        </p:nvSpPr>
        <p:spPr>
          <a:xfrm>
            <a:off x="5872247" y="4033018"/>
            <a:ext cx="137698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gate</a:t>
            </a:r>
            <a:endParaRPr b="1" dirty="0">
              <a:latin typeface="Gill Sans MT" panose="020B0502020104020203" pitchFamily="34" charset="77"/>
              <a:sym typeface="American Typewriter"/>
            </a:endParaRPr>
          </a:p>
        </p:txBody>
      </p:sp>
      <p:sp>
        <p:nvSpPr>
          <p:cNvPr id="136" name="chipped"/>
          <p:cNvSpPr txBox="1"/>
          <p:nvPr/>
        </p:nvSpPr>
        <p:spPr>
          <a:xfrm>
            <a:off x="5583718" y="4958818"/>
            <a:ext cx="19540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flower</a:t>
            </a:r>
            <a:endParaRPr dirty="0">
              <a:latin typeface="Gill Sans MT" panose="020B0502020104020203" pitchFamily="34" charset="77"/>
            </a:endParaRPr>
          </a:p>
        </p:txBody>
      </p:sp>
      <p:sp>
        <p:nvSpPr>
          <p:cNvPr id="137" name="lift"/>
          <p:cNvSpPr txBox="1"/>
          <p:nvPr/>
        </p:nvSpPr>
        <p:spPr>
          <a:xfrm>
            <a:off x="5649440" y="5829370"/>
            <a:ext cx="182261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insect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58712" y="3418118"/>
            <a:ext cx="22041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predict</a:t>
            </a:r>
            <a:endParaRPr b="1" dirty="0">
              <a:latin typeface="Gill Sans MT" panose="020B0502020104020203" pitchFamily="34" charset="77"/>
              <a:sym typeface="American Typewriter"/>
            </a:endParaRPr>
          </a:p>
        </p:txBody>
      </p:sp>
      <p:sp>
        <p:nvSpPr>
          <p:cNvPr id="140" name="tolerate"/>
          <p:cNvSpPr txBox="1"/>
          <p:nvPr/>
        </p:nvSpPr>
        <p:spPr>
          <a:xfrm>
            <a:off x="4781437" y="2522165"/>
            <a:ext cx="35586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transparent</a:t>
            </a:r>
            <a:endParaRPr dirty="0">
              <a:latin typeface="Gill Sans MT" panose="020B0502020104020203" pitchFamily="34" charset="77"/>
            </a:endParaRPr>
          </a:p>
        </p:txBody>
      </p:sp>
      <p:sp>
        <p:nvSpPr>
          <p:cNvPr id="141" name="fixation"/>
          <p:cNvSpPr txBox="1"/>
          <p:nvPr/>
        </p:nvSpPr>
        <p:spPr>
          <a:xfrm>
            <a:off x="5285590" y="4280417"/>
            <a:ext cx="25503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contrast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04020" y="5188117"/>
            <a:ext cx="259686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previous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01623" y="5996646"/>
            <a:ext cx="26016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patience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2520" y="1309202"/>
            <a:ext cx="23532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secret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018" y="4222617"/>
            <a:ext cx="5837382" cy="14875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000" dirty="0">
                <a:latin typeface="Gill Sans MT" panose="020B0502020104020203" pitchFamily="34" charset="77"/>
              </a:rPr>
              <a:t>A secret is a fact that is known by only a small number of people, and is not told to anyone else.</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told Freddie that it was a </a:t>
            </a:r>
            <a:r>
              <a:rPr lang="en-GB" sz="4000" b="1" dirty="0">
                <a:latin typeface="Gill Sans MT" panose="020B0502020104020203" pitchFamily="34" charset="77"/>
              </a:rPr>
              <a:t>secret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a:t>
            </a:r>
            <a:r>
              <a:rPr lang="en-GB" dirty="0" err="1">
                <a:latin typeface="Gill Sans MT" panose="020B0502020104020203" pitchFamily="34" charset="77"/>
              </a:rPr>
              <a:t>cret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07787219"/>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untold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B10985FB-43E5-3A22-DBCD-DC9C6BEB1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783" y="2215148"/>
            <a:ext cx="4232357" cy="4232357"/>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8354" y="1309202"/>
            <a:ext cx="168155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path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445" y="3999859"/>
            <a:ext cx="549628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path is a long strip of ground which people walk along to get from one place to another.</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followed the </a:t>
            </a:r>
            <a:r>
              <a:rPr lang="en-GB" sz="4000" b="1" dirty="0">
                <a:latin typeface="Gill Sans MT" panose="020B0502020104020203" pitchFamily="34" charset="77"/>
              </a:rPr>
              <a:t>path</a:t>
            </a:r>
            <a:r>
              <a:rPr lang="en-GB" sz="4000" dirty="0">
                <a:latin typeface="Gill Sans MT" panose="020B0502020104020203" pitchFamily="34" charset="77"/>
              </a:rPr>
              <a:t> to the forest school garden.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23614476"/>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track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tarmac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73B32398-9827-91DE-4184-79D451E98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447" y="2688979"/>
            <a:ext cx="3532693" cy="353269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0832" y="1309202"/>
            <a:ext cx="15965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gate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3913474"/>
            <a:ext cx="5914552"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gate is a structure like a door which is used at the entrance to a field, a garden, or the grounds of a building.</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gate</a:t>
            </a:r>
            <a:r>
              <a:rPr lang="en-GB" sz="4000" dirty="0">
                <a:latin typeface="Gill Sans MT" panose="020B0502020104020203" pitchFamily="34" charset="77"/>
              </a:rPr>
              <a:t> was locked and we needed a key to open 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59599807"/>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barrier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F2E200D7-E234-9EB5-47D8-F2127A1AB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310" y="2483086"/>
            <a:ext cx="3999020" cy="399902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3632" y="1309202"/>
            <a:ext cx="24509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flower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600" y="3901798"/>
            <a:ext cx="630004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flower is the part of a plant which is often brightly coloured, grows at the end of a stem, and only survives for a short time.</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were no </a:t>
            </a:r>
            <a:r>
              <a:rPr lang="en-GB" sz="4000" b="1" dirty="0">
                <a:latin typeface="Gill Sans MT" panose="020B0502020104020203" pitchFamily="34" charset="77"/>
              </a:rPr>
              <a:t>flowers</a:t>
            </a:r>
            <a:r>
              <a:rPr lang="en-GB" sz="4000" dirty="0">
                <a:latin typeface="Gill Sans MT" panose="020B0502020104020203" pitchFamily="34" charset="77"/>
              </a:rPr>
              <a:t> growing during the colder months.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flow-er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51314298"/>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bloom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0EB2C2E-318E-B738-2DD9-915B229D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624" y="2588947"/>
            <a:ext cx="3534678" cy="353467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2258" y="1309202"/>
            <a:ext cx="22137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insect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8"/>
            <a:ext cx="645481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An insect is a small animal that has six legs. Most insects have wings. Ants, flies, butterflies, and beetles are all insects.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watched </a:t>
            </a:r>
            <a:r>
              <a:rPr lang="en-GB" sz="4000" b="1" dirty="0">
                <a:latin typeface="Gill Sans MT" panose="020B0502020104020203" pitchFamily="34" charset="77"/>
              </a:rPr>
              <a:t>insects</a:t>
            </a:r>
            <a:r>
              <a:rPr lang="en-GB" sz="4000" dirty="0">
                <a:latin typeface="Gill Sans MT" panose="020B0502020104020203" pitchFamily="34" charset="77"/>
              </a:rPr>
              <a:t> eating the juicy leaves.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in-sect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60004587"/>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scurry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DAEB9A5A-27B6-4004-7408-EA2DF3A3D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8597">
            <a:off x="7706160" y="2326357"/>
            <a:ext cx="3890581" cy="389058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10765</TotalTime>
  <Words>1272</Words>
  <Application>Microsoft Macintosh PowerPoint</Application>
  <PresentationFormat>Custom</PresentationFormat>
  <Paragraphs>306</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50</cp:revision>
  <dcterms:modified xsi:type="dcterms:W3CDTF">2022-11-30T11:27:10Z</dcterms:modified>
</cp:coreProperties>
</file>