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p:restoredTop sz="94646"/>
  </p:normalViewPr>
  <p:slideViewPr>
    <p:cSldViewPr snapToGrid="0" snapToObjects="1">
      <p:cViewPr varScale="1">
        <p:scale>
          <a:sx n="59" d="100"/>
          <a:sy n="59" d="100"/>
        </p:scale>
        <p:origin x="21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082" y="3226831"/>
            <a:ext cx="721030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10th</a:t>
            </a:r>
            <a:r>
              <a:rPr dirty="0">
                <a:latin typeface="Gill Sans MT" panose="020B0502020104020203" pitchFamily="34" charset="77"/>
              </a:rPr>
              <a:t> </a:t>
            </a:r>
            <a:r>
              <a:rPr lang="en-GB" dirty="0">
                <a:latin typeface="Gill Sans MT" panose="020B0502020104020203" pitchFamily="34" charset="77"/>
              </a:rPr>
              <a:t>October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4182" y="1309202"/>
            <a:ext cx="14298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bait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4162" y="4054104"/>
            <a:ext cx="642461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use something as bait means to use it to trick or persuade someone to do something.</a:t>
            </a:r>
            <a:endParaRPr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treasure was being used as </a:t>
            </a:r>
            <a:r>
              <a:rPr lang="en-GB" sz="4000" b="1" dirty="0">
                <a:latin typeface="Gill Sans MT" panose="020B0502020104020203" pitchFamily="34" charset="77"/>
              </a:rPr>
              <a:t>bait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4904659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decoy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draw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7FB31B9F-618F-EDC6-920C-7B93623F2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657" y="2608353"/>
            <a:ext cx="3432037" cy="3432037"/>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9386" y="1309202"/>
            <a:ext cx="18594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fixed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49273" y="3992382"/>
            <a:ext cx="595312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someone’s eyes were fixed on someone or something, their eyes don’t move from that spot, they are fixed.</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Imran’s eyes were </a:t>
            </a:r>
            <a:r>
              <a:rPr lang="en-GB" sz="4000" b="1" dirty="0">
                <a:latin typeface="Gill Sans MT" panose="020B0502020104020203" pitchFamily="34" charset="77"/>
              </a:rPr>
              <a:t>fixed</a:t>
            </a:r>
            <a:r>
              <a:rPr lang="en-GB" sz="4000" dirty="0">
                <a:latin typeface="Gill Sans MT" panose="020B0502020104020203" pitchFamily="34" charset="77"/>
              </a:rPr>
              <a:t> on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fixed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424720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direct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focus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transfixed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10;&#10;Description automatically generated">
            <a:extLst>
              <a:ext uri="{FF2B5EF4-FFF2-40B4-BE49-F238E27FC236}">
                <a16:creationId xmlns:a16="http://schemas.microsoft.com/office/drawing/2014/main" id="{C2BC00FA-362B-18E0-8A19-01E317A90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862" y="2664190"/>
            <a:ext cx="3642456" cy="364245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34" y="1309202"/>
            <a:ext cx="2234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wrath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0545" y="4505982"/>
            <a:ext cx="617644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Wrath means the same as anger.</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If Mia didn’t stop; she would feel her mum’s </a:t>
            </a:r>
            <a:r>
              <a:rPr lang="en-GB" sz="4000" b="1" dirty="0">
                <a:latin typeface="Gill Sans MT" panose="020B0502020104020203" pitchFamily="34" charset="77"/>
              </a:rPr>
              <a:t>wrath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wrath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2195793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rage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523015B4-F982-335D-0ACC-02B95FEC1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421" y="2665743"/>
            <a:ext cx="3229129" cy="322912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88871" y="1309202"/>
            <a:ext cx="28405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ransack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7124" y="3949638"/>
            <a:ext cx="680784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people ransack a building, they damage things in it or make it very untidy, often because they are looking for something in a quick and careless way.</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shops had been </a:t>
            </a:r>
            <a:r>
              <a:rPr lang="en-GB" sz="4000" b="1" dirty="0">
                <a:latin typeface="Gill Sans MT" panose="020B0502020104020203" pitchFamily="34" charset="77"/>
              </a:rPr>
              <a:t>ransacked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ran-sack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1176806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plunder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pillage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shelves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with low confidence">
            <a:extLst>
              <a:ext uri="{FF2B5EF4-FFF2-40B4-BE49-F238E27FC236}">
                <a16:creationId xmlns:a16="http://schemas.microsoft.com/office/drawing/2014/main" id="{F01EF97E-1EC5-C142-B446-BEE0A207A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3122853"/>
            <a:ext cx="3188449" cy="318844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5720" y="1309202"/>
            <a:ext cx="15068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rifle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69111"/>
            <a:ext cx="609788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rifle through things or rifle them, you make a quick search among them in order to find something or steal something.</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Nigel </a:t>
            </a:r>
            <a:r>
              <a:rPr lang="en-GB" sz="4000" b="1" dirty="0">
                <a:latin typeface="Gill Sans MT" panose="020B0502020104020203" pitchFamily="34" charset="77"/>
              </a:rPr>
              <a:t>rifled</a:t>
            </a:r>
            <a:r>
              <a:rPr lang="en-GB" sz="4000" dirty="0">
                <a:latin typeface="Gill Sans MT" panose="020B0502020104020203" pitchFamily="34" charset="77"/>
              </a:rPr>
              <a:t> through the drawer to find a red sock.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ri-fle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788276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rummage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forage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A363B60F-7801-5523-235C-4308340A2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366" y="2302168"/>
            <a:ext cx="4077759" cy="407775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1633219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image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double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text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smell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9774545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fixed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wrath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ransack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rifle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8026667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double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snarl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5055301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something *** or when you double it, it becomes twice as great in number, amount, or size.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say that something ***, you mean that it ***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a picture of someone or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 (the written words) of a book is the main part of it, rather than the introduction, pictures, or notes.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an animal ***, it makes a fierce, rough sound in its throat while showing its 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BAB7062B-EE03-4D01-70D0-F471F3C4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7357" y="5172556"/>
            <a:ext cx="1238559" cy="1238559"/>
          </a:xfrm>
          <a:prstGeom prst="rect">
            <a:avLst/>
          </a:prstGeom>
        </p:spPr>
      </p:pic>
      <p:pic>
        <p:nvPicPr>
          <p:cNvPr id="3" name="Picture 2" descr="Logo&#10;&#10;Description automatically generated">
            <a:extLst>
              <a:ext uri="{FF2B5EF4-FFF2-40B4-BE49-F238E27FC236}">
                <a16:creationId xmlns:a16="http://schemas.microsoft.com/office/drawing/2014/main" id="{0E93ABDC-4F2E-5360-DDB2-BA0FA129C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9861" y="2810318"/>
            <a:ext cx="685506" cy="685506"/>
          </a:xfrm>
          <a:prstGeom prst="rect">
            <a:avLst/>
          </a:prstGeom>
        </p:spPr>
      </p:pic>
      <p:pic>
        <p:nvPicPr>
          <p:cNvPr id="5" name="Picture 4" descr="Logo&#10;&#10;Description automatically generated">
            <a:extLst>
              <a:ext uri="{FF2B5EF4-FFF2-40B4-BE49-F238E27FC236}">
                <a16:creationId xmlns:a16="http://schemas.microsoft.com/office/drawing/2014/main" id="{2B76A4EE-F1FE-4C99-1B8D-8399824117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949406" y="2467565"/>
            <a:ext cx="685506" cy="685506"/>
          </a:xfrm>
          <a:prstGeom prst="rect">
            <a:avLst/>
          </a:prstGeom>
        </p:spPr>
      </p:pic>
      <p:pic>
        <p:nvPicPr>
          <p:cNvPr id="6" name="Picture 5" descr="Icon&#10;&#10;Description automatically generated">
            <a:extLst>
              <a:ext uri="{FF2B5EF4-FFF2-40B4-BE49-F238E27FC236}">
                <a16:creationId xmlns:a16="http://schemas.microsoft.com/office/drawing/2014/main" id="{12181D40-A561-D1F7-3B7C-CC9E208CD9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4355" y="7685323"/>
            <a:ext cx="1238559" cy="1238559"/>
          </a:xfrm>
          <a:prstGeom prst="rect">
            <a:avLst/>
          </a:prstGeom>
        </p:spPr>
      </p:pic>
      <p:pic>
        <p:nvPicPr>
          <p:cNvPr id="7" name="Picture 6" descr="Text&#10;&#10;Description automatically generated">
            <a:extLst>
              <a:ext uri="{FF2B5EF4-FFF2-40B4-BE49-F238E27FC236}">
                <a16:creationId xmlns:a16="http://schemas.microsoft.com/office/drawing/2014/main" id="{671F7474-C6E0-1284-65D4-A5B3457496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3107" y="6537148"/>
            <a:ext cx="952597" cy="952597"/>
          </a:xfrm>
          <a:prstGeom prst="rect">
            <a:avLst/>
          </a:prstGeom>
        </p:spPr>
      </p:pic>
      <p:pic>
        <p:nvPicPr>
          <p:cNvPr id="17" name="Picture 16" descr="Icon&#10;&#10;Description automatically generated">
            <a:extLst>
              <a:ext uri="{FF2B5EF4-FFF2-40B4-BE49-F238E27FC236}">
                <a16:creationId xmlns:a16="http://schemas.microsoft.com/office/drawing/2014/main" id="{CFBE36B1-B17A-CA8D-B3A3-279A89AA00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2869" y="3664050"/>
            <a:ext cx="1062835" cy="106283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8690501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wrath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ransack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rifle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40884400"/>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means the same as 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people *** a building, they damage things in it or make it very untidy, often because they are looking for something in a quick and careless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use something as *** means to use it to trick or persuade someone to do something.</a:t>
                      </a:r>
                      <a:endParaRPr lang="en-GB" sz="18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through things or rifle them, you make a quick search among them in order to find something or steal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someone’s eyes were ** on someone or something, their eyes don’t move from that spot, they are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50C2A41E-337D-B7EB-43A8-2608F015E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9166" y="5113304"/>
            <a:ext cx="1179810" cy="1179810"/>
          </a:xfrm>
          <a:prstGeom prst="rect">
            <a:avLst/>
          </a:prstGeom>
        </p:spPr>
      </p:pic>
      <p:pic>
        <p:nvPicPr>
          <p:cNvPr id="3" name="Picture 2" descr="Logo&#10;&#10;Description automatically generated">
            <a:extLst>
              <a:ext uri="{FF2B5EF4-FFF2-40B4-BE49-F238E27FC236}">
                <a16:creationId xmlns:a16="http://schemas.microsoft.com/office/drawing/2014/main" id="{F8809D39-3375-DDCF-645C-C527CF37F3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506" y="7795406"/>
            <a:ext cx="1151370" cy="1151370"/>
          </a:xfrm>
          <a:prstGeom prst="rect">
            <a:avLst/>
          </a:prstGeom>
        </p:spPr>
      </p:pic>
      <p:pic>
        <p:nvPicPr>
          <p:cNvPr id="5" name="Picture 4" descr="Icon&#10;&#10;Description automatically generated">
            <a:extLst>
              <a:ext uri="{FF2B5EF4-FFF2-40B4-BE49-F238E27FC236}">
                <a16:creationId xmlns:a16="http://schemas.microsoft.com/office/drawing/2014/main" id="{BD3C5E29-B883-6812-DBA0-C7903F3B3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166" y="2684462"/>
            <a:ext cx="1067438" cy="1067438"/>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833CFAE5-5B97-CD56-522F-479E4B1D15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166" y="3923640"/>
            <a:ext cx="1151370" cy="1151370"/>
          </a:xfrm>
          <a:prstGeom prst="rect">
            <a:avLst/>
          </a:prstGeom>
        </p:spPr>
      </p:pic>
      <p:pic>
        <p:nvPicPr>
          <p:cNvPr id="15" name="Picture 14" descr="Icon&#10;&#10;Description automatically generated">
            <a:extLst>
              <a:ext uri="{FF2B5EF4-FFF2-40B4-BE49-F238E27FC236}">
                <a16:creationId xmlns:a16="http://schemas.microsoft.com/office/drawing/2014/main" id="{67835CEF-7DCA-4EAC-5E32-74A7E48F2B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2140" y="6577302"/>
            <a:ext cx="1151370" cy="115137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51662" y="3085008"/>
            <a:ext cx="18947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image</a:t>
            </a:r>
            <a:endParaRPr b="1" dirty="0">
              <a:latin typeface="Gill Sans MT" panose="020B0502020104020203" pitchFamily="34" charset="77"/>
              <a:sym typeface="American Typewriter"/>
            </a:endParaRPr>
          </a:p>
        </p:txBody>
      </p:sp>
      <p:sp>
        <p:nvSpPr>
          <p:cNvPr id="134" name="office"/>
          <p:cNvSpPr txBox="1"/>
          <p:nvPr/>
        </p:nvSpPr>
        <p:spPr>
          <a:xfrm>
            <a:off x="2752278" y="3993661"/>
            <a:ext cx="20935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double</a:t>
            </a:r>
            <a:endParaRPr dirty="0">
              <a:latin typeface="Gill Sans MT" panose="020B0502020104020203" pitchFamily="34" charset="77"/>
            </a:endParaRPr>
          </a:p>
        </p:txBody>
      </p:sp>
      <p:sp>
        <p:nvSpPr>
          <p:cNvPr id="135" name="spare"/>
          <p:cNvSpPr txBox="1"/>
          <p:nvPr/>
        </p:nvSpPr>
        <p:spPr>
          <a:xfrm>
            <a:off x="3037609" y="4843260"/>
            <a:ext cx="15228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snarl</a:t>
            </a:r>
            <a:endParaRPr b="1" dirty="0">
              <a:latin typeface="Gill Sans MT" panose="020B0502020104020203" pitchFamily="34" charset="77"/>
              <a:sym typeface="American Typewriter"/>
            </a:endParaRPr>
          </a:p>
        </p:txBody>
      </p:sp>
      <p:sp>
        <p:nvSpPr>
          <p:cNvPr id="136" name="chipped"/>
          <p:cNvSpPr txBox="1"/>
          <p:nvPr/>
        </p:nvSpPr>
        <p:spPr>
          <a:xfrm>
            <a:off x="3146614" y="5769060"/>
            <a:ext cx="130484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text</a:t>
            </a:r>
            <a:endParaRPr dirty="0">
              <a:latin typeface="Gill Sans MT" panose="020B0502020104020203" pitchFamily="34" charset="77"/>
            </a:endParaRPr>
          </a:p>
        </p:txBody>
      </p:sp>
      <p:sp>
        <p:nvSpPr>
          <p:cNvPr id="137" name="lift"/>
          <p:cNvSpPr txBox="1"/>
          <p:nvPr/>
        </p:nvSpPr>
        <p:spPr>
          <a:xfrm>
            <a:off x="2969483" y="6639612"/>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smell</a:t>
            </a:r>
            <a:endParaRPr dirty="0">
              <a:latin typeface="Gill Sans MT" panose="020B0502020104020203" pitchFamily="34" charset="77"/>
            </a:endParaRPr>
          </a:p>
        </p:txBody>
      </p:sp>
      <p:sp>
        <p:nvSpPr>
          <p:cNvPr id="138" name="mutter"/>
          <p:cNvSpPr txBox="1"/>
          <p:nvPr/>
        </p:nvSpPr>
        <p:spPr>
          <a:xfrm>
            <a:off x="8455511" y="3961911"/>
            <a:ext cx="15212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fixed</a:t>
            </a:r>
            <a:endParaRPr b="1" dirty="0">
              <a:latin typeface="Gill Sans MT" panose="020B0502020104020203" pitchFamily="34" charset="77"/>
              <a:sym typeface="American Typewriter"/>
            </a:endParaRPr>
          </a:p>
        </p:txBody>
      </p:sp>
      <p:sp>
        <p:nvSpPr>
          <p:cNvPr id="139" name="unveil"/>
          <p:cNvSpPr txBox="1"/>
          <p:nvPr/>
        </p:nvSpPr>
        <p:spPr>
          <a:xfrm>
            <a:off x="7947759" y="5750010"/>
            <a:ext cx="23467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ransack</a:t>
            </a:r>
            <a:endParaRPr b="1" dirty="0">
              <a:latin typeface="Gill Sans MT" panose="020B0502020104020203" pitchFamily="34" charset="77"/>
              <a:sym typeface="American Typewriter"/>
            </a:endParaRPr>
          </a:p>
        </p:txBody>
      </p:sp>
      <p:sp>
        <p:nvSpPr>
          <p:cNvPr id="140" name="tolerate"/>
          <p:cNvSpPr txBox="1"/>
          <p:nvPr/>
        </p:nvSpPr>
        <p:spPr>
          <a:xfrm>
            <a:off x="8602184" y="3065958"/>
            <a:ext cx="12279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bait</a:t>
            </a:r>
            <a:endParaRPr dirty="0">
              <a:latin typeface="Gill Sans MT" panose="020B0502020104020203" pitchFamily="34" charset="77"/>
            </a:endParaRPr>
          </a:p>
        </p:txBody>
      </p:sp>
      <p:sp>
        <p:nvSpPr>
          <p:cNvPr id="141" name="fixation"/>
          <p:cNvSpPr txBox="1"/>
          <p:nvPr/>
        </p:nvSpPr>
        <p:spPr>
          <a:xfrm>
            <a:off x="8300824" y="4824210"/>
            <a:ext cx="18306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wrath</a:t>
            </a:r>
            <a:endParaRPr dirty="0">
              <a:latin typeface="Gill Sans MT" panose="020B0502020104020203" pitchFamily="34" charset="77"/>
            </a:endParaRPr>
          </a:p>
        </p:txBody>
      </p:sp>
      <p:sp>
        <p:nvSpPr>
          <p:cNvPr id="142" name="rustle"/>
          <p:cNvSpPr txBox="1"/>
          <p:nvPr/>
        </p:nvSpPr>
        <p:spPr>
          <a:xfrm>
            <a:off x="8586155" y="6620562"/>
            <a:ext cx="12599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rifle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2100" y="63262"/>
            <a:ext cx="722152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image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2965" y="5729265"/>
            <a:ext cx="108759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double</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34EB71E5-B1D2-059C-4DD8-6C8F76944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362450"/>
            <a:ext cx="3875695" cy="3875695"/>
          </a:xfrm>
          <a:prstGeom prst="rect">
            <a:avLst/>
          </a:prstGeom>
        </p:spPr>
      </p:pic>
      <p:pic>
        <p:nvPicPr>
          <p:cNvPr id="7" name="Picture 6" descr="Logo&#10;&#10;Description automatically generated">
            <a:extLst>
              <a:ext uri="{FF2B5EF4-FFF2-40B4-BE49-F238E27FC236}">
                <a16:creationId xmlns:a16="http://schemas.microsoft.com/office/drawing/2014/main" id="{551FC374-6DEA-FD1C-FDC2-2C0579155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90" y="6958839"/>
            <a:ext cx="2043353" cy="2043353"/>
          </a:xfrm>
          <a:prstGeom prst="rect">
            <a:avLst/>
          </a:prstGeom>
        </p:spPr>
      </p:pic>
      <p:pic>
        <p:nvPicPr>
          <p:cNvPr id="8" name="Picture 7" descr="Logo&#10;&#10;Description automatically generated">
            <a:extLst>
              <a:ext uri="{FF2B5EF4-FFF2-40B4-BE49-F238E27FC236}">
                <a16:creationId xmlns:a16="http://schemas.microsoft.com/office/drawing/2014/main" id="{05F37426-221C-8936-1EBD-D59461F9F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47395" y="5907150"/>
            <a:ext cx="2043353" cy="204335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4262" y="221493"/>
            <a:ext cx="600805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snarl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20319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text</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95FD5BB3-4D2A-F473-5DE2-3010CBDE8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239" y="390573"/>
            <a:ext cx="3802831" cy="3802831"/>
          </a:xfrm>
          <a:prstGeom prst="rect">
            <a:avLst/>
          </a:prstGeom>
        </p:spPr>
      </p:pic>
      <p:pic>
        <p:nvPicPr>
          <p:cNvPr id="7" name="Picture 6" descr="Text&#10;&#10;Description automatically generated">
            <a:extLst>
              <a:ext uri="{FF2B5EF4-FFF2-40B4-BE49-F238E27FC236}">
                <a16:creationId xmlns:a16="http://schemas.microsoft.com/office/drawing/2014/main" id="{FD5A9C22-B0D9-60D8-70F3-A71685FDD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83" y="5735354"/>
            <a:ext cx="3229129" cy="3229129"/>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1914" y="228039"/>
            <a:ext cx="6456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smell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31947" y="4928865"/>
            <a:ext cx="1234608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bait</a:t>
            </a:r>
            <a:endParaRPr sz="115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10CEBA7A-596C-FDCA-CD8A-A9D47D794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004" y="358267"/>
            <a:ext cx="3740390" cy="3740390"/>
          </a:xfrm>
          <a:prstGeom prst="rect">
            <a:avLst/>
          </a:prstGeom>
        </p:spPr>
      </p:pic>
      <p:pic>
        <p:nvPicPr>
          <p:cNvPr id="7" name="Picture 6" descr="Icon&#10;&#10;Description automatically generated">
            <a:extLst>
              <a:ext uri="{FF2B5EF4-FFF2-40B4-BE49-F238E27FC236}">
                <a16:creationId xmlns:a16="http://schemas.microsoft.com/office/drawing/2014/main" id="{050674F6-6AA4-0CCD-4D0A-84C4811E9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76" y="5615854"/>
            <a:ext cx="3468129" cy="3468129"/>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30554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fixed</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84830" y="530018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wrath</a:t>
            </a:r>
            <a:endParaRPr sz="13800" dirty="0">
              <a:latin typeface="Gill Sans MT" panose="020B0502020104020203" pitchFamily="34" charset="77"/>
            </a:endParaRPr>
          </a:p>
        </p:txBody>
      </p:sp>
      <p:pic>
        <p:nvPicPr>
          <p:cNvPr id="2" name="Picture 1" descr="Logo&#10;&#10;Description automatically generated">
            <a:extLst>
              <a:ext uri="{FF2B5EF4-FFF2-40B4-BE49-F238E27FC236}">
                <a16:creationId xmlns:a16="http://schemas.microsoft.com/office/drawing/2014/main" id="{57859385-E81F-8F2F-6ED4-91602815C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933" y="508920"/>
            <a:ext cx="3642456" cy="3642456"/>
          </a:xfrm>
          <a:prstGeom prst="rect">
            <a:avLst/>
          </a:prstGeom>
        </p:spPr>
      </p:pic>
      <p:pic>
        <p:nvPicPr>
          <p:cNvPr id="7" name="Picture 6" descr="Icon&#10;&#10;Description automatically generated">
            <a:extLst>
              <a:ext uri="{FF2B5EF4-FFF2-40B4-BE49-F238E27FC236}">
                <a16:creationId xmlns:a16="http://schemas.microsoft.com/office/drawing/2014/main" id="{06277892-ED95-9B0B-CF77-D488DC3A9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95" y="5735354"/>
            <a:ext cx="3229129" cy="322912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89173" y="518189"/>
            <a:ext cx="788837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ransack</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66884" y="5287250"/>
            <a:ext cx="94104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rifle</a:t>
            </a:r>
            <a:endParaRPr sz="16600" dirty="0">
              <a:latin typeface="Gill Sans MT" panose="020B0502020104020203" pitchFamily="34" charset="77"/>
            </a:endParaRPr>
          </a:p>
        </p:txBody>
      </p:sp>
      <p:pic>
        <p:nvPicPr>
          <p:cNvPr id="2" name="Picture 1" descr="Icon&#10;&#10;Description automatically generated with low confidence">
            <a:extLst>
              <a:ext uri="{FF2B5EF4-FFF2-40B4-BE49-F238E27FC236}">
                <a16:creationId xmlns:a16="http://schemas.microsoft.com/office/drawing/2014/main" id="{45BD2762-28CB-C6B7-6183-B02ED5F2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835506"/>
            <a:ext cx="3188449" cy="3188449"/>
          </a:xfrm>
          <a:prstGeom prst="rect">
            <a:avLst/>
          </a:prstGeom>
        </p:spPr>
      </p:pic>
      <p:pic>
        <p:nvPicPr>
          <p:cNvPr id="7" name="Picture 6" descr="Icon&#10;&#10;Description automatically generated">
            <a:extLst>
              <a:ext uri="{FF2B5EF4-FFF2-40B4-BE49-F238E27FC236}">
                <a16:creationId xmlns:a16="http://schemas.microsoft.com/office/drawing/2014/main" id="{E07C56D1-7386-2F53-3C59-6A62B579E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410" y="5242822"/>
            <a:ext cx="4077759" cy="407775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13350" y="2274766"/>
            <a:ext cx="18947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image	</a:t>
            </a:r>
            <a:endParaRPr b="1" dirty="0">
              <a:latin typeface="Gill Sans MT" panose="020B0502020104020203" pitchFamily="34" charset="77"/>
              <a:sym typeface="American Typewriter"/>
            </a:endParaRPr>
          </a:p>
        </p:txBody>
      </p:sp>
      <p:sp>
        <p:nvSpPr>
          <p:cNvPr id="134" name="office"/>
          <p:cNvSpPr txBox="1"/>
          <p:nvPr/>
        </p:nvSpPr>
        <p:spPr>
          <a:xfrm>
            <a:off x="5513985" y="3183419"/>
            <a:ext cx="209352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double</a:t>
            </a:r>
            <a:endParaRPr dirty="0">
              <a:latin typeface="Gill Sans MT" panose="020B0502020104020203" pitchFamily="34" charset="77"/>
            </a:endParaRPr>
          </a:p>
        </p:txBody>
      </p:sp>
      <p:sp>
        <p:nvSpPr>
          <p:cNvPr id="135" name="spare"/>
          <p:cNvSpPr txBox="1"/>
          <p:nvPr/>
        </p:nvSpPr>
        <p:spPr>
          <a:xfrm>
            <a:off x="5799306" y="4033018"/>
            <a:ext cx="15228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snarl</a:t>
            </a:r>
            <a:endParaRPr b="1" dirty="0">
              <a:latin typeface="Gill Sans MT" panose="020B0502020104020203" pitchFamily="34" charset="77"/>
              <a:sym typeface="American Typewriter"/>
            </a:endParaRPr>
          </a:p>
        </p:txBody>
      </p:sp>
      <p:sp>
        <p:nvSpPr>
          <p:cNvPr id="136" name="chipped"/>
          <p:cNvSpPr txBox="1"/>
          <p:nvPr/>
        </p:nvSpPr>
        <p:spPr>
          <a:xfrm>
            <a:off x="5908321" y="4958818"/>
            <a:ext cx="130484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text</a:t>
            </a:r>
            <a:endParaRPr dirty="0">
              <a:latin typeface="Gill Sans MT" panose="020B0502020104020203" pitchFamily="34" charset="77"/>
            </a:endParaRPr>
          </a:p>
        </p:txBody>
      </p:sp>
      <p:sp>
        <p:nvSpPr>
          <p:cNvPr id="137" name="lift"/>
          <p:cNvSpPr txBox="1"/>
          <p:nvPr/>
        </p:nvSpPr>
        <p:spPr>
          <a:xfrm>
            <a:off x="5731185" y="5829370"/>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smell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00144" y="3418118"/>
            <a:ext cx="15212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fixed</a:t>
            </a:r>
            <a:endParaRPr b="1" dirty="0">
              <a:latin typeface="Gill Sans MT" panose="020B0502020104020203" pitchFamily="34" charset="77"/>
              <a:sym typeface="American Typewriter"/>
            </a:endParaRPr>
          </a:p>
        </p:txBody>
      </p:sp>
      <p:sp>
        <p:nvSpPr>
          <p:cNvPr id="140" name="tolerate"/>
          <p:cNvSpPr txBox="1"/>
          <p:nvPr/>
        </p:nvSpPr>
        <p:spPr>
          <a:xfrm>
            <a:off x="5946811" y="2522165"/>
            <a:ext cx="12279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bait</a:t>
            </a:r>
            <a:endParaRPr dirty="0">
              <a:latin typeface="Gill Sans MT" panose="020B0502020104020203" pitchFamily="34" charset="77"/>
            </a:endParaRPr>
          </a:p>
        </p:txBody>
      </p:sp>
      <p:sp>
        <p:nvSpPr>
          <p:cNvPr id="141" name="fixation"/>
          <p:cNvSpPr txBox="1"/>
          <p:nvPr/>
        </p:nvSpPr>
        <p:spPr>
          <a:xfrm>
            <a:off x="5645457" y="4280417"/>
            <a:ext cx="183062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wrath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29048" y="5188117"/>
            <a:ext cx="23467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ransack</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72469" y="5996646"/>
            <a:ext cx="12599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rifle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5070" y="1309202"/>
            <a:ext cx="21881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image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465026"/>
            <a:ext cx="613769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image is a picture of someone or something.</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stared at the </a:t>
            </a:r>
            <a:r>
              <a:rPr lang="en-GB" sz="4000" b="1" dirty="0">
                <a:latin typeface="Gill Sans MT" panose="020B0502020104020203" pitchFamily="34" charset="77"/>
              </a:rPr>
              <a:t>images</a:t>
            </a:r>
            <a:r>
              <a:rPr lang="en-GB" sz="4000" dirty="0">
                <a:latin typeface="Gill Sans MT" panose="020B0502020104020203" pitchFamily="34" charset="77"/>
              </a:rPr>
              <a:t> of the countryside.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9609662"/>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picture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portrait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529FF7A-34DD-4B24-7CC8-22D920D4C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28" y="2239664"/>
            <a:ext cx="3875695" cy="38756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9506" y="1309202"/>
            <a:ext cx="257923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double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3031" y="3899402"/>
            <a:ext cx="599184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doubles or when you double it, it becomes twice as great in number, amount, or size.</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number of robins in the garden </a:t>
            </a:r>
            <a:r>
              <a:rPr lang="en-GB" sz="4000" b="1" dirty="0">
                <a:latin typeface="Gill Sans MT" panose="020B0502020104020203" pitchFamily="34" charset="77"/>
              </a:rPr>
              <a:t>doubled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dou-ble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082604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doubled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trouble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two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twofold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Logo&#10;&#10;Description automatically generated">
            <a:extLst>
              <a:ext uri="{FF2B5EF4-FFF2-40B4-BE49-F238E27FC236}">
                <a16:creationId xmlns:a16="http://schemas.microsoft.com/office/drawing/2014/main" id="{352F3134-8A5A-4036-025B-561081ACB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335" y="3973855"/>
            <a:ext cx="2043353" cy="2043353"/>
          </a:xfrm>
          <a:prstGeom prst="rect">
            <a:avLst/>
          </a:prstGeom>
        </p:spPr>
      </p:pic>
      <p:pic>
        <p:nvPicPr>
          <p:cNvPr id="4" name="Picture 3" descr="Logo&#10;&#10;Description automatically generated">
            <a:extLst>
              <a:ext uri="{FF2B5EF4-FFF2-40B4-BE49-F238E27FC236}">
                <a16:creationId xmlns:a16="http://schemas.microsoft.com/office/drawing/2014/main" id="{AF1DC069-E390-1640-7C48-6FCA878BB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06440" y="2922166"/>
            <a:ext cx="2043353" cy="204335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004" y="1309202"/>
            <a:ext cx="18322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snarl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4046712"/>
            <a:ext cx="659053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an animal snarls, it makes a fierce, rough sound in its throat while showing its teeth.</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dog </a:t>
            </a:r>
            <a:r>
              <a:rPr lang="en-GB" sz="4000" b="1" dirty="0">
                <a:latin typeface="Gill Sans MT" panose="020B0502020104020203" pitchFamily="34" charset="77"/>
              </a:rPr>
              <a:t>snarled</a:t>
            </a:r>
            <a:r>
              <a:rPr lang="en-GB" sz="4000" dirty="0">
                <a:latin typeface="Gill Sans MT" panose="020B0502020104020203" pitchFamily="34" charset="77"/>
              </a:rPr>
              <a:t> at the cat outside of the window.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snarl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59275102"/>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growl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show 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7D64BE8-7709-BCEE-8688-6535160AA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016" y="2525187"/>
            <a:ext cx="3802831" cy="3802831"/>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0444" y="1309202"/>
            <a:ext cx="15773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text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20574" y="4032031"/>
            <a:ext cx="6160228"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text (the written words) of a book is the main part of it, rather than the introduction, pictures, or notes.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Jennifer carefully read the </a:t>
            </a:r>
            <a:r>
              <a:rPr lang="en-GB" sz="4000" b="1" dirty="0">
                <a:latin typeface="Gill Sans MT" panose="020B0502020104020203" pitchFamily="34" charset="77"/>
              </a:rPr>
              <a:t>text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text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796906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perplexed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Text&#10;&#10;Description automatically generated">
            <a:extLst>
              <a:ext uri="{FF2B5EF4-FFF2-40B4-BE49-F238E27FC236}">
                <a16:creationId xmlns:a16="http://schemas.microsoft.com/office/drawing/2014/main" id="{1B1EFA37-FE1D-00DA-9C08-0066DD472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427" y="2771650"/>
            <a:ext cx="3229129" cy="3229129"/>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7286" y="1309202"/>
            <a:ext cx="19636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smell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4751" y="4034768"/>
            <a:ext cx="622046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something smells, you mean that it smells unpleasant.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smell</a:t>
            </a:r>
            <a:r>
              <a:rPr lang="en-GB" sz="4000" dirty="0">
                <a:latin typeface="Gill Sans MT" panose="020B0502020104020203" pitchFamily="34" charset="77"/>
              </a:rPr>
              <a:t> coming from the kitchen was wonderful.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smell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17200529"/>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odour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aroma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7A7A938A-EF89-FD65-98CE-E9FDEDD68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65" y="2359037"/>
            <a:ext cx="3749525" cy="374952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9869</TotalTime>
  <Words>1190</Words>
  <Application>Microsoft Macintosh PowerPoint</Application>
  <PresentationFormat>Custom</PresentationFormat>
  <Paragraphs>310</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40</cp:revision>
  <dcterms:modified xsi:type="dcterms:W3CDTF">2022-10-06T06:53:03Z</dcterms:modified>
</cp:coreProperties>
</file>