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0"/>
    <p:restoredTop sz="94646"/>
  </p:normalViewPr>
  <p:slideViewPr>
    <p:cSldViewPr snapToGrid="0" snapToObjects="1">
      <p:cViewPr varScale="1">
        <p:scale>
          <a:sx n="62" d="100"/>
          <a:sy n="62" d="100"/>
        </p:scale>
        <p:origin x="384" y="-30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89081" y="3226831"/>
            <a:ext cx="7210308"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7</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17th</a:t>
            </a:r>
            <a:r>
              <a:rPr dirty="0">
                <a:latin typeface="Gill Sans MT" panose="020B0502020104020203" pitchFamily="34" charset="77"/>
              </a:rPr>
              <a:t> </a:t>
            </a:r>
            <a:r>
              <a:rPr lang="en-GB" dirty="0">
                <a:latin typeface="Gill Sans MT" panose="020B0502020104020203" pitchFamily="34" charset="77"/>
              </a:rPr>
              <a:t>October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5598" y="1309202"/>
            <a:ext cx="162704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glint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4162" y="4331103"/>
            <a:ext cx="6424617"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glints, it produces or reflects a quick flash of light.</a:t>
            </a:r>
            <a:endParaRPr sz="32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Sunlight </a:t>
            </a:r>
            <a:r>
              <a:rPr lang="en-GB" sz="4000" b="1" dirty="0">
                <a:latin typeface="Gill Sans MT" panose="020B0502020104020203" pitchFamily="34" charset="77"/>
              </a:rPr>
              <a:t>glinted</a:t>
            </a:r>
            <a:r>
              <a:rPr lang="en-GB" sz="4000" dirty="0">
                <a:latin typeface="Gill Sans MT" panose="020B0502020104020203" pitchFamily="34" charset="77"/>
              </a:rPr>
              <a:t> off the screen of the tablet.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glint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3848492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gleam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glimmer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window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A picture containing text, monitor, electronics, display&#10;&#10;Description automatically generated">
            <a:extLst>
              <a:ext uri="{FF2B5EF4-FFF2-40B4-BE49-F238E27FC236}">
                <a16:creationId xmlns:a16="http://schemas.microsoft.com/office/drawing/2014/main" id="{D5BE2763-0DAF-9034-A3AB-F398341DD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296" y="2358901"/>
            <a:ext cx="3862670" cy="3862670"/>
          </a:xfrm>
          <a:prstGeom prst="rect">
            <a:avLst/>
          </a:prstGeom>
        </p:spPr>
      </p:pic>
      <p:pic>
        <p:nvPicPr>
          <p:cNvPr id="5" name="Picture 4" descr="Icon&#10;&#10;Description automatically generated">
            <a:extLst>
              <a:ext uri="{FF2B5EF4-FFF2-40B4-BE49-F238E27FC236}">
                <a16:creationId xmlns:a16="http://schemas.microsoft.com/office/drawing/2014/main" id="{BCED02FD-5D73-A93F-6515-6C4A09E7D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7978" y="2807244"/>
            <a:ext cx="1517073" cy="151707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49784" y="1309202"/>
            <a:ext cx="271869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expand</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95987" y="4147737"/>
            <a:ext cx="531120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expands or is expanded, it becomes larger.</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number of children in the club had quickly </a:t>
            </a:r>
            <a:r>
              <a:rPr lang="en-GB" sz="4000" b="1" dirty="0">
                <a:latin typeface="Gill Sans MT" panose="020B0502020104020203" pitchFamily="34" charset="77"/>
              </a:rPr>
              <a:t>expanded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t>
            </a:r>
            <a:r>
              <a:rPr lang="en-GB" dirty="0" err="1">
                <a:latin typeface="Gill Sans MT" panose="020B0502020104020203" pitchFamily="34" charset="77"/>
              </a:rPr>
              <a:t>pand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14059717"/>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develop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demand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business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multiply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condense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population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48D9FE79-0531-81B9-3B65-806D965D3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013" y="2707521"/>
            <a:ext cx="3167463" cy="3167463"/>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4047" y="1309202"/>
            <a:ext cx="201016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lunge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40545" y="3951984"/>
            <a:ext cx="617644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lunge in a particular direction, you move in that direction suddenly and clumsily.</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a:t>
            </a:r>
            <a:r>
              <a:rPr lang="en-GB" sz="4000" b="1" dirty="0">
                <a:latin typeface="Gill Sans MT" panose="020B0502020104020203" pitchFamily="34" charset="77"/>
              </a:rPr>
              <a:t>lunged</a:t>
            </a:r>
            <a:r>
              <a:rPr lang="en-GB" sz="4000" dirty="0">
                <a:latin typeface="Gill Sans MT" panose="020B0502020104020203" pitchFamily="34" charset="77"/>
              </a:rPr>
              <a:t> towards the fruit bowl.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lunge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57815636"/>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pounce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plunge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exercise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sponge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Logo, icon&#10;&#10;Description automatically generated">
            <a:extLst>
              <a:ext uri="{FF2B5EF4-FFF2-40B4-BE49-F238E27FC236}">
                <a16:creationId xmlns:a16="http://schemas.microsoft.com/office/drawing/2014/main" id="{E0BEB572-2F7F-D28A-4396-775709735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472" y="2712325"/>
            <a:ext cx="3602942" cy="3602942"/>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681B86FE-B0C5-5B4A-ABCD-45B5A28C6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3779" y="3509524"/>
            <a:ext cx="1791796" cy="1791796"/>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52138" y="1309202"/>
            <a:ext cx="191398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stark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86477" y="4089584"/>
            <a:ext cx="533022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Stark choices or statements are harsh and unpleasant.</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family had a </a:t>
            </a:r>
            <a:r>
              <a:rPr lang="en-GB" sz="4000" b="1" dirty="0">
                <a:latin typeface="Gill Sans MT" panose="020B0502020104020203" pitchFamily="34" charset="77"/>
              </a:rPr>
              <a:t>stark</a:t>
            </a:r>
            <a:r>
              <a:rPr lang="en-GB" sz="4000" dirty="0">
                <a:latin typeface="Gill Sans MT" panose="020B0502020104020203" pitchFamily="34" charset="77"/>
              </a:rPr>
              <a:t> decision to make.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stark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67858361"/>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grim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severe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349ABD84-0A4F-A3A7-937E-12EECB449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1645" y="2505864"/>
            <a:ext cx="3685965" cy="3685965"/>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33276FF3-5C5D-EDDE-7573-93E5F02FE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9399" y="4487549"/>
            <a:ext cx="1512419" cy="1512419"/>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44278" y="1309202"/>
            <a:ext cx="432971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malfunction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4115332"/>
            <a:ext cx="6097883"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machine or part of the body malfunctions, it fails to work properly.</a:t>
            </a:r>
            <a:endParaRPr sz="32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Nigel’s hearing aid was </a:t>
            </a:r>
            <a:r>
              <a:rPr lang="en-GB" sz="4000" b="1" dirty="0">
                <a:latin typeface="Gill Sans MT" panose="020B0502020104020203" pitchFamily="34" charset="77"/>
              </a:rPr>
              <a:t>malfunctioning</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mal-</a:t>
            </a:r>
            <a:r>
              <a:rPr lang="en-GB" dirty="0" err="1">
                <a:latin typeface="Gill Sans MT" panose="020B0502020104020203" pitchFamily="34" charset="77"/>
              </a:rPr>
              <a:t>func</a:t>
            </a:r>
            <a:r>
              <a:rPr lang="en-GB" dirty="0">
                <a:latin typeface="Gill Sans MT" panose="020B0502020104020203" pitchFamily="34" charset="77"/>
              </a:rPr>
              <a:t>-</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4124922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fault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function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machine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failure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junction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candelabrum, light&#10;&#10;Description automatically generated">
            <a:extLst>
              <a:ext uri="{FF2B5EF4-FFF2-40B4-BE49-F238E27FC236}">
                <a16:creationId xmlns:a16="http://schemas.microsoft.com/office/drawing/2014/main" id="{AD9909CB-4CAF-31F1-A85E-656E791E3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9071" y="2585639"/>
            <a:ext cx="3523708" cy="3523708"/>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5667606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pain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howl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maze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nutrient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307650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expand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glint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lunge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malfunction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0548796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howl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maze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nutrient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slink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861635583"/>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a person ***, they make a long, loud cry expressing pain, anger, or unhappiness.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somewhere, you move there quietly because you do not want to be seen.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complex system of passages or paths between walls or hedges and is designed to confuse people who try to find their way through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the feeling of great discomfort you have, for example when you have been hurt or when you are 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are substances that help plants and animals to grow.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descr="Icon&#10;&#10;Description automatically generated">
            <a:extLst>
              <a:ext uri="{FF2B5EF4-FFF2-40B4-BE49-F238E27FC236}">
                <a16:creationId xmlns:a16="http://schemas.microsoft.com/office/drawing/2014/main" id="{438A457D-6315-5154-C297-75ED50F092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7" y="6393873"/>
            <a:ext cx="1144318" cy="1144318"/>
          </a:xfrm>
          <a:prstGeom prst="rect">
            <a:avLst/>
          </a:prstGeom>
        </p:spPr>
      </p:pic>
      <p:pic>
        <p:nvPicPr>
          <p:cNvPr id="10" name="Picture 9" descr="Icon&#10;&#10;Description automatically generated">
            <a:extLst>
              <a:ext uri="{FF2B5EF4-FFF2-40B4-BE49-F238E27FC236}">
                <a16:creationId xmlns:a16="http://schemas.microsoft.com/office/drawing/2014/main" id="{D0772D35-D074-5D93-677C-BE5F7AE650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0696" y="2636540"/>
            <a:ext cx="934819" cy="934819"/>
          </a:xfrm>
          <a:prstGeom prst="rect">
            <a:avLst/>
          </a:prstGeom>
        </p:spPr>
      </p:pic>
      <p:pic>
        <p:nvPicPr>
          <p:cNvPr id="11" name="Picture 10" descr="A picture containing qr code&#10;&#10;Description automatically generated">
            <a:extLst>
              <a:ext uri="{FF2B5EF4-FFF2-40B4-BE49-F238E27FC236}">
                <a16:creationId xmlns:a16="http://schemas.microsoft.com/office/drawing/2014/main" id="{67A3DC49-C8AD-E19F-F629-E3E0DE24B6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5947" y="5157888"/>
            <a:ext cx="934819" cy="934819"/>
          </a:xfrm>
          <a:prstGeom prst="rect">
            <a:avLst/>
          </a:prstGeom>
        </p:spPr>
      </p:pic>
      <p:pic>
        <p:nvPicPr>
          <p:cNvPr id="12" name="Picture 11" descr="Icon&#10;&#10;Description automatically generated">
            <a:extLst>
              <a:ext uri="{FF2B5EF4-FFF2-40B4-BE49-F238E27FC236}">
                <a16:creationId xmlns:a16="http://schemas.microsoft.com/office/drawing/2014/main" id="{9563B809-1EA1-6FFB-0DF1-C1A1EB33AE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0532" y="7756500"/>
            <a:ext cx="1075145" cy="1075145"/>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F189C002-1AE1-781E-70D2-CDB83EC4B6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4878" y="4004760"/>
            <a:ext cx="765888" cy="76588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86313978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glint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expand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lunge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stark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malfunction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09670051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choices or statements are harsh and unpleasant.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something *** or is expanded, it becomes larger.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something ***, it produces or reflects a quick flash of 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a machine or part of the body ***, it fails to work properly.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in a particular direction, you move in that direction suddenly and clumsily.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6" name="Picture 5" descr="A picture containing text, monitor, electronics, display&#10;&#10;Description automatically generated">
            <a:extLst>
              <a:ext uri="{FF2B5EF4-FFF2-40B4-BE49-F238E27FC236}">
                <a16:creationId xmlns:a16="http://schemas.microsoft.com/office/drawing/2014/main" id="{2D4B657E-924A-13CB-B6A2-DA62D8869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4149" y="5293896"/>
            <a:ext cx="1150807" cy="1150807"/>
          </a:xfrm>
          <a:prstGeom prst="rect">
            <a:avLst/>
          </a:prstGeom>
        </p:spPr>
      </p:pic>
      <p:pic>
        <p:nvPicPr>
          <p:cNvPr id="8" name="Picture 7" descr="Icon&#10;&#10;Description automatically generated">
            <a:extLst>
              <a:ext uri="{FF2B5EF4-FFF2-40B4-BE49-F238E27FC236}">
                <a16:creationId xmlns:a16="http://schemas.microsoft.com/office/drawing/2014/main" id="{C76E2EB6-EA09-0939-3635-889F9ADA5D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6671" y="5355982"/>
            <a:ext cx="451982" cy="451982"/>
          </a:xfrm>
          <a:prstGeom prst="rect">
            <a:avLst/>
          </a:prstGeom>
        </p:spPr>
      </p:pic>
      <p:pic>
        <p:nvPicPr>
          <p:cNvPr id="10" name="Picture 9" descr="Icon&#10;&#10;Description automatically generated">
            <a:extLst>
              <a:ext uri="{FF2B5EF4-FFF2-40B4-BE49-F238E27FC236}">
                <a16:creationId xmlns:a16="http://schemas.microsoft.com/office/drawing/2014/main" id="{2CA00D9B-98A9-16D6-74DA-464C9DAB5B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7579" y="3960612"/>
            <a:ext cx="998184" cy="998184"/>
          </a:xfrm>
          <a:prstGeom prst="rect">
            <a:avLst/>
          </a:prstGeom>
        </p:spPr>
      </p:pic>
      <p:pic>
        <p:nvPicPr>
          <p:cNvPr id="11" name="Picture 10" descr="Logo, icon&#10;&#10;Description automatically generated">
            <a:extLst>
              <a:ext uri="{FF2B5EF4-FFF2-40B4-BE49-F238E27FC236}">
                <a16:creationId xmlns:a16="http://schemas.microsoft.com/office/drawing/2014/main" id="{A1781CA3-EB65-312A-DA81-1F27C52C9E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9926" y="7785821"/>
            <a:ext cx="1150807" cy="1150807"/>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ACE9FE1D-30E9-18A1-2F66-67E709F42A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47308" y="8045317"/>
            <a:ext cx="572313" cy="572313"/>
          </a:xfrm>
          <a:prstGeom prst="rect">
            <a:avLst/>
          </a:prstGeom>
        </p:spPr>
      </p:pic>
      <p:pic>
        <p:nvPicPr>
          <p:cNvPr id="16" name="Picture 15" descr="Icon&#10;&#10;Description automatically generated">
            <a:extLst>
              <a:ext uri="{FF2B5EF4-FFF2-40B4-BE49-F238E27FC236}">
                <a16:creationId xmlns:a16="http://schemas.microsoft.com/office/drawing/2014/main" id="{4363ED04-A78E-BD56-9F8F-79BA0D189A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2434" y="2542475"/>
            <a:ext cx="1150807" cy="1150807"/>
          </a:xfrm>
          <a:prstGeom prst="rect">
            <a:avLst/>
          </a:prstGeom>
        </p:spPr>
      </p:pic>
      <p:pic>
        <p:nvPicPr>
          <p:cNvPr id="17" name="Picture 16" descr="Logo&#10;&#10;Description automatically generated with medium confidence">
            <a:extLst>
              <a:ext uri="{FF2B5EF4-FFF2-40B4-BE49-F238E27FC236}">
                <a16:creationId xmlns:a16="http://schemas.microsoft.com/office/drawing/2014/main" id="{2F2B1934-77B5-261D-0D14-ECFF34F18AF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91283" y="3276791"/>
            <a:ext cx="472197" cy="472197"/>
          </a:xfrm>
          <a:prstGeom prst="rect">
            <a:avLst/>
          </a:prstGeom>
        </p:spPr>
      </p:pic>
      <p:pic>
        <p:nvPicPr>
          <p:cNvPr id="19" name="Picture 18" descr="A picture containing candelabrum, light&#10;&#10;Description automatically generated">
            <a:extLst>
              <a:ext uri="{FF2B5EF4-FFF2-40B4-BE49-F238E27FC236}">
                <a16:creationId xmlns:a16="http://schemas.microsoft.com/office/drawing/2014/main" id="{4E98DB6B-F9C6-C5BB-55A1-2B0C652B39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04303" y="6768543"/>
            <a:ext cx="870497" cy="870497"/>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28983" y="3085008"/>
            <a:ext cx="134011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pain</a:t>
            </a:r>
            <a:endParaRPr b="1" dirty="0">
              <a:latin typeface="Gill Sans MT" panose="020B0502020104020203" pitchFamily="34" charset="77"/>
              <a:sym typeface="American Typewriter"/>
            </a:endParaRPr>
          </a:p>
        </p:txBody>
      </p:sp>
      <p:sp>
        <p:nvSpPr>
          <p:cNvPr id="134" name="office"/>
          <p:cNvSpPr txBox="1"/>
          <p:nvPr/>
        </p:nvSpPr>
        <p:spPr>
          <a:xfrm>
            <a:off x="3047231" y="3993661"/>
            <a:ext cx="15036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howl</a:t>
            </a:r>
            <a:endParaRPr dirty="0">
              <a:latin typeface="Gill Sans MT" panose="020B0502020104020203" pitchFamily="34" charset="77"/>
            </a:endParaRPr>
          </a:p>
        </p:txBody>
      </p:sp>
      <p:sp>
        <p:nvSpPr>
          <p:cNvPr id="135" name="spare"/>
          <p:cNvSpPr txBox="1"/>
          <p:nvPr/>
        </p:nvSpPr>
        <p:spPr>
          <a:xfrm>
            <a:off x="2943033" y="4843260"/>
            <a:ext cx="171200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maze</a:t>
            </a:r>
            <a:endParaRPr b="1" dirty="0">
              <a:latin typeface="Gill Sans MT" panose="020B0502020104020203" pitchFamily="34" charset="77"/>
              <a:sym typeface="American Typewriter"/>
            </a:endParaRPr>
          </a:p>
        </p:txBody>
      </p:sp>
      <p:sp>
        <p:nvSpPr>
          <p:cNvPr id="136" name="chipped"/>
          <p:cNvSpPr txBox="1"/>
          <p:nvPr/>
        </p:nvSpPr>
        <p:spPr>
          <a:xfrm>
            <a:off x="2543085" y="5769060"/>
            <a:ext cx="251190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nutrient</a:t>
            </a:r>
            <a:endParaRPr dirty="0">
              <a:latin typeface="Gill Sans MT" panose="020B0502020104020203" pitchFamily="34" charset="77"/>
            </a:endParaRPr>
          </a:p>
        </p:txBody>
      </p:sp>
      <p:sp>
        <p:nvSpPr>
          <p:cNvPr id="137" name="lift"/>
          <p:cNvSpPr txBox="1"/>
          <p:nvPr/>
        </p:nvSpPr>
        <p:spPr>
          <a:xfrm>
            <a:off x="3087305" y="6639612"/>
            <a:ext cx="14234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slink</a:t>
            </a:r>
            <a:endParaRPr dirty="0">
              <a:latin typeface="Gill Sans MT" panose="020B0502020104020203" pitchFamily="34" charset="77"/>
            </a:endParaRPr>
          </a:p>
        </p:txBody>
      </p:sp>
      <p:sp>
        <p:nvSpPr>
          <p:cNvPr id="138" name="mutter"/>
          <p:cNvSpPr txBox="1"/>
          <p:nvPr/>
        </p:nvSpPr>
        <p:spPr>
          <a:xfrm>
            <a:off x="8101248" y="3961911"/>
            <a:ext cx="22297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expand</a:t>
            </a:r>
            <a:endParaRPr b="1" dirty="0">
              <a:latin typeface="Gill Sans MT" panose="020B0502020104020203" pitchFamily="34" charset="77"/>
              <a:sym typeface="American Typewriter"/>
            </a:endParaRPr>
          </a:p>
        </p:txBody>
      </p:sp>
      <p:sp>
        <p:nvSpPr>
          <p:cNvPr id="139" name="unveil"/>
          <p:cNvSpPr txBox="1"/>
          <p:nvPr/>
        </p:nvSpPr>
        <p:spPr>
          <a:xfrm>
            <a:off x="8327671" y="5750010"/>
            <a:ext cx="15869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stark</a:t>
            </a:r>
            <a:endParaRPr b="1" dirty="0">
              <a:latin typeface="Gill Sans MT" panose="020B0502020104020203" pitchFamily="34" charset="77"/>
              <a:sym typeface="American Typewriter"/>
            </a:endParaRPr>
          </a:p>
        </p:txBody>
      </p:sp>
      <p:sp>
        <p:nvSpPr>
          <p:cNvPr id="140" name="tolerate"/>
          <p:cNvSpPr txBox="1"/>
          <p:nvPr/>
        </p:nvSpPr>
        <p:spPr>
          <a:xfrm>
            <a:off x="8514020" y="3065958"/>
            <a:ext cx="14042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glint</a:t>
            </a:r>
            <a:endParaRPr dirty="0">
              <a:latin typeface="Gill Sans MT" panose="020B0502020104020203" pitchFamily="34" charset="77"/>
            </a:endParaRPr>
          </a:p>
        </p:txBody>
      </p:sp>
      <p:sp>
        <p:nvSpPr>
          <p:cNvPr id="141" name="fixation"/>
          <p:cNvSpPr txBox="1"/>
          <p:nvPr/>
        </p:nvSpPr>
        <p:spPr>
          <a:xfrm>
            <a:off x="8369753" y="4824210"/>
            <a:ext cx="16927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lunge</a:t>
            </a:r>
            <a:endParaRPr dirty="0">
              <a:latin typeface="Gill Sans MT" panose="020B0502020104020203" pitchFamily="34" charset="77"/>
            </a:endParaRPr>
          </a:p>
        </p:txBody>
      </p:sp>
      <p:sp>
        <p:nvSpPr>
          <p:cNvPr id="142" name="rustle"/>
          <p:cNvSpPr txBox="1"/>
          <p:nvPr/>
        </p:nvSpPr>
        <p:spPr>
          <a:xfrm>
            <a:off x="7410355" y="6620562"/>
            <a:ext cx="36115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malfunction</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72955" y="0"/>
            <a:ext cx="514724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pain</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39511" y="528725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howl</a:t>
            </a:r>
            <a:endParaRPr sz="287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D98954D6-3D8B-6577-2D59-10DC46B93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491" y="473186"/>
            <a:ext cx="3498353" cy="3498353"/>
          </a:xfrm>
          <a:prstGeom prst="rect">
            <a:avLst/>
          </a:prstGeom>
        </p:spPr>
      </p:pic>
      <p:pic>
        <p:nvPicPr>
          <p:cNvPr id="5" name="Picture 4" descr="Icon&#10;&#10;Description automatically generated">
            <a:extLst>
              <a:ext uri="{FF2B5EF4-FFF2-40B4-BE49-F238E27FC236}">
                <a16:creationId xmlns:a16="http://schemas.microsoft.com/office/drawing/2014/main" id="{62077A16-D346-6C83-02AA-2BCA8332B1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841" y="5797542"/>
            <a:ext cx="3033578" cy="303357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50713" y="47177"/>
            <a:ext cx="651941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maze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88978" y="5834065"/>
            <a:ext cx="1041922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nutrient</a:t>
            </a:r>
            <a:endParaRPr sz="19900" dirty="0">
              <a:latin typeface="Gill Sans MT" panose="020B0502020104020203" pitchFamily="34" charset="77"/>
            </a:endParaRPr>
          </a:p>
        </p:txBody>
      </p:sp>
      <p:pic>
        <p:nvPicPr>
          <p:cNvPr id="4" name="Picture 3" descr="A picture containing qr code&#10;&#10;Description automatically generated">
            <a:extLst>
              <a:ext uri="{FF2B5EF4-FFF2-40B4-BE49-F238E27FC236}">
                <a16:creationId xmlns:a16="http://schemas.microsoft.com/office/drawing/2014/main" id="{8522BEFE-DF49-DC72-6677-226221F2A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1030" y="685828"/>
            <a:ext cx="3216836" cy="3216836"/>
          </a:xfrm>
          <a:prstGeom prst="rect">
            <a:avLst/>
          </a:prstGeom>
        </p:spPr>
      </p:pic>
      <p:pic>
        <p:nvPicPr>
          <p:cNvPr id="5" name="Picture 4" descr="Icon&#10;&#10;Description automatically generated">
            <a:extLst>
              <a:ext uri="{FF2B5EF4-FFF2-40B4-BE49-F238E27FC236}">
                <a16:creationId xmlns:a16="http://schemas.microsoft.com/office/drawing/2014/main" id="{9012A7A4-6B26-07C4-AE66-96D473AB37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752" y="5669442"/>
            <a:ext cx="3360953" cy="336095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33306" y="182698"/>
            <a:ext cx="562654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slink</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30589" y="5164399"/>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glint</a:t>
            </a:r>
            <a:endParaRPr sz="11500" dirty="0">
              <a:latin typeface="Gill Sans MT" panose="020B0502020104020203" pitchFamily="34" charset="77"/>
            </a:endParaRPr>
          </a:p>
        </p:txBody>
      </p:sp>
      <p:pic>
        <p:nvPicPr>
          <p:cNvPr id="4" name="Picture 3" descr="A picture containing text, clipart&#10;&#10;Description automatically generated">
            <a:extLst>
              <a:ext uri="{FF2B5EF4-FFF2-40B4-BE49-F238E27FC236}">
                <a16:creationId xmlns:a16="http://schemas.microsoft.com/office/drawing/2014/main" id="{BA18CF70-D561-DE25-98B1-46F81D444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436" y="385479"/>
            <a:ext cx="3685965" cy="3685965"/>
          </a:xfrm>
          <a:prstGeom prst="rect">
            <a:avLst/>
          </a:prstGeom>
        </p:spPr>
      </p:pic>
      <p:pic>
        <p:nvPicPr>
          <p:cNvPr id="5" name="Picture 4" descr="A picture containing text, monitor, electronics, display&#10;&#10;Description automatically generated">
            <a:extLst>
              <a:ext uri="{FF2B5EF4-FFF2-40B4-BE49-F238E27FC236}">
                <a16:creationId xmlns:a16="http://schemas.microsoft.com/office/drawing/2014/main" id="{EF879EAF-626C-257D-05BB-58D4B9CFCF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553" y="5638623"/>
            <a:ext cx="3413376" cy="3413376"/>
          </a:xfrm>
          <a:prstGeom prst="rect">
            <a:avLst/>
          </a:prstGeom>
        </p:spPr>
      </p:pic>
      <p:pic>
        <p:nvPicPr>
          <p:cNvPr id="6" name="Picture 5" descr="Icon&#10;&#10;Description automatically generated">
            <a:extLst>
              <a:ext uri="{FF2B5EF4-FFF2-40B4-BE49-F238E27FC236}">
                <a16:creationId xmlns:a16="http://schemas.microsoft.com/office/drawing/2014/main" id="{59916E34-E87C-D641-E05E-694DC16D43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4304" y="5827456"/>
            <a:ext cx="1340612" cy="134061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473186"/>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expand</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84830" y="5300184"/>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lunge</a:t>
            </a:r>
            <a:endParaRPr sz="13800" dirty="0">
              <a:latin typeface="Gill Sans MT" panose="020B0502020104020203" pitchFamily="34" charset="77"/>
            </a:endParaRPr>
          </a:p>
        </p:txBody>
      </p:sp>
      <p:pic>
        <p:nvPicPr>
          <p:cNvPr id="4" name="Picture 3" descr="Logo, icon&#10;&#10;Description automatically generated">
            <a:extLst>
              <a:ext uri="{FF2B5EF4-FFF2-40B4-BE49-F238E27FC236}">
                <a16:creationId xmlns:a16="http://schemas.microsoft.com/office/drawing/2014/main" id="{4CFA4182-6EF6-7CA0-DF25-7236B0C47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63" y="5573828"/>
            <a:ext cx="3602942" cy="3602942"/>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84A4FD6D-D776-140E-AC93-F9BB195E14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070" y="6371027"/>
            <a:ext cx="1791796" cy="1791796"/>
          </a:xfrm>
          <a:prstGeom prst="rect">
            <a:avLst/>
          </a:prstGeom>
        </p:spPr>
      </p:pic>
      <p:pic>
        <p:nvPicPr>
          <p:cNvPr id="6" name="Picture 5" descr="Icon&#10;&#10;Description automatically generated">
            <a:extLst>
              <a:ext uri="{FF2B5EF4-FFF2-40B4-BE49-F238E27FC236}">
                <a16:creationId xmlns:a16="http://schemas.microsoft.com/office/drawing/2014/main" id="{461BAAE7-CEEB-C3F6-DACF-9EC63FF1A1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8384" y="832395"/>
            <a:ext cx="2792134" cy="279213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12299" y="438092"/>
            <a:ext cx="525624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stark</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74409" y="6102456"/>
            <a:ext cx="9410447"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malfunction</a:t>
            </a:r>
            <a:endParaRPr sz="166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A056E257-02AF-5BE0-CBEB-D6230DAD1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042" y="545111"/>
            <a:ext cx="3305686" cy="3305686"/>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6F5A8665-D51F-9298-C73F-C5081AE05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552" y="2302552"/>
            <a:ext cx="1356384" cy="1356384"/>
          </a:xfrm>
          <a:prstGeom prst="rect">
            <a:avLst/>
          </a:prstGeom>
        </p:spPr>
      </p:pic>
      <p:pic>
        <p:nvPicPr>
          <p:cNvPr id="8" name="Picture 7" descr="A picture containing candelabrum, light&#10;&#10;Description automatically generated">
            <a:extLst>
              <a:ext uri="{FF2B5EF4-FFF2-40B4-BE49-F238E27FC236}">
                <a16:creationId xmlns:a16="http://schemas.microsoft.com/office/drawing/2014/main" id="{FD912F35-D717-42C6-59DC-A31E5A468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36" y="5812715"/>
            <a:ext cx="2995783" cy="299578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90670" y="2274766"/>
            <a:ext cx="134011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pain	</a:t>
            </a:r>
            <a:endParaRPr b="1" dirty="0">
              <a:latin typeface="Gill Sans MT" panose="020B0502020104020203" pitchFamily="34" charset="77"/>
              <a:sym typeface="American Typewriter"/>
            </a:endParaRPr>
          </a:p>
        </p:txBody>
      </p:sp>
      <p:sp>
        <p:nvSpPr>
          <p:cNvPr id="134" name="office"/>
          <p:cNvSpPr txBox="1"/>
          <p:nvPr/>
        </p:nvSpPr>
        <p:spPr>
          <a:xfrm>
            <a:off x="5808938" y="3183419"/>
            <a:ext cx="15036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howl</a:t>
            </a:r>
            <a:endParaRPr dirty="0">
              <a:latin typeface="Gill Sans MT" panose="020B0502020104020203" pitchFamily="34" charset="77"/>
            </a:endParaRPr>
          </a:p>
        </p:txBody>
      </p:sp>
      <p:sp>
        <p:nvSpPr>
          <p:cNvPr id="135" name="spare"/>
          <p:cNvSpPr txBox="1"/>
          <p:nvPr/>
        </p:nvSpPr>
        <p:spPr>
          <a:xfrm>
            <a:off x="5704730" y="4033018"/>
            <a:ext cx="171200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maze</a:t>
            </a:r>
            <a:endParaRPr b="1" dirty="0">
              <a:latin typeface="Gill Sans MT" panose="020B0502020104020203" pitchFamily="34" charset="77"/>
              <a:sym typeface="American Typewriter"/>
            </a:endParaRPr>
          </a:p>
        </p:txBody>
      </p:sp>
      <p:sp>
        <p:nvSpPr>
          <p:cNvPr id="136" name="chipped"/>
          <p:cNvSpPr txBox="1"/>
          <p:nvPr/>
        </p:nvSpPr>
        <p:spPr>
          <a:xfrm>
            <a:off x="5304792" y="4958818"/>
            <a:ext cx="251190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nutrient</a:t>
            </a:r>
            <a:endParaRPr dirty="0">
              <a:latin typeface="Gill Sans MT" panose="020B0502020104020203" pitchFamily="34" charset="77"/>
            </a:endParaRPr>
          </a:p>
        </p:txBody>
      </p:sp>
      <p:sp>
        <p:nvSpPr>
          <p:cNvPr id="137" name="lift"/>
          <p:cNvSpPr txBox="1"/>
          <p:nvPr/>
        </p:nvSpPr>
        <p:spPr>
          <a:xfrm>
            <a:off x="5849007" y="5829370"/>
            <a:ext cx="14234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slink</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45881" y="3418118"/>
            <a:ext cx="22297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expand</a:t>
            </a:r>
            <a:endParaRPr b="1" dirty="0">
              <a:latin typeface="Gill Sans MT" panose="020B0502020104020203" pitchFamily="34" charset="77"/>
              <a:sym typeface="American Typewriter"/>
            </a:endParaRPr>
          </a:p>
        </p:txBody>
      </p:sp>
      <p:sp>
        <p:nvSpPr>
          <p:cNvPr id="140" name="tolerate"/>
          <p:cNvSpPr txBox="1"/>
          <p:nvPr/>
        </p:nvSpPr>
        <p:spPr>
          <a:xfrm>
            <a:off x="5858647" y="2522165"/>
            <a:ext cx="14042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glint</a:t>
            </a:r>
            <a:endParaRPr dirty="0">
              <a:latin typeface="Gill Sans MT" panose="020B0502020104020203" pitchFamily="34" charset="77"/>
            </a:endParaRPr>
          </a:p>
        </p:txBody>
      </p:sp>
      <p:sp>
        <p:nvSpPr>
          <p:cNvPr id="141" name="fixation"/>
          <p:cNvSpPr txBox="1"/>
          <p:nvPr/>
        </p:nvSpPr>
        <p:spPr>
          <a:xfrm>
            <a:off x="5714386" y="4280417"/>
            <a:ext cx="16927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lunge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08960" y="5188117"/>
            <a:ext cx="15869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stark</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696669" y="5996646"/>
            <a:ext cx="36115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malfunction</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8839" y="1309202"/>
            <a:ext cx="158056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4710" y="4034139"/>
            <a:ext cx="613769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Pain is the feeling of great discomfort you have, for example when you have been hurt or when you are ill.</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Terry was in </a:t>
            </a:r>
            <a:r>
              <a:rPr lang="en-GB" sz="4000" b="1" dirty="0">
                <a:latin typeface="Gill Sans MT" panose="020B0502020104020203" pitchFamily="34" charset="77"/>
              </a:rPr>
              <a:t>pain</a:t>
            </a:r>
            <a:r>
              <a:rPr lang="en-GB" sz="4000" dirty="0">
                <a:latin typeface="Gill Sans MT" panose="020B0502020104020203" pitchFamily="34" charset="77"/>
              </a:rPr>
              <a:t> because he had jammed his finger.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80998886"/>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agony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discomfort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injury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3D20469A-C5FB-3477-1430-649DB3693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965" y="2522765"/>
            <a:ext cx="3498353" cy="3498353"/>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4151" y="1309202"/>
            <a:ext cx="188994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howl</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83031" y="4176400"/>
            <a:ext cx="599184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person howls, they make a long, loud cry expressing pain, anger, or unhappiness.</a:t>
            </a:r>
            <a:endParaRPr sz="3600" dirty="0">
              <a:latin typeface="Gill Sans MT" panose="020B0502020104020203" pitchFamily="34" charset="77"/>
            </a:endParaRP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Lorenzo </a:t>
            </a:r>
            <a:r>
              <a:rPr lang="en-GB" sz="4000" b="1" dirty="0">
                <a:latin typeface="Gill Sans MT" panose="020B0502020104020203" pitchFamily="34" charset="77"/>
              </a:rPr>
              <a:t>howled</a:t>
            </a:r>
            <a:r>
              <a:rPr lang="en-GB" sz="4000" dirty="0">
                <a:latin typeface="Gill Sans MT" panose="020B0502020104020203" pitchFamily="34" charset="77"/>
              </a:rPr>
              <a:t> in pain after falling from the trampoline.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howl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23155145"/>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wail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yelp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towel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48891110-DE57-E9F7-2C91-B018594CB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683" y="2563115"/>
            <a:ext cx="3724394" cy="3724394"/>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7664" y="1309202"/>
            <a:ext cx="198291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maze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0196" y="4015935"/>
            <a:ext cx="6590534"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A maze is a complex system of passages or paths between walls or hedges and is designed to confuse people who try to find their way through it.</a:t>
            </a:r>
            <a:endParaRPr sz="28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school was like a </a:t>
            </a:r>
            <a:r>
              <a:rPr lang="en-GB" sz="4000" b="1" dirty="0">
                <a:latin typeface="Gill Sans MT" panose="020B0502020104020203" pitchFamily="34" charset="77"/>
              </a:rPr>
              <a:t>maze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maze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48674548"/>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warren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web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A picture containing qr code&#10;&#10;Description automatically generated">
            <a:extLst>
              <a:ext uri="{FF2B5EF4-FFF2-40B4-BE49-F238E27FC236}">
                <a16:creationId xmlns:a16="http://schemas.microsoft.com/office/drawing/2014/main" id="{5C0752E4-7658-CCBA-4BD1-2224A843D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70" y="2688979"/>
            <a:ext cx="3463447" cy="346344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95087" y="1309202"/>
            <a:ext cx="302807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nutrient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50465" y="4165880"/>
            <a:ext cx="540224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Nutrients are substances that help plants and animals to grow.</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Alvaro got all of his </a:t>
            </a:r>
            <a:r>
              <a:rPr lang="en-GB" sz="4000" b="1" dirty="0">
                <a:latin typeface="Gill Sans MT" panose="020B0502020104020203" pitchFamily="34" charset="77"/>
              </a:rPr>
              <a:t>nutrients</a:t>
            </a:r>
            <a:r>
              <a:rPr lang="en-GB" sz="4000" dirty="0">
                <a:latin typeface="Gill Sans MT" panose="020B0502020104020203" pitchFamily="34" charset="77"/>
              </a:rPr>
              <a:t> from his five a 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nu-tri-</a:t>
            </a:r>
            <a:r>
              <a:rPr lang="en-GB" dirty="0" err="1">
                <a:latin typeface="Gill Sans MT" panose="020B0502020104020203" pitchFamily="34" charset="77"/>
              </a:rPr>
              <a:t>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22086029"/>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E1B0583B-F16D-2085-45F2-0BB0EF78B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365" y="2788504"/>
            <a:ext cx="3360953" cy="3360953"/>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9115" y="1309202"/>
            <a:ext cx="172002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slink</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44751" y="4034768"/>
            <a:ext cx="622046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slink somewhere, you move there quietly because you do not want to be seen.</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snake </a:t>
            </a:r>
            <a:r>
              <a:rPr lang="en-GB" sz="4000" b="1" dirty="0">
                <a:latin typeface="Gill Sans MT" panose="020B0502020104020203" pitchFamily="34" charset="77"/>
              </a:rPr>
              <a:t>slinked</a:t>
            </a:r>
            <a:r>
              <a:rPr lang="en-GB" sz="4000" dirty="0">
                <a:latin typeface="Gill Sans MT" panose="020B0502020104020203" pitchFamily="34" charset="77"/>
              </a:rPr>
              <a:t> through the long grass to the river.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slink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09407324"/>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sneak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sneak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24E3276-5408-51D8-F53C-60FC29151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559" y="2489012"/>
            <a:ext cx="3685965" cy="3685965"/>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9947</TotalTime>
  <Words>1130</Words>
  <Application>Microsoft Macintosh PowerPoint</Application>
  <PresentationFormat>Custom</PresentationFormat>
  <Paragraphs>312</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41</cp:revision>
  <dcterms:modified xsi:type="dcterms:W3CDTF">2022-10-13T09:18:53Z</dcterms:modified>
</cp:coreProperties>
</file>