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p:restoredTop sz="94646"/>
  </p:normalViewPr>
  <p:slideViewPr>
    <p:cSldViewPr snapToGrid="0" snapToObjects="1">
      <p:cViewPr varScale="1">
        <p:scale>
          <a:sx n="62" d="100"/>
          <a:sy n="62" d="100"/>
        </p:scale>
        <p:origin x="25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29957" y="3226831"/>
            <a:ext cx="712855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31st</a:t>
            </a:r>
            <a:r>
              <a:rPr dirty="0">
                <a:latin typeface="Gill Sans MT" panose="020B0502020104020203" pitchFamily="34" charset="77"/>
              </a:rPr>
              <a:t> </a:t>
            </a:r>
            <a:r>
              <a:rPr lang="en-GB" dirty="0">
                <a:latin typeface="Gill Sans MT" panose="020B0502020104020203" pitchFamily="34" charset="77"/>
              </a:rPr>
              <a:t>October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868" y="1309202"/>
            <a:ext cx="17665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alter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346516"/>
            <a:ext cx="567170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alters or if you alter it, it changes.</a:t>
            </a:r>
            <a:endParaRPr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a:t>
            </a:r>
            <a:r>
              <a:rPr lang="en-GB" sz="4000" dirty="0" err="1">
                <a:latin typeface="Gill Sans MT" panose="020B0502020104020203" pitchFamily="34" charset="77"/>
              </a:rPr>
              <a:t>Hindle</a:t>
            </a:r>
            <a:r>
              <a:rPr lang="en-GB" sz="4000" dirty="0">
                <a:latin typeface="Gill Sans MT" panose="020B0502020104020203" pitchFamily="34" charset="77"/>
              </a:rPr>
              <a:t> </a:t>
            </a:r>
            <a:r>
              <a:rPr lang="en-GB" sz="4000" b="1" dirty="0">
                <a:latin typeface="Gill Sans MT" panose="020B0502020104020203" pitchFamily="34" charset="77"/>
              </a:rPr>
              <a:t>altered</a:t>
            </a:r>
            <a:r>
              <a:rPr lang="en-GB" sz="4000" dirty="0">
                <a:latin typeface="Gill Sans MT" panose="020B0502020104020203" pitchFamily="34" charset="77"/>
              </a:rPr>
              <a:t> the team formation.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a:t>
            </a:r>
            <a:r>
              <a:rPr lang="en-GB" dirty="0" err="1">
                <a:latin typeface="Gill Sans MT" panose="020B0502020104020203" pitchFamily="34" charset="77"/>
              </a:rPr>
              <a: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1571534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change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adapt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937829B-AB98-399E-D5A2-7B17F17D7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2422" y="2569078"/>
            <a:ext cx="3360953" cy="336095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4212" y="1309202"/>
            <a:ext cx="26898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deviate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57722" y="4008728"/>
            <a:ext cx="639452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deviate from something means to start doing something different or not planned, especially in a way that causes problems for others.</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George </a:t>
            </a:r>
            <a:r>
              <a:rPr lang="en-GB" sz="4000" b="1" dirty="0">
                <a:latin typeface="Gill Sans MT" panose="020B0502020104020203" pitchFamily="34" charset="77"/>
              </a:rPr>
              <a:t>deviated</a:t>
            </a:r>
            <a:r>
              <a:rPr lang="en-GB" sz="4000" dirty="0">
                <a:latin typeface="Gill Sans MT" panose="020B0502020104020203" pitchFamily="34" charset="77"/>
              </a:rPr>
              <a:t> from the plan and went on his own.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de-vi-ate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28895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change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alleviate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abbreviate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A yellow sign with a black arrow&#10;&#10;Description automatically generated with low confidence">
            <a:extLst>
              <a:ext uri="{FF2B5EF4-FFF2-40B4-BE49-F238E27FC236}">
                <a16:creationId xmlns:a16="http://schemas.microsoft.com/office/drawing/2014/main" id="{FA447743-2F92-19B4-716E-D9CB6F2C3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392" y="2340683"/>
            <a:ext cx="3498353" cy="3498353"/>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41" y="1309202"/>
            <a:ext cx="20181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grasp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0545" y="3951984"/>
            <a:ext cx="617644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grasp something, you take it in your hand and hold it very firmly.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All pupils </a:t>
            </a:r>
            <a:r>
              <a:rPr lang="en-GB" sz="4000" b="1" dirty="0">
                <a:latin typeface="Gill Sans MT" panose="020B0502020104020203" pitchFamily="34" charset="77"/>
              </a:rPr>
              <a:t>grasped</a:t>
            </a:r>
            <a:r>
              <a:rPr lang="en-GB" sz="4000" dirty="0">
                <a:latin typeface="Gill Sans MT" panose="020B0502020104020203" pitchFamily="34" charset="77"/>
              </a:rPr>
              <a:t> the rope tightly and pulled hard.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grasp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2920722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pounce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opportunity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467F724-C1B2-52CA-AADE-2FCCE4BE2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8503">
            <a:off x="6947981" y="2020598"/>
            <a:ext cx="4876800" cy="48768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83126" y="1309202"/>
            <a:ext cx="38520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intertwine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9734" y="4068374"/>
            <a:ext cx="5863706"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two or more things are intertwined or intertwine, they are closely connected with each other in many ways.</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Our family traditions had become </a:t>
            </a:r>
            <a:r>
              <a:rPr lang="en-GB" sz="4000" b="1" dirty="0">
                <a:latin typeface="Gill Sans MT" panose="020B0502020104020203" pitchFamily="34" charset="77"/>
              </a:rPr>
              <a:t>intertwined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ter</a:t>
            </a:r>
            <a:r>
              <a:rPr lang="en-GB" dirty="0">
                <a:latin typeface="Gill Sans MT" panose="020B0502020104020203" pitchFamily="34" charset="77"/>
              </a:rPr>
              <a:t>-twine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1465574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entwine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twist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combine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10" name="Group 9">
            <a:extLst>
              <a:ext uri="{FF2B5EF4-FFF2-40B4-BE49-F238E27FC236}">
                <a16:creationId xmlns:a16="http://schemas.microsoft.com/office/drawing/2014/main" id="{95F95DA2-36B4-22C0-BC8D-DE212F50E1FF}"/>
              </a:ext>
            </a:extLst>
          </p:cNvPr>
          <p:cNvGrpSpPr/>
          <p:nvPr/>
        </p:nvGrpSpPr>
        <p:grpSpPr>
          <a:xfrm>
            <a:off x="8473187" y="2732808"/>
            <a:ext cx="3444081" cy="3444081"/>
            <a:chOff x="8473187" y="2732808"/>
            <a:chExt cx="3444081" cy="3444081"/>
          </a:xfrm>
        </p:grpSpPr>
        <p:pic>
          <p:nvPicPr>
            <p:cNvPr id="4" name="Picture 3" descr="Logo&#10;&#10;Description automatically generated">
              <a:extLst>
                <a:ext uri="{FF2B5EF4-FFF2-40B4-BE49-F238E27FC236}">
                  <a16:creationId xmlns:a16="http://schemas.microsoft.com/office/drawing/2014/main" id="{1547F578-D6CF-3BB0-4185-6B2EAB406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187" y="2732808"/>
              <a:ext cx="3444081" cy="3444081"/>
            </a:xfrm>
            <a:prstGeom prst="rect">
              <a:avLst/>
            </a:prstGeom>
          </p:spPr>
        </p:pic>
        <p:sp>
          <p:nvSpPr>
            <p:cNvPr id="6" name="Oval 5">
              <a:extLst>
                <a:ext uri="{FF2B5EF4-FFF2-40B4-BE49-F238E27FC236}">
                  <a16:creationId xmlns:a16="http://schemas.microsoft.com/office/drawing/2014/main" id="{82BE01EF-09E1-C1B4-1AF6-8F4076D4F377}"/>
                </a:ext>
              </a:extLst>
            </p:cNvPr>
            <p:cNvSpPr/>
            <p:nvPr/>
          </p:nvSpPr>
          <p:spPr>
            <a:xfrm>
              <a:off x="9462423" y="3757627"/>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Oval 7">
              <a:extLst>
                <a:ext uri="{FF2B5EF4-FFF2-40B4-BE49-F238E27FC236}">
                  <a16:creationId xmlns:a16="http://schemas.microsoft.com/office/drawing/2014/main" id="{6CFCD182-0304-7AFE-CA61-259D301DBA76}"/>
                </a:ext>
              </a:extLst>
            </p:cNvPr>
            <p:cNvSpPr/>
            <p:nvPr/>
          </p:nvSpPr>
          <p:spPr>
            <a:xfrm>
              <a:off x="10223513" y="4529262"/>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8628" y="1309202"/>
            <a:ext cx="182101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slash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4115332"/>
            <a:ext cx="609788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slash something such as costs or jobs means to reduce them by a large amount.</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prices in the shops had been </a:t>
            </a:r>
            <a:r>
              <a:rPr lang="en-GB" sz="4000" b="1" dirty="0">
                <a:latin typeface="Gill Sans MT" panose="020B0502020104020203" pitchFamily="34" charset="77"/>
              </a:rPr>
              <a:t>slashed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slash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782828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reduce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put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38E1E16D-645F-EA9B-C271-9B2E46B51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6940">
            <a:off x="8192983" y="2106072"/>
            <a:ext cx="3763118" cy="3763118"/>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6749948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safe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lost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lead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steer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2943067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alter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deviate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grasp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intertwine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63622427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pilot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lead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93384256"/>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are *** or if you get ***, you do not know where you are or are unable to find your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a car, boat, or plane, you control it so that it goes in the direction that you 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pilots an aircraft or ship, they act as its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person or thing is *** from something, they cannot be harmed or damaged by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group of people, you walk or ride in front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DC3BA86C-D700-9D5D-675F-207ED3C67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083" y="6649040"/>
            <a:ext cx="933589" cy="933589"/>
          </a:xfrm>
          <a:prstGeom prst="rect">
            <a:avLst/>
          </a:prstGeom>
        </p:spPr>
      </p:pic>
      <p:pic>
        <p:nvPicPr>
          <p:cNvPr id="3" name="Picture 2" descr="Icon&#10;&#10;Description automatically generated">
            <a:extLst>
              <a:ext uri="{FF2B5EF4-FFF2-40B4-BE49-F238E27FC236}">
                <a16:creationId xmlns:a16="http://schemas.microsoft.com/office/drawing/2014/main" id="{CCB771C0-8FB7-7DFA-C865-33AF8E0F5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0083" y="2720893"/>
            <a:ext cx="933589" cy="933589"/>
          </a:xfrm>
          <a:prstGeom prst="rect">
            <a:avLst/>
          </a:prstGeom>
        </p:spPr>
      </p:pic>
      <p:pic>
        <p:nvPicPr>
          <p:cNvPr id="5" name="Picture 4" descr="Icon&#10;&#10;Description automatically generated">
            <a:extLst>
              <a:ext uri="{FF2B5EF4-FFF2-40B4-BE49-F238E27FC236}">
                <a16:creationId xmlns:a16="http://schemas.microsoft.com/office/drawing/2014/main" id="{6B4E2A77-16BD-ADE2-0AF1-F218AFCE2C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083" y="5241788"/>
            <a:ext cx="933589" cy="933589"/>
          </a:xfrm>
          <a:prstGeom prst="rect">
            <a:avLst/>
          </a:prstGeom>
        </p:spPr>
      </p:pic>
      <p:pic>
        <p:nvPicPr>
          <p:cNvPr id="6" name="Picture 5" descr="Logo&#10;&#10;Description automatically generated">
            <a:extLst>
              <a:ext uri="{FF2B5EF4-FFF2-40B4-BE49-F238E27FC236}">
                <a16:creationId xmlns:a16="http://schemas.microsoft.com/office/drawing/2014/main" id="{AB755FD1-F23E-9754-8AD3-70F506A753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1969" y="7873585"/>
            <a:ext cx="1029816" cy="1029816"/>
          </a:xfrm>
          <a:prstGeom prst="rect">
            <a:avLst/>
          </a:prstGeom>
        </p:spPr>
      </p:pic>
      <p:pic>
        <p:nvPicPr>
          <p:cNvPr id="7" name="Picture 6" descr="Icon&#10;&#10;Description automatically generated">
            <a:extLst>
              <a:ext uri="{FF2B5EF4-FFF2-40B4-BE49-F238E27FC236}">
                <a16:creationId xmlns:a16="http://schemas.microsoft.com/office/drawing/2014/main" id="{A7516FE4-0FA5-70E6-F8C6-F0ACF5C76A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6405" y="3910445"/>
            <a:ext cx="1075380" cy="107538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60290129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deviate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intertwine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slash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32871389"/>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two or more things are *** or ***, they are closely connected with each other in many 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something such as costs or jobs means to reduce them by a large 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 from something means to start doing something different or not planned, especially in a way that causes problems for others.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take it in your hand and hold it very firmly.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or if you alter it, it changes.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A yellow sign with a black arrow&#10;&#10;Description automatically generated with low confidence">
            <a:extLst>
              <a:ext uri="{FF2B5EF4-FFF2-40B4-BE49-F238E27FC236}">
                <a16:creationId xmlns:a16="http://schemas.microsoft.com/office/drawing/2014/main" id="{38648750-8591-5455-8882-AE9DBF227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1487" y="5259178"/>
            <a:ext cx="1142345" cy="1142345"/>
          </a:xfrm>
          <a:prstGeom prst="rect">
            <a:avLst/>
          </a:prstGeom>
        </p:spPr>
      </p:pic>
      <p:pic>
        <p:nvPicPr>
          <p:cNvPr id="3" name="Picture 2" descr="Icon&#10;&#10;Description automatically generated">
            <a:extLst>
              <a:ext uri="{FF2B5EF4-FFF2-40B4-BE49-F238E27FC236}">
                <a16:creationId xmlns:a16="http://schemas.microsoft.com/office/drawing/2014/main" id="{24A52D10-8D5B-44A2-FCF0-73472E0195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6659" y="8007246"/>
            <a:ext cx="933589" cy="933589"/>
          </a:xfrm>
          <a:prstGeom prst="rect">
            <a:avLst/>
          </a:prstGeom>
        </p:spPr>
      </p:pic>
      <p:pic>
        <p:nvPicPr>
          <p:cNvPr id="5" name="Picture 4" descr="Icon&#10;&#10;Description automatically generated">
            <a:extLst>
              <a:ext uri="{FF2B5EF4-FFF2-40B4-BE49-F238E27FC236}">
                <a16:creationId xmlns:a16="http://schemas.microsoft.com/office/drawing/2014/main" id="{7C827999-552A-5212-4045-057397944C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58503">
            <a:off x="10509505" y="6614544"/>
            <a:ext cx="994742" cy="994742"/>
          </a:xfrm>
          <a:prstGeom prst="rect">
            <a:avLst/>
          </a:prstGeom>
        </p:spPr>
      </p:pic>
      <p:grpSp>
        <p:nvGrpSpPr>
          <p:cNvPr id="7" name="Group 6">
            <a:extLst>
              <a:ext uri="{FF2B5EF4-FFF2-40B4-BE49-F238E27FC236}">
                <a16:creationId xmlns:a16="http://schemas.microsoft.com/office/drawing/2014/main" id="{0A66AF91-E291-162C-96D0-9CAA97814010}"/>
              </a:ext>
            </a:extLst>
          </p:cNvPr>
          <p:cNvGrpSpPr/>
          <p:nvPr/>
        </p:nvGrpSpPr>
        <p:grpSpPr>
          <a:xfrm>
            <a:off x="10436530" y="2651341"/>
            <a:ext cx="1260609" cy="1088591"/>
            <a:chOff x="8473187" y="2732808"/>
            <a:chExt cx="3444081" cy="3444081"/>
          </a:xfrm>
        </p:grpSpPr>
        <p:pic>
          <p:nvPicPr>
            <p:cNvPr id="15" name="Picture 14" descr="Logo&#10;&#10;Description automatically generated">
              <a:extLst>
                <a:ext uri="{FF2B5EF4-FFF2-40B4-BE49-F238E27FC236}">
                  <a16:creationId xmlns:a16="http://schemas.microsoft.com/office/drawing/2014/main" id="{3D3626FD-D208-E71D-8A79-48BFF7F7B6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3187" y="2732808"/>
              <a:ext cx="3444081" cy="3444081"/>
            </a:xfrm>
            <a:prstGeom prst="rect">
              <a:avLst/>
            </a:prstGeom>
          </p:spPr>
        </p:pic>
        <p:sp>
          <p:nvSpPr>
            <p:cNvPr id="18" name="Oval 17">
              <a:extLst>
                <a:ext uri="{FF2B5EF4-FFF2-40B4-BE49-F238E27FC236}">
                  <a16:creationId xmlns:a16="http://schemas.microsoft.com/office/drawing/2014/main" id="{43F6B49B-E7C6-D4D9-CACB-D1F1A9DE2252}"/>
                </a:ext>
              </a:extLst>
            </p:cNvPr>
            <p:cNvSpPr/>
            <p:nvPr/>
          </p:nvSpPr>
          <p:spPr>
            <a:xfrm>
              <a:off x="9462423" y="3757627"/>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Oval 19">
              <a:extLst>
                <a:ext uri="{FF2B5EF4-FFF2-40B4-BE49-F238E27FC236}">
                  <a16:creationId xmlns:a16="http://schemas.microsoft.com/office/drawing/2014/main" id="{B6193D8C-F294-DC3E-2BCD-F61911BE5E50}"/>
                </a:ext>
              </a:extLst>
            </p:cNvPr>
            <p:cNvSpPr/>
            <p:nvPr/>
          </p:nvSpPr>
          <p:spPr>
            <a:xfrm>
              <a:off x="10223513" y="4529262"/>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1" name="Picture 20" descr="Icon&#10;&#10;Description automatically generated">
            <a:extLst>
              <a:ext uri="{FF2B5EF4-FFF2-40B4-BE49-F238E27FC236}">
                <a16:creationId xmlns:a16="http://schemas.microsoft.com/office/drawing/2014/main" id="{160C7509-B951-33DB-1168-91D81A5635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466940">
            <a:off x="10611023" y="3903737"/>
            <a:ext cx="907211" cy="90721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79478" y="3085008"/>
            <a:ext cx="1239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safe</a:t>
            </a:r>
            <a:endParaRPr b="1" dirty="0">
              <a:latin typeface="Gill Sans MT" panose="020B0502020104020203" pitchFamily="34" charset="77"/>
              <a:sym typeface="American Typewriter"/>
            </a:endParaRPr>
          </a:p>
        </p:txBody>
      </p:sp>
      <p:sp>
        <p:nvSpPr>
          <p:cNvPr id="134" name="office"/>
          <p:cNvSpPr txBox="1"/>
          <p:nvPr/>
        </p:nvSpPr>
        <p:spPr>
          <a:xfrm>
            <a:off x="3214746" y="3993661"/>
            <a:ext cx="11685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lost</a:t>
            </a:r>
            <a:endParaRPr dirty="0">
              <a:latin typeface="Gill Sans MT" panose="020B0502020104020203" pitchFamily="34" charset="77"/>
            </a:endParaRPr>
          </a:p>
        </p:txBody>
      </p:sp>
      <p:sp>
        <p:nvSpPr>
          <p:cNvPr id="135" name="spare"/>
          <p:cNvSpPr txBox="1"/>
          <p:nvPr/>
        </p:nvSpPr>
        <p:spPr>
          <a:xfrm>
            <a:off x="3080090" y="4843260"/>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pilot</a:t>
            </a:r>
            <a:endParaRPr b="1" dirty="0">
              <a:latin typeface="Gill Sans MT" panose="020B0502020104020203" pitchFamily="34" charset="77"/>
              <a:sym typeface="American Typewriter"/>
            </a:endParaRPr>
          </a:p>
        </p:txBody>
      </p:sp>
      <p:sp>
        <p:nvSpPr>
          <p:cNvPr id="136" name="chipped"/>
          <p:cNvSpPr txBox="1"/>
          <p:nvPr/>
        </p:nvSpPr>
        <p:spPr>
          <a:xfrm>
            <a:off x="3139402" y="5769060"/>
            <a:ext cx="131927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lead</a:t>
            </a:r>
            <a:endParaRPr dirty="0">
              <a:latin typeface="Gill Sans MT" panose="020B0502020104020203" pitchFamily="34" charset="77"/>
            </a:endParaRPr>
          </a:p>
        </p:txBody>
      </p:sp>
      <p:sp>
        <p:nvSpPr>
          <p:cNvPr id="137" name="lift"/>
          <p:cNvSpPr txBox="1"/>
          <p:nvPr/>
        </p:nvSpPr>
        <p:spPr>
          <a:xfrm>
            <a:off x="2999142" y="6639612"/>
            <a:ext cx="15997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steer</a:t>
            </a:r>
            <a:endParaRPr dirty="0">
              <a:latin typeface="Gill Sans MT" panose="020B0502020104020203" pitchFamily="34" charset="77"/>
            </a:endParaRPr>
          </a:p>
        </p:txBody>
      </p:sp>
      <p:sp>
        <p:nvSpPr>
          <p:cNvPr id="138" name="mutter"/>
          <p:cNvSpPr txBox="1"/>
          <p:nvPr/>
        </p:nvSpPr>
        <p:spPr>
          <a:xfrm>
            <a:off x="8095639" y="3961911"/>
            <a:ext cx="22409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deviate</a:t>
            </a:r>
            <a:endParaRPr b="1" dirty="0">
              <a:latin typeface="Gill Sans MT" panose="020B0502020104020203" pitchFamily="34" charset="77"/>
              <a:sym typeface="American Typewriter"/>
            </a:endParaRPr>
          </a:p>
        </p:txBody>
      </p:sp>
      <p:sp>
        <p:nvSpPr>
          <p:cNvPr id="139" name="unveil"/>
          <p:cNvSpPr txBox="1"/>
          <p:nvPr/>
        </p:nvSpPr>
        <p:spPr>
          <a:xfrm>
            <a:off x="7545407" y="5750010"/>
            <a:ext cx="31515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intertwine</a:t>
            </a:r>
            <a:endParaRPr b="1" dirty="0">
              <a:latin typeface="Gill Sans MT" panose="020B0502020104020203" pitchFamily="34" charset="77"/>
              <a:sym typeface="American Typewriter"/>
            </a:endParaRPr>
          </a:p>
        </p:txBody>
      </p:sp>
      <p:sp>
        <p:nvSpPr>
          <p:cNvPr id="140" name="tolerate"/>
          <p:cNvSpPr txBox="1"/>
          <p:nvPr/>
        </p:nvSpPr>
        <p:spPr>
          <a:xfrm>
            <a:off x="8471541" y="3065958"/>
            <a:ext cx="14891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alter</a:t>
            </a:r>
            <a:endParaRPr dirty="0">
              <a:latin typeface="Gill Sans MT" panose="020B0502020104020203" pitchFamily="34" charset="77"/>
            </a:endParaRPr>
          </a:p>
        </p:txBody>
      </p:sp>
      <p:sp>
        <p:nvSpPr>
          <p:cNvPr id="141" name="fixation"/>
          <p:cNvSpPr txBox="1"/>
          <p:nvPr/>
        </p:nvSpPr>
        <p:spPr>
          <a:xfrm>
            <a:off x="8369754" y="4824210"/>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grasp</a:t>
            </a:r>
            <a:endParaRPr dirty="0">
              <a:latin typeface="Gill Sans MT" panose="020B0502020104020203" pitchFamily="34" charset="77"/>
            </a:endParaRPr>
          </a:p>
        </p:txBody>
      </p:sp>
      <p:sp>
        <p:nvSpPr>
          <p:cNvPr id="142" name="rustle"/>
          <p:cNvSpPr txBox="1"/>
          <p:nvPr/>
        </p:nvSpPr>
        <p:spPr>
          <a:xfrm>
            <a:off x="8461926" y="6620562"/>
            <a:ext cx="1508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slash</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1358" y="100488"/>
            <a:ext cx="48250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safe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370346"/>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lost</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2CAF9ED5-ED0C-837F-F683-F61611F3E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768" y="506421"/>
            <a:ext cx="3444081" cy="3444081"/>
          </a:xfrm>
          <a:prstGeom prst="rect">
            <a:avLst/>
          </a:prstGeom>
        </p:spPr>
      </p:pic>
      <p:pic>
        <p:nvPicPr>
          <p:cNvPr id="6" name="Picture 5" descr="Icon&#10;&#10;Description automatically generated">
            <a:extLst>
              <a:ext uri="{FF2B5EF4-FFF2-40B4-BE49-F238E27FC236}">
                <a16:creationId xmlns:a16="http://schemas.microsoft.com/office/drawing/2014/main" id="{5644048E-F3B1-6CDF-C0B1-6F5361558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013" y="5599018"/>
            <a:ext cx="3442985" cy="344298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65091" y="47177"/>
            <a:ext cx="569066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pilot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427006"/>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lead</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A63F4698-5DF3-1008-A2AF-F1E07B6D1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157" y="480767"/>
            <a:ext cx="3551469" cy="3551469"/>
          </a:xfrm>
          <a:prstGeom prst="rect">
            <a:avLst/>
          </a:prstGeom>
        </p:spPr>
      </p:pic>
      <p:pic>
        <p:nvPicPr>
          <p:cNvPr id="6" name="Picture 5" descr="Logo&#10;&#10;Description automatically generated">
            <a:extLst>
              <a:ext uri="{FF2B5EF4-FFF2-40B4-BE49-F238E27FC236}">
                <a16:creationId xmlns:a16="http://schemas.microsoft.com/office/drawing/2014/main" id="{94D94E16-2AC2-BFA6-1ACD-7E8E0529C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872" y="5623929"/>
            <a:ext cx="3260300" cy="32603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5120" y="47177"/>
            <a:ext cx="64536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steer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38217" y="5366382"/>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alter</a:t>
            </a:r>
            <a:endParaRPr sz="115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B7C374E2-B8BF-29B7-EE11-1CB5CD821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9954" y="606696"/>
            <a:ext cx="3363893" cy="3363893"/>
          </a:xfrm>
          <a:prstGeom prst="rect">
            <a:avLst/>
          </a:prstGeom>
        </p:spPr>
      </p:pic>
      <p:pic>
        <p:nvPicPr>
          <p:cNvPr id="7" name="Picture 6" descr="Icon&#10;&#10;Description automatically generated">
            <a:extLst>
              <a:ext uri="{FF2B5EF4-FFF2-40B4-BE49-F238E27FC236}">
                <a16:creationId xmlns:a16="http://schemas.microsoft.com/office/drawing/2014/main" id="{038098B6-6DA5-3659-ED27-BCB8281C1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661" y="5669442"/>
            <a:ext cx="3360953" cy="336095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7318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deviate</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84083" y="5003011"/>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grasp</a:t>
            </a:r>
            <a:endParaRPr sz="13800" dirty="0">
              <a:latin typeface="Gill Sans MT" panose="020B0502020104020203" pitchFamily="34" charset="77"/>
            </a:endParaRPr>
          </a:p>
        </p:txBody>
      </p:sp>
      <p:pic>
        <p:nvPicPr>
          <p:cNvPr id="2" name="Picture 1" descr="A yellow sign with a black arrow&#10;&#10;Description automatically generated with low confidence">
            <a:extLst>
              <a:ext uri="{FF2B5EF4-FFF2-40B4-BE49-F238E27FC236}">
                <a16:creationId xmlns:a16="http://schemas.microsoft.com/office/drawing/2014/main" id="{05E9820B-146C-7234-A25A-9295BBD84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572176"/>
            <a:ext cx="3233616" cy="3233616"/>
          </a:xfrm>
          <a:prstGeom prst="rect">
            <a:avLst/>
          </a:prstGeom>
        </p:spPr>
      </p:pic>
      <p:pic>
        <p:nvPicPr>
          <p:cNvPr id="7" name="Picture 6" descr="Icon&#10;&#10;Description automatically generated">
            <a:extLst>
              <a:ext uri="{FF2B5EF4-FFF2-40B4-BE49-F238E27FC236}">
                <a16:creationId xmlns:a16="http://schemas.microsoft.com/office/drawing/2014/main" id="{7AF6A451-B360-7083-C656-BF866F266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8503">
            <a:off x="913873" y="5358441"/>
            <a:ext cx="3982954" cy="398295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24235" y="1080374"/>
            <a:ext cx="7497245"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intertwine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4144" y="5287250"/>
            <a:ext cx="941044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slash</a:t>
            </a:r>
            <a:endParaRPr sz="16600" dirty="0">
              <a:latin typeface="Gill Sans MT" panose="020B0502020104020203" pitchFamily="34" charset="77"/>
            </a:endParaRPr>
          </a:p>
        </p:txBody>
      </p:sp>
      <p:grpSp>
        <p:nvGrpSpPr>
          <p:cNvPr id="2" name="Group 1">
            <a:extLst>
              <a:ext uri="{FF2B5EF4-FFF2-40B4-BE49-F238E27FC236}">
                <a16:creationId xmlns:a16="http://schemas.microsoft.com/office/drawing/2014/main" id="{C786AACB-D58A-A02B-0583-F663DF4BDA05}"/>
              </a:ext>
            </a:extLst>
          </p:cNvPr>
          <p:cNvGrpSpPr/>
          <p:nvPr/>
        </p:nvGrpSpPr>
        <p:grpSpPr>
          <a:xfrm>
            <a:off x="8603629" y="506421"/>
            <a:ext cx="3444081" cy="3444081"/>
            <a:chOff x="8473187" y="2732808"/>
            <a:chExt cx="3444081" cy="3444081"/>
          </a:xfrm>
        </p:grpSpPr>
        <p:pic>
          <p:nvPicPr>
            <p:cNvPr id="4" name="Picture 3" descr="Logo&#10;&#10;Description automatically generated">
              <a:extLst>
                <a:ext uri="{FF2B5EF4-FFF2-40B4-BE49-F238E27FC236}">
                  <a16:creationId xmlns:a16="http://schemas.microsoft.com/office/drawing/2014/main" id="{5E4EE7B2-8834-B833-924C-06111E01E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187" y="2732808"/>
              <a:ext cx="3444081" cy="3444081"/>
            </a:xfrm>
            <a:prstGeom prst="rect">
              <a:avLst/>
            </a:prstGeom>
          </p:spPr>
        </p:pic>
        <p:sp>
          <p:nvSpPr>
            <p:cNvPr id="7" name="Oval 6">
              <a:extLst>
                <a:ext uri="{FF2B5EF4-FFF2-40B4-BE49-F238E27FC236}">
                  <a16:creationId xmlns:a16="http://schemas.microsoft.com/office/drawing/2014/main" id="{CFABCAE1-EDA9-BC46-425E-9445467BFF7E}"/>
                </a:ext>
              </a:extLst>
            </p:cNvPr>
            <p:cNvSpPr/>
            <p:nvPr/>
          </p:nvSpPr>
          <p:spPr>
            <a:xfrm>
              <a:off x="9462423" y="3757627"/>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Oval 8">
              <a:extLst>
                <a:ext uri="{FF2B5EF4-FFF2-40B4-BE49-F238E27FC236}">
                  <a16:creationId xmlns:a16="http://schemas.microsoft.com/office/drawing/2014/main" id="{DBD5500F-81EC-08B5-96F6-6CF63D07986A}"/>
                </a:ext>
              </a:extLst>
            </p:cNvPr>
            <p:cNvSpPr/>
            <p:nvPr/>
          </p:nvSpPr>
          <p:spPr>
            <a:xfrm>
              <a:off x="10223513" y="4529262"/>
              <a:ext cx="703495" cy="617425"/>
            </a:xfrm>
            <a:prstGeom prst="ellips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10" name="Picture 9" descr="Icon&#10;&#10;Description automatically generated">
            <a:extLst>
              <a:ext uri="{FF2B5EF4-FFF2-40B4-BE49-F238E27FC236}">
                <a16:creationId xmlns:a16="http://schemas.microsoft.com/office/drawing/2014/main" id="{FC1ABFD8-44F9-18B1-D4C9-3BDBA7706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66940">
            <a:off x="1115938" y="5618243"/>
            <a:ext cx="3060751" cy="306075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41164" y="2274766"/>
            <a:ext cx="1239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safe	</a:t>
            </a:r>
            <a:endParaRPr b="1" dirty="0">
              <a:latin typeface="Gill Sans MT" panose="020B0502020104020203" pitchFamily="34" charset="77"/>
              <a:sym typeface="American Typewriter"/>
            </a:endParaRPr>
          </a:p>
        </p:txBody>
      </p:sp>
      <p:sp>
        <p:nvSpPr>
          <p:cNvPr id="134" name="office"/>
          <p:cNvSpPr txBox="1"/>
          <p:nvPr/>
        </p:nvSpPr>
        <p:spPr>
          <a:xfrm>
            <a:off x="5976453" y="3183419"/>
            <a:ext cx="11685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lost</a:t>
            </a:r>
            <a:endParaRPr dirty="0">
              <a:latin typeface="Gill Sans MT" panose="020B0502020104020203" pitchFamily="34" charset="77"/>
            </a:endParaRPr>
          </a:p>
        </p:txBody>
      </p:sp>
      <p:sp>
        <p:nvSpPr>
          <p:cNvPr id="135" name="spare"/>
          <p:cNvSpPr txBox="1"/>
          <p:nvPr/>
        </p:nvSpPr>
        <p:spPr>
          <a:xfrm>
            <a:off x="5841787" y="4033018"/>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pilot</a:t>
            </a:r>
            <a:endParaRPr b="1" dirty="0">
              <a:latin typeface="Gill Sans MT" panose="020B0502020104020203" pitchFamily="34" charset="77"/>
              <a:sym typeface="American Typewriter"/>
            </a:endParaRPr>
          </a:p>
        </p:txBody>
      </p:sp>
      <p:sp>
        <p:nvSpPr>
          <p:cNvPr id="136" name="chipped"/>
          <p:cNvSpPr txBox="1"/>
          <p:nvPr/>
        </p:nvSpPr>
        <p:spPr>
          <a:xfrm>
            <a:off x="5901109" y="4958818"/>
            <a:ext cx="131927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lead</a:t>
            </a:r>
            <a:endParaRPr dirty="0">
              <a:latin typeface="Gill Sans MT" panose="020B0502020104020203" pitchFamily="34" charset="77"/>
            </a:endParaRPr>
          </a:p>
        </p:txBody>
      </p:sp>
      <p:sp>
        <p:nvSpPr>
          <p:cNvPr id="137" name="lift"/>
          <p:cNvSpPr txBox="1"/>
          <p:nvPr/>
        </p:nvSpPr>
        <p:spPr>
          <a:xfrm>
            <a:off x="5760844" y="5829370"/>
            <a:ext cx="15997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steer</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40272" y="3418118"/>
            <a:ext cx="22409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deviate</a:t>
            </a:r>
            <a:endParaRPr b="1" dirty="0">
              <a:latin typeface="Gill Sans MT" panose="020B0502020104020203" pitchFamily="34" charset="77"/>
              <a:sym typeface="American Typewriter"/>
            </a:endParaRPr>
          </a:p>
        </p:txBody>
      </p:sp>
      <p:sp>
        <p:nvSpPr>
          <p:cNvPr id="140" name="tolerate"/>
          <p:cNvSpPr txBox="1"/>
          <p:nvPr/>
        </p:nvSpPr>
        <p:spPr>
          <a:xfrm>
            <a:off x="5816168" y="2522165"/>
            <a:ext cx="14891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alter</a:t>
            </a:r>
            <a:endParaRPr dirty="0">
              <a:latin typeface="Gill Sans MT" panose="020B0502020104020203" pitchFamily="34" charset="77"/>
            </a:endParaRPr>
          </a:p>
        </p:txBody>
      </p:sp>
      <p:sp>
        <p:nvSpPr>
          <p:cNvPr id="141" name="fixation"/>
          <p:cNvSpPr txBox="1"/>
          <p:nvPr/>
        </p:nvSpPr>
        <p:spPr>
          <a:xfrm>
            <a:off x="5714387" y="4280417"/>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grasp</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926696" y="5188117"/>
            <a:ext cx="31515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intertwine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48240" y="5996646"/>
            <a:ext cx="1508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slash</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6930" y="1309202"/>
            <a:ext cx="148438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safe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280360"/>
            <a:ext cx="613769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person or thing is safe from something, they cannot be harmed or damaged by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Lydia felt </a:t>
            </a:r>
            <a:r>
              <a:rPr lang="en-GB" sz="4000" b="1" dirty="0">
                <a:latin typeface="Gill Sans MT" panose="020B0502020104020203" pitchFamily="34" charset="77"/>
              </a:rPr>
              <a:t>safe</a:t>
            </a:r>
            <a:r>
              <a:rPr lang="en-GB" sz="4000" dirty="0">
                <a:latin typeface="Gill Sans MT" panose="020B0502020104020203" pitchFamily="34" charset="77"/>
              </a:rPr>
              <a:t> at home with Jemma and Paul.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safe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12488752"/>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secure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unsafe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guarded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3AF97170-3293-4EAF-C1B4-A0A57F4E6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237" y="2767494"/>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0175" y="1309202"/>
            <a:ext cx="143789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lost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5666" y="3958685"/>
            <a:ext cx="5991841"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lost or if you get lost, you do not know where you are or are unable to find your way.</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Imogen became </a:t>
            </a:r>
            <a:r>
              <a:rPr lang="en-GB" sz="4000" b="1" dirty="0">
                <a:latin typeface="Gill Sans MT" panose="020B0502020104020203" pitchFamily="34" charset="77"/>
              </a:rPr>
              <a:t>lost</a:t>
            </a:r>
            <a:r>
              <a:rPr lang="en-GB" sz="4000" dirty="0">
                <a:latin typeface="Gill Sans MT" panose="020B0502020104020203" pitchFamily="34" charset="77"/>
              </a:rPr>
              <a:t> in the fair 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60019166"/>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astray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woods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disoriented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4F0BFD2-4CA1-50CC-7B70-E8B08ECB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333" y="2691136"/>
            <a:ext cx="3442985" cy="344298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9493" y="1309202"/>
            <a:ext cx="173925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pilot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3975029"/>
            <a:ext cx="572747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someone pilots an aircraft or ship, they act as its pilot.</a:t>
            </a:r>
            <a:endParaRPr sz="40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Julian was </a:t>
            </a:r>
            <a:r>
              <a:rPr lang="en-GB" sz="4000" b="1" dirty="0">
                <a:latin typeface="Gill Sans MT" panose="020B0502020104020203" pitchFamily="34" charset="77"/>
              </a:rPr>
              <a:t>piloting</a:t>
            </a:r>
            <a:r>
              <a:rPr lang="en-GB" sz="4000" dirty="0">
                <a:latin typeface="Gill Sans MT" panose="020B0502020104020203" pitchFamily="34" charset="77"/>
              </a:rPr>
              <a:t> the aeroplane today.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pi-lot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29056552"/>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aeroplane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operate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DD391FC-D835-0E32-8B39-54621C8FF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97" y="2618192"/>
            <a:ext cx="3551469" cy="355146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454" y="1309202"/>
            <a:ext cx="15693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lead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50465" y="4165880"/>
            <a:ext cx="54022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lead a group of people, you walk or ride in front of them.</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Robinson was </a:t>
            </a:r>
            <a:r>
              <a:rPr lang="en-GB" sz="4000" b="1" dirty="0">
                <a:latin typeface="Gill Sans MT" panose="020B0502020104020203" pitchFamily="34" charset="77"/>
              </a:rPr>
              <a:t>leading</a:t>
            </a:r>
            <a:r>
              <a:rPr lang="en-GB" sz="4000" dirty="0">
                <a:latin typeface="Gill Sans MT" panose="020B0502020104020203" pitchFamily="34" charset="77"/>
              </a:rPr>
              <a:t> the way.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lead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6342995"/>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guide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Logo&#10;&#10;Description automatically generated">
            <a:extLst>
              <a:ext uri="{FF2B5EF4-FFF2-40B4-BE49-F238E27FC236}">
                <a16:creationId xmlns:a16="http://schemas.microsoft.com/office/drawing/2014/main" id="{70FC5149-43C5-13E4-7685-5B77EEA64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648621"/>
            <a:ext cx="3149320" cy="314932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891" y="1309202"/>
            <a:ext cx="19604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steer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4751" y="4127101"/>
            <a:ext cx="622046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steer a car, boat, or plane, you control it so that it goes in the direction that you want.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Pearce </a:t>
            </a:r>
            <a:r>
              <a:rPr lang="en-GB" sz="4000" b="1" dirty="0">
                <a:latin typeface="Gill Sans MT" panose="020B0502020104020203" pitchFamily="34" charset="77"/>
              </a:rPr>
              <a:t>steered</a:t>
            </a:r>
            <a:r>
              <a:rPr lang="en-GB" sz="4000" dirty="0">
                <a:latin typeface="Gill Sans MT" panose="020B0502020104020203" pitchFamily="34" charset="77"/>
              </a:rPr>
              <a:t> the minibus around the streets.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steer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3451621"/>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manoeuvre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aeroplane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393D0B52-0BE9-BC08-AAF1-0D8A45909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607" y="2382984"/>
            <a:ext cx="3802831" cy="380283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10028</TotalTime>
  <Words>1169</Words>
  <Application>Microsoft Macintosh PowerPoint</Application>
  <PresentationFormat>Custom</PresentationFormat>
  <Paragraphs>316</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43</cp:revision>
  <dcterms:modified xsi:type="dcterms:W3CDTF">2022-10-28T08:21:01Z</dcterms:modified>
</cp:coreProperties>
</file>