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71" r:id="rId4"/>
    <p:sldId id="273" r:id="rId5"/>
    <p:sldId id="274" r:id="rId6"/>
    <p:sldId id="275" r:id="rId7"/>
    <p:sldId id="276" r:id="rId8"/>
    <p:sldId id="272" r:id="rId9"/>
    <p:sldId id="277" r:id="rId10"/>
    <p:sldId id="278" r:id="rId11"/>
    <p:sldId id="279" r:id="rId12"/>
    <p:sldId id="280" r:id="rId13"/>
    <p:sldId id="289" r:id="rId14"/>
    <p:sldId id="291" r:id="rId15"/>
    <p:sldId id="290" r:id="rId16"/>
    <p:sldId id="292" r:id="rId17"/>
    <p:sldId id="293" r:id="rId18"/>
    <p:sldId id="284" r:id="rId19"/>
    <p:sldId id="294" r:id="rId20"/>
    <p:sldId id="285" r:id="rId21"/>
    <p:sldId id="286" r:id="rId22"/>
    <p:sldId id="287" r:id="rId23"/>
    <p:sldId id="288" r:id="rId2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6"/>
  </p:normalViewPr>
  <p:slideViewPr>
    <p:cSldViewPr snapToGrid="0" snapToObjects="1">
      <p:cViewPr varScale="1">
        <p:scale>
          <a:sx n="62" d="100"/>
          <a:sy n="62" d="100"/>
        </p:scale>
        <p:origin x="1232" y="4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0.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2</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898323" y="3226831"/>
            <a:ext cx="759182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1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5th</a:t>
            </a:r>
            <a:r>
              <a:rPr dirty="0">
                <a:latin typeface="Gill Sans MT" panose="020B0502020104020203" pitchFamily="34" charset="77"/>
              </a:rPr>
              <a:t> </a:t>
            </a:r>
            <a:r>
              <a:rPr lang="en-GB" dirty="0">
                <a:latin typeface="Gill Sans MT" panose="020B0502020104020203" pitchFamily="34" charset="77"/>
              </a:rPr>
              <a:t>September</a:t>
            </a:r>
            <a:r>
              <a:rPr dirty="0">
                <a:latin typeface="Gill Sans MT" panose="020B0502020104020203" pitchFamily="34" charset="77"/>
              </a:rPr>
              <a:t> 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4835450" y="1309202"/>
            <a:ext cx="434734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relationship</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(noun)</a:t>
            </a:r>
          </a:p>
        </p:txBody>
      </p:sp>
      <p:sp>
        <p:nvSpPr>
          <p:cNvPr id="154" name="If you tear paper, cloth, or another material, or if it tears, you pull it into two pieces or you pull it so that a hole appears in it."/>
          <p:cNvSpPr txBox="1"/>
          <p:nvPr/>
        </p:nvSpPr>
        <p:spPr>
          <a:xfrm>
            <a:off x="697772" y="3850469"/>
            <a:ext cx="5507633"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000" dirty="0">
                <a:latin typeface="Gill Sans MT" panose="020B0502020104020203" pitchFamily="34" charset="77"/>
              </a:rPr>
              <a:t>The relationship between two people or groups is the way in which they feel and behave towards each other.</a:t>
            </a:r>
            <a:endParaRPr sz="3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had a great </a:t>
            </a:r>
            <a:r>
              <a:rPr lang="en-GB" sz="4000" b="1" dirty="0">
                <a:latin typeface="Gill Sans MT" panose="020B0502020104020203" pitchFamily="34" charset="77"/>
              </a:rPr>
              <a:t>relationship</a:t>
            </a:r>
            <a:r>
              <a:rPr lang="en-GB" sz="4000" dirty="0">
                <a:latin typeface="Gill Sans MT" panose="020B0502020104020203" pitchFamily="34" charset="77"/>
              </a:rPr>
              <a:t> with the teacher.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re-la-</a:t>
            </a:r>
            <a:r>
              <a:rPr lang="en-GB" dirty="0" err="1">
                <a:latin typeface="Gill Sans MT" panose="020B0502020104020203" pitchFamily="34" charset="77"/>
              </a:rPr>
              <a:t>tion</a:t>
            </a:r>
            <a:r>
              <a:rPr lang="en-GB" dirty="0">
                <a:latin typeface="Gill Sans MT" panose="020B0502020104020203" pitchFamily="34" charset="77"/>
              </a:rPr>
              <a:t>-ship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55490406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close relationship with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relationship between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A drawing of a cartoon character&#10;&#10;Description automatically generated">
            <a:extLst>
              <a:ext uri="{FF2B5EF4-FFF2-40B4-BE49-F238E27FC236}">
                <a16:creationId xmlns:a16="http://schemas.microsoft.com/office/drawing/2014/main" id="{8F73620A-603F-8949-9FFF-26F4C2D3B7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9126" y="2654964"/>
            <a:ext cx="3367455" cy="3367455"/>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ADC56853-753C-2F4D-BC02-AA5D93BF98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3765" y="3929675"/>
            <a:ext cx="2056100" cy="2056100"/>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42773925"/>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connection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strained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link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negative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Tree>
    <p:extLst>
      <p:ext uri="{BB962C8B-B14F-4D97-AF65-F5344CB8AC3E}">
        <p14:creationId xmlns:p14="http://schemas.microsoft.com/office/powerpoint/2010/main" val="260526024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4913998" y="1309202"/>
            <a:ext cx="419025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overwhelm</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(verb)</a:t>
            </a:r>
          </a:p>
        </p:txBody>
      </p:sp>
      <p:sp>
        <p:nvSpPr>
          <p:cNvPr id="154" name="If you tear paper, cloth, or another material, or if it tears, you pull it into two pieces or you pull it so that a hole appears in it."/>
          <p:cNvSpPr txBox="1"/>
          <p:nvPr/>
        </p:nvSpPr>
        <p:spPr>
          <a:xfrm>
            <a:off x="697772" y="3850469"/>
            <a:ext cx="5507633"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000" dirty="0">
                <a:latin typeface="Gill Sans MT" panose="020B0502020104020203" pitchFamily="34" charset="77"/>
              </a:rPr>
              <a:t>If you are overwhelmed by a feeling or event, it affects you very strongly, and you do not know how to deal with it.</a:t>
            </a:r>
            <a:endParaRPr sz="3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Emily felt </a:t>
            </a:r>
            <a:r>
              <a:rPr lang="en-GB" sz="4000" b="1" dirty="0">
                <a:latin typeface="Gill Sans MT" panose="020B0502020104020203" pitchFamily="34" charset="77"/>
              </a:rPr>
              <a:t>overwhelmed</a:t>
            </a:r>
            <a:r>
              <a:rPr lang="en-GB" sz="4000" dirty="0">
                <a:latin typeface="Gill Sans MT" panose="020B0502020104020203" pitchFamily="34" charset="77"/>
              </a:rPr>
              <a:t> by the work in her lessons.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o-</a:t>
            </a:r>
            <a:r>
              <a:rPr lang="en-GB" dirty="0" err="1">
                <a:latin typeface="Gill Sans MT" panose="020B0502020104020203" pitchFamily="34" charset="77"/>
              </a:rPr>
              <a:t>ver</a:t>
            </a:r>
            <a:r>
              <a:rPr lang="en-GB" dirty="0">
                <a:latin typeface="Gill Sans MT" panose="020B0502020104020203" pitchFamily="34" charset="77"/>
              </a:rPr>
              <a:t>-whelm</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01321299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felt overwhelmed by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overwhelming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A picture containing plate, light, food, drawing&#10;&#10;Description automatically generated">
            <a:extLst>
              <a:ext uri="{FF2B5EF4-FFF2-40B4-BE49-F238E27FC236}">
                <a16:creationId xmlns:a16="http://schemas.microsoft.com/office/drawing/2014/main" id="{F122CDBA-FD04-9D49-9CF1-89A49ED117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3565" y="2847487"/>
            <a:ext cx="3136599" cy="313659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04701187"/>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swamp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realm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situation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overload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helm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Tree>
    <p:extLst>
      <p:ext uri="{BB962C8B-B14F-4D97-AF65-F5344CB8AC3E}">
        <p14:creationId xmlns:p14="http://schemas.microsoft.com/office/powerpoint/2010/main" val="44276779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123996" y="1309202"/>
            <a:ext cx="37702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well-being</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(noun)</a:t>
            </a:r>
          </a:p>
        </p:txBody>
      </p:sp>
      <p:sp>
        <p:nvSpPr>
          <p:cNvPr id="154" name="If you tear paper, cloth, or another material, or if it tears, you pull it into two pieces or you pull it so that a hole appears in it."/>
          <p:cNvSpPr txBox="1"/>
          <p:nvPr/>
        </p:nvSpPr>
        <p:spPr>
          <a:xfrm>
            <a:off x="697772" y="4219802"/>
            <a:ext cx="5507633"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Someone's well-being is their health and happiness.</a:t>
            </a:r>
            <a:endParaRPr sz="36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Everyone’s </a:t>
            </a:r>
            <a:r>
              <a:rPr lang="en-GB" sz="4000" b="1" dirty="0">
                <a:latin typeface="Gill Sans MT" panose="020B0502020104020203" pitchFamily="34" charset="77"/>
              </a:rPr>
              <a:t>well-being</a:t>
            </a:r>
            <a:r>
              <a:rPr lang="en-GB" sz="4000" dirty="0">
                <a:latin typeface="Gill Sans MT" panose="020B0502020104020203" pitchFamily="34" charset="77"/>
              </a:rPr>
              <a:t> was the school’s priority.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well-be-</a:t>
            </a:r>
            <a:r>
              <a:rPr lang="en-GB" dirty="0" err="1">
                <a:latin typeface="Gill Sans MT" panose="020B0502020104020203" pitchFamily="34" charset="77"/>
              </a:rPr>
              <a:t>ing</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56231504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well-being was affected by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my well-being is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11" name="Picture 10" descr="A picture containing graphics&#10;&#10;Description automatically generated">
            <a:extLst>
              <a:ext uri="{FF2B5EF4-FFF2-40B4-BE49-F238E27FC236}">
                <a16:creationId xmlns:a16="http://schemas.microsoft.com/office/drawing/2014/main" id="{DCA114D3-A2DA-1240-B756-C2C987CEC5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3565" y="2415133"/>
            <a:ext cx="3540392" cy="3540392"/>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16077604"/>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welfare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guaranteeing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physical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health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agreeing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mental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Tree>
    <p:extLst>
      <p:ext uri="{BB962C8B-B14F-4D97-AF65-F5344CB8AC3E}">
        <p14:creationId xmlns:p14="http://schemas.microsoft.com/office/powerpoint/2010/main" val="32725183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613262145"/>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worry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exercise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lonely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support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9203508"/>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uncertain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emotional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relationship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overwhelm</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4291471735"/>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worry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exercise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lonely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return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support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809407095"/>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exercise something such as your authority, your rights, or a good quality, you use it or put it into effect.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When you return to a place, you go back there after you have been away.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worry, you keep thinking about problems that you have or about unpleasant things that might happen.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support someone or their ideas or aims, you agree with them, and perhaps help them because you want them to succeed.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Someone who is lonely is unhappy because they are alone or do not have anyone they can talk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descr="A picture containing drawing&#10;&#10;Description automatically generated">
            <a:extLst>
              <a:ext uri="{FF2B5EF4-FFF2-40B4-BE49-F238E27FC236}">
                <a16:creationId xmlns:a16="http://schemas.microsoft.com/office/drawing/2014/main" id="{1C1A1284-6CC4-C972-B2EC-67C2761928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8174" y="5133798"/>
            <a:ext cx="1264398" cy="1264398"/>
          </a:xfrm>
          <a:prstGeom prst="rect">
            <a:avLst/>
          </a:prstGeom>
        </p:spPr>
      </p:pic>
      <p:pic>
        <p:nvPicPr>
          <p:cNvPr id="3" name="Picture 2" descr="A close up of a logo&#10;&#10;Description automatically generated">
            <a:extLst>
              <a:ext uri="{FF2B5EF4-FFF2-40B4-BE49-F238E27FC236}">
                <a16:creationId xmlns:a16="http://schemas.microsoft.com/office/drawing/2014/main" id="{E3129358-737A-CD9D-3235-758C6DEC9C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6718" y="2576200"/>
            <a:ext cx="1114984" cy="1114984"/>
          </a:xfrm>
          <a:prstGeom prst="rect">
            <a:avLst/>
          </a:prstGeom>
        </p:spPr>
      </p:pic>
      <p:pic>
        <p:nvPicPr>
          <p:cNvPr id="5" name="Picture 4" descr="A close up of a logo&#10;&#10;Description automatically generated">
            <a:extLst>
              <a:ext uri="{FF2B5EF4-FFF2-40B4-BE49-F238E27FC236}">
                <a16:creationId xmlns:a16="http://schemas.microsoft.com/office/drawing/2014/main" id="{0EA656B1-6822-BAF9-C86A-BAAAE01322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2947" y="7877233"/>
            <a:ext cx="1072010" cy="1072010"/>
          </a:xfrm>
          <a:prstGeom prst="rect">
            <a:avLst/>
          </a:prstGeom>
        </p:spPr>
      </p:pic>
      <p:pic>
        <p:nvPicPr>
          <p:cNvPr id="6" name="Picture 5" descr="A close up of a logo&#10;&#10;Description automatically generated">
            <a:extLst>
              <a:ext uri="{FF2B5EF4-FFF2-40B4-BE49-F238E27FC236}">
                <a16:creationId xmlns:a16="http://schemas.microsoft.com/office/drawing/2014/main" id="{E900818A-C6A0-89DB-E248-D4B21E8AF2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0353" y="3891958"/>
            <a:ext cx="1114985" cy="1114985"/>
          </a:xfrm>
          <a:prstGeom prst="rect">
            <a:avLst/>
          </a:prstGeom>
        </p:spPr>
      </p:pic>
      <p:pic>
        <p:nvPicPr>
          <p:cNvPr id="7" name="Picture 6" descr="A close up of a logo&#10;&#10;Description automatically generated">
            <a:extLst>
              <a:ext uri="{FF2B5EF4-FFF2-40B4-BE49-F238E27FC236}">
                <a16:creationId xmlns:a16="http://schemas.microsoft.com/office/drawing/2014/main" id="{A70221DB-66A7-B41E-151D-30C253075C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59387" y="6513043"/>
            <a:ext cx="1178352" cy="1178352"/>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4001577086"/>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uncertain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emotional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relationship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overwhelm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well-being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466658244"/>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The relationship between two people or groups is the way in which they feel and behave towards each other.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Emotional means concerned with emotions and feelings.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are uncertain about something, you do not know what you should do, what is going to happen, or what the truth is about something.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Someone's well-being is their health and happiness.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are overwhelmed by a feeling or event, it affects you very strongly, and you do not know how to deal with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descr="A picture containing ball, table, room&#10;&#10;Description automatically generated">
            <a:extLst>
              <a:ext uri="{FF2B5EF4-FFF2-40B4-BE49-F238E27FC236}">
                <a16:creationId xmlns:a16="http://schemas.microsoft.com/office/drawing/2014/main" id="{D76DD998-1F27-9EA5-230B-DFA2A38C4B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1521" y="5203864"/>
            <a:ext cx="1082414" cy="1082414"/>
          </a:xfrm>
          <a:prstGeom prst="rect">
            <a:avLst/>
          </a:prstGeom>
        </p:spPr>
      </p:pic>
      <p:pic>
        <p:nvPicPr>
          <p:cNvPr id="3" name="Picture 2" descr="A close up of a logo&#10;&#10;Description automatically generated">
            <a:extLst>
              <a:ext uri="{FF2B5EF4-FFF2-40B4-BE49-F238E27FC236}">
                <a16:creationId xmlns:a16="http://schemas.microsoft.com/office/drawing/2014/main" id="{FB21DD13-DAD7-B405-BD01-35F045FB14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75917" y="3880006"/>
            <a:ext cx="933590" cy="933590"/>
          </a:xfrm>
          <a:prstGeom prst="rect">
            <a:avLst/>
          </a:prstGeom>
        </p:spPr>
      </p:pic>
      <p:pic>
        <p:nvPicPr>
          <p:cNvPr id="5" name="Picture 4" descr="A drawing of a cartoon character&#10;&#10;Description automatically generated">
            <a:extLst>
              <a:ext uri="{FF2B5EF4-FFF2-40B4-BE49-F238E27FC236}">
                <a16:creationId xmlns:a16="http://schemas.microsoft.com/office/drawing/2014/main" id="{A5692609-DA7E-CAA1-F513-164F8D11DF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01505" y="2496426"/>
            <a:ext cx="1082414" cy="1082414"/>
          </a:xfrm>
          <a:prstGeom prst="rect">
            <a:avLst/>
          </a:prstGeom>
        </p:spPr>
      </p:pic>
      <p:pic>
        <p:nvPicPr>
          <p:cNvPr id="6" name="Picture 5" descr="A picture containing plate, light, food, drawing&#10;&#10;Description automatically generated">
            <a:extLst>
              <a:ext uri="{FF2B5EF4-FFF2-40B4-BE49-F238E27FC236}">
                <a16:creationId xmlns:a16="http://schemas.microsoft.com/office/drawing/2014/main" id="{C99CAE0F-5473-DB5A-27D8-DF1A986425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09070" y="8003872"/>
            <a:ext cx="815282" cy="815282"/>
          </a:xfrm>
          <a:prstGeom prst="rect">
            <a:avLst/>
          </a:prstGeom>
        </p:spPr>
      </p:pic>
      <p:pic>
        <p:nvPicPr>
          <p:cNvPr id="7" name="Picture 6" descr="A picture containing graphics&#10;&#10;Description automatically generated">
            <a:extLst>
              <a:ext uri="{FF2B5EF4-FFF2-40B4-BE49-F238E27FC236}">
                <a16:creationId xmlns:a16="http://schemas.microsoft.com/office/drawing/2014/main" id="{36EA7014-637B-8EA2-B12D-330981F3CEC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60963" y="6531189"/>
            <a:ext cx="1082415" cy="1082415"/>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30801" y="16432"/>
            <a:ext cx="776655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worry</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128811" y="5917369"/>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exercise</a:t>
            </a:r>
            <a:endParaRPr sz="28700" dirty="0">
              <a:latin typeface="Gill Sans MT" panose="020B0502020104020203" pitchFamily="34" charset="77"/>
            </a:endParaRPr>
          </a:p>
        </p:txBody>
      </p:sp>
      <p:pic>
        <p:nvPicPr>
          <p:cNvPr id="2" name="Picture 1" descr="A picture containing drawing&#10;&#10;Description automatically generated">
            <a:extLst>
              <a:ext uri="{FF2B5EF4-FFF2-40B4-BE49-F238E27FC236}">
                <a16:creationId xmlns:a16="http://schemas.microsoft.com/office/drawing/2014/main" id="{84B936F6-5E3E-2F92-DEBF-57459D3000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4161" y="712935"/>
            <a:ext cx="3084019" cy="3084019"/>
          </a:xfrm>
          <a:prstGeom prst="rect">
            <a:avLst/>
          </a:prstGeom>
        </p:spPr>
      </p:pic>
      <p:pic>
        <p:nvPicPr>
          <p:cNvPr id="4" name="Picture 3" descr="A close up of a logo&#10;&#10;Description automatically generated">
            <a:extLst>
              <a:ext uri="{FF2B5EF4-FFF2-40B4-BE49-F238E27FC236}">
                <a16:creationId xmlns:a16="http://schemas.microsoft.com/office/drawing/2014/main" id="{55F638AD-5C0C-CB6C-4879-08E0E35E42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219" y="5902391"/>
            <a:ext cx="3033269" cy="3033269"/>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873298" y="3085008"/>
            <a:ext cx="185146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worry</a:t>
            </a:r>
            <a:endParaRPr b="1" dirty="0">
              <a:latin typeface="Gill Sans MT" panose="020B0502020104020203" pitchFamily="34" charset="77"/>
              <a:sym typeface="American Typewriter"/>
            </a:endParaRPr>
          </a:p>
        </p:txBody>
      </p:sp>
      <p:sp>
        <p:nvSpPr>
          <p:cNvPr id="134" name="office"/>
          <p:cNvSpPr txBox="1"/>
          <p:nvPr/>
        </p:nvSpPr>
        <p:spPr>
          <a:xfrm>
            <a:off x="2538272" y="3993661"/>
            <a:ext cx="252152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exercise</a:t>
            </a:r>
            <a:endParaRPr dirty="0">
              <a:latin typeface="Gill Sans MT" panose="020B0502020104020203" pitchFamily="34" charset="77"/>
            </a:endParaRPr>
          </a:p>
        </p:txBody>
      </p:sp>
      <p:sp>
        <p:nvSpPr>
          <p:cNvPr id="135" name="spare"/>
          <p:cNvSpPr txBox="1"/>
          <p:nvPr/>
        </p:nvSpPr>
        <p:spPr>
          <a:xfrm>
            <a:off x="2874099" y="4843260"/>
            <a:ext cx="184986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lonely</a:t>
            </a:r>
            <a:endParaRPr b="1" dirty="0">
              <a:latin typeface="Gill Sans MT" panose="020B0502020104020203" pitchFamily="34" charset="77"/>
              <a:sym typeface="American Typewriter"/>
            </a:endParaRPr>
          </a:p>
        </p:txBody>
      </p:sp>
      <p:sp>
        <p:nvSpPr>
          <p:cNvPr id="136" name="chipped"/>
          <p:cNvSpPr txBox="1"/>
          <p:nvPr/>
        </p:nvSpPr>
        <p:spPr>
          <a:xfrm>
            <a:off x="2797956" y="5769060"/>
            <a:ext cx="200215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return</a:t>
            </a:r>
            <a:endParaRPr dirty="0">
              <a:latin typeface="Gill Sans MT" panose="020B0502020104020203" pitchFamily="34" charset="77"/>
            </a:endParaRPr>
          </a:p>
        </p:txBody>
      </p:sp>
      <p:sp>
        <p:nvSpPr>
          <p:cNvPr id="137" name="lift"/>
          <p:cNvSpPr txBox="1"/>
          <p:nvPr/>
        </p:nvSpPr>
        <p:spPr>
          <a:xfrm>
            <a:off x="2608001" y="6639612"/>
            <a:ext cx="238206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support</a:t>
            </a:r>
            <a:endParaRPr dirty="0">
              <a:latin typeface="Gill Sans MT" panose="020B0502020104020203" pitchFamily="34" charset="77"/>
            </a:endParaRPr>
          </a:p>
        </p:txBody>
      </p:sp>
      <p:sp>
        <p:nvSpPr>
          <p:cNvPr id="138" name="mutter"/>
          <p:cNvSpPr txBox="1"/>
          <p:nvPr/>
        </p:nvSpPr>
        <p:spPr>
          <a:xfrm>
            <a:off x="7669233" y="3961911"/>
            <a:ext cx="309379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emotional</a:t>
            </a:r>
            <a:endParaRPr b="1" dirty="0">
              <a:latin typeface="Gill Sans MT" panose="020B0502020104020203" pitchFamily="34" charset="77"/>
              <a:sym typeface="American Typewriter"/>
            </a:endParaRPr>
          </a:p>
        </p:txBody>
      </p:sp>
      <p:sp>
        <p:nvSpPr>
          <p:cNvPr id="139" name="unveil"/>
          <p:cNvSpPr txBox="1"/>
          <p:nvPr/>
        </p:nvSpPr>
        <p:spPr>
          <a:xfrm>
            <a:off x="7420362" y="5750010"/>
            <a:ext cx="340157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overwhelm</a:t>
            </a:r>
            <a:endParaRPr b="1" dirty="0">
              <a:latin typeface="Gill Sans MT" panose="020B0502020104020203" pitchFamily="34" charset="77"/>
              <a:sym typeface="American Typewriter"/>
            </a:endParaRPr>
          </a:p>
        </p:txBody>
      </p:sp>
      <p:sp>
        <p:nvSpPr>
          <p:cNvPr id="140" name="tolerate"/>
          <p:cNvSpPr txBox="1"/>
          <p:nvPr/>
        </p:nvSpPr>
        <p:spPr>
          <a:xfrm>
            <a:off x="7763811" y="3065958"/>
            <a:ext cx="290464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uncertain</a:t>
            </a:r>
            <a:endParaRPr dirty="0">
              <a:latin typeface="Gill Sans MT" panose="020B0502020104020203" pitchFamily="34" charset="77"/>
            </a:endParaRPr>
          </a:p>
        </p:txBody>
      </p:sp>
      <p:sp>
        <p:nvSpPr>
          <p:cNvPr id="141" name="fixation"/>
          <p:cNvSpPr txBox="1"/>
          <p:nvPr/>
        </p:nvSpPr>
        <p:spPr>
          <a:xfrm>
            <a:off x="7430386" y="4824210"/>
            <a:ext cx="357149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relationship</a:t>
            </a:r>
            <a:endParaRPr dirty="0">
              <a:latin typeface="Gill Sans MT" panose="020B0502020104020203" pitchFamily="34" charset="77"/>
            </a:endParaRPr>
          </a:p>
        </p:txBody>
      </p:sp>
      <p:sp>
        <p:nvSpPr>
          <p:cNvPr id="142" name="rustle"/>
          <p:cNvSpPr txBox="1"/>
          <p:nvPr/>
        </p:nvSpPr>
        <p:spPr>
          <a:xfrm>
            <a:off x="7695682" y="6620562"/>
            <a:ext cx="304089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dirty="0">
                <a:latin typeface="Gill Sans MT" panose="020B0502020104020203" pitchFamily="34" charset="77"/>
              </a:rPr>
              <a:t>w</a:t>
            </a:r>
            <a:r>
              <a:rPr lang="en-GB" b="1" dirty="0">
                <a:latin typeface="Gill Sans MT" panose="020B0502020104020203" pitchFamily="34" charset="77"/>
                <a:sym typeface="American Typewriter"/>
              </a:rPr>
              <a:t>ell-being</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70878" y="181752"/>
            <a:ext cx="7479612"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lonely</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03081" y="5234911"/>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return</a:t>
            </a:r>
            <a:endParaRPr sz="19900" dirty="0">
              <a:latin typeface="Gill Sans MT" panose="020B0502020104020203" pitchFamily="34" charset="77"/>
            </a:endParaRPr>
          </a:p>
        </p:txBody>
      </p:sp>
      <p:pic>
        <p:nvPicPr>
          <p:cNvPr id="2" name="Picture 1" descr="A close up of a logo&#10;&#10;Description automatically generated">
            <a:extLst>
              <a:ext uri="{FF2B5EF4-FFF2-40B4-BE49-F238E27FC236}">
                <a16:creationId xmlns:a16="http://schemas.microsoft.com/office/drawing/2014/main" id="{5AE32446-F44C-504D-8539-9C73C46AC5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3137" y="578862"/>
            <a:ext cx="3399206" cy="3399206"/>
          </a:xfrm>
          <a:prstGeom prst="rect">
            <a:avLst/>
          </a:prstGeom>
        </p:spPr>
      </p:pic>
      <p:pic>
        <p:nvPicPr>
          <p:cNvPr id="4" name="Picture 3" descr="A close up of a logo&#10;&#10;Description automatically generated">
            <a:extLst>
              <a:ext uri="{FF2B5EF4-FFF2-40B4-BE49-F238E27FC236}">
                <a16:creationId xmlns:a16="http://schemas.microsoft.com/office/drawing/2014/main" id="{23165FA4-8F98-DB72-81CD-E1B7FE21BB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809" y="5696018"/>
            <a:ext cx="3371754" cy="3371754"/>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805376" y="473186"/>
            <a:ext cx="8180124"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support</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641772" y="5819552"/>
            <a:ext cx="1234608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uncertain</a:t>
            </a:r>
            <a:endParaRPr sz="11500" dirty="0">
              <a:latin typeface="Gill Sans MT" panose="020B0502020104020203" pitchFamily="34" charset="77"/>
            </a:endParaRPr>
          </a:p>
        </p:txBody>
      </p:sp>
      <p:pic>
        <p:nvPicPr>
          <p:cNvPr id="2" name="Picture 1" descr="A close up of a logo&#10;&#10;Description automatically generated">
            <a:extLst>
              <a:ext uri="{FF2B5EF4-FFF2-40B4-BE49-F238E27FC236}">
                <a16:creationId xmlns:a16="http://schemas.microsoft.com/office/drawing/2014/main" id="{3DCA8742-D19C-C6C0-D883-5E9BA0CEC5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7351" y="460003"/>
            <a:ext cx="3503246" cy="3503246"/>
          </a:xfrm>
          <a:prstGeom prst="rect">
            <a:avLst/>
          </a:prstGeom>
        </p:spPr>
      </p:pic>
      <p:pic>
        <p:nvPicPr>
          <p:cNvPr id="4" name="Picture 3" descr="A picture containing ball, table, room&#10;&#10;Description automatically generated">
            <a:extLst>
              <a:ext uri="{FF2B5EF4-FFF2-40B4-BE49-F238E27FC236}">
                <a16:creationId xmlns:a16="http://schemas.microsoft.com/office/drawing/2014/main" id="{7483A584-B7BA-8C65-B19A-F75B0A8899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984" y="5598525"/>
            <a:ext cx="3540392" cy="3540392"/>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32068" y="803484"/>
            <a:ext cx="11999897"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emotional</a:t>
            </a:r>
            <a:endParaRPr sz="16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16470" y="6130524"/>
            <a:ext cx="10288591"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relationship</a:t>
            </a:r>
            <a:endParaRPr sz="13800" dirty="0">
              <a:latin typeface="Gill Sans MT" panose="020B0502020104020203" pitchFamily="34" charset="77"/>
            </a:endParaRPr>
          </a:p>
        </p:txBody>
      </p:sp>
      <p:pic>
        <p:nvPicPr>
          <p:cNvPr id="2" name="Picture 1" descr="A close up of a logo&#10;&#10;Description automatically generated">
            <a:extLst>
              <a:ext uri="{FF2B5EF4-FFF2-40B4-BE49-F238E27FC236}">
                <a16:creationId xmlns:a16="http://schemas.microsoft.com/office/drawing/2014/main" id="{63F01FCA-AE2E-9EEB-BAC1-41CCDF98B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9527" y="537294"/>
            <a:ext cx="3382336" cy="3382336"/>
          </a:xfrm>
          <a:prstGeom prst="rect">
            <a:avLst/>
          </a:prstGeom>
        </p:spPr>
      </p:pic>
      <p:pic>
        <p:nvPicPr>
          <p:cNvPr id="4" name="Picture 3" descr="A drawing of a cartoon character&#10;&#10;Description automatically generated">
            <a:extLst>
              <a:ext uri="{FF2B5EF4-FFF2-40B4-BE49-F238E27FC236}">
                <a16:creationId xmlns:a16="http://schemas.microsoft.com/office/drawing/2014/main" id="{4930D525-995E-85C4-99D3-ECE45AAE3E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622" y="5892032"/>
            <a:ext cx="2937248" cy="2937248"/>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936463" y="1073812"/>
            <a:ext cx="8160888"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overwhelm</a:t>
            </a:r>
            <a:endParaRPr sz="9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29947" y="6156122"/>
            <a:ext cx="9410447"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well-being</a:t>
            </a:r>
            <a:endParaRPr sz="13800" dirty="0">
              <a:latin typeface="Gill Sans MT" panose="020B0502020104020203" pitchFamily="34" charset="77"/>
            </a:endParaRPr>
          </a:p>
        </p:txBody>
      </p:sp>
      <p:pic>
        <p:nvPicPr>
          <p:cNvPr id="2" name="Picture 1" descr="A picture containing plate, light, food, drawing&#10;&#10;Description automatically generated">
            <a:extLst>
              <a:ext uri="{FF2B5EF4-FFF2-40B4-BE49-F238E27FC236}">
                <a16:creationId xmlns:a16="http://schemas.microsoft.com/office/drawing/2014/main" id="{8CA86645-A0A3-6447-0249-D5094E5E5F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7871" y="638289"/>
            <a:ext cx="3136599" cy="3136599"/>
          </a:xfrm>
          <a:prstGeom prst="rect">
            <a:avLst/>
          </a:prstGeom>
        </p:spPr>
      </p:pic>
      <p:pic>
        <p:nvPicPr>
          <p:cNvPr id="4" name="Picture 3" descr="A picture containing graphics&#10;&#10;Description automatically generated">
            <a:extLst>
              <a:ext uri="{FF2B5EF4-FFF2-40B4-BE49-F238E27FC236}">
                <a16:creationId xmlns:a16="http://schemas.microsoft.com/office/drawing/2014/main" id="{80181364-31BB-DF70-D337-CB11E43E54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049" y="5527380"/>
            <a:ext cx="3540392" cy="3540392"/>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34916" y="1309202"/>
            <a:ext cx="234840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worry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(verb)</a:t>
            </a:r>
          </a:p>
        </p:txBody>
      </p:sp>
      <p:sp>
        <p:nvSpPr>
          <p:cNvPr id="154" name="If you tear paper, cloth, or another material, or if it tears, you pull it into two pieces or you pull it so that a hole appears in it."/>
          <p:cNvSpPr txBox="1"/>
          <p:nvPr/>
        </p:nvSpPr>
        <p:spPr>
          <a:xfrm>
            <a:off x="697772" y="3788914"/>
            <a:ext cx="5507633"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worry, you keep thinking about problems that you have or about unpleasant things that might happen.</a:t>
            </a:r>
            <a:endParaRPr sz="32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Alice was </a:t>
            </a:r>
            <a:r>
              <a:rPr lang="en-GB" sz="4000" b="1" dirty="0">
                <a:latin typeface="Gill Sans MT" panose="020B0502020104020203" pitchFamily="34" charset="77"/>
              </a:rPr>
              <a:t>worried</a:t>
            </a:r>
            <a:r>
              <a:rPr lang="en-GB" sz="4000" dirty="0">
                <a:latin typeface="Gill Sans MT" panose="020B0502020104020203" pitchFamily="34" charset="77"/>
              </a:rPr>
              <a:t> about returning to school.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wor-ry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13861461"/>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panic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curry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about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stew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hurry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inside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09237530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very worried about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please don’t worry because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F3E91371-9A4C-4F46-A4BC-0A494190F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992" y="2579003"/>
            <a:ext cx="3562195" cy="3562195"/>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43785" y="1309202"/>
            <a:ext cx="313066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exercise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(verb / noun)</a:t>
            </a:r>
          </a:p>
        </p:txBody>
      </p:sp>
      <p:sp>
        <p:nvSpPr>
          <p:cNvPr id="154" name="If you tear paper, cloth, or another material, or if it tears, you pull it into two pieces or you pull it so that a hole appears in it."/>
          <p:cNvSpPr txBox="1"/>
          <p:nvPr/>
        </p:nvSpPr>
        <p:spPr>
          <a:xfrm>
            <a:off x="697772" y="3788914"/>
            <a:ext cx="5507633"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exercise something such as your authority, your rights, or a good quality, you use it or put it into effect.</a:t>
            </a:r>
            <a:endParaRPr sz="32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b="1" dirty="0">
                <a:latin typeface="Gill Sans MT" panose="020B0502020104020203" pitchFamily="34" charset="77"/>
              </a:rPr>
              <a:t>Exercise</a:t>
            </a:r>
            <a:r>
              <a:rPr lang="en-GB" sz="4000" dirty="0">
                <a:latin typeface="Gill Sans MT" panose="020B0502020104020203" pitchFamily="34" charset="77"/>
              </a:rPr>
              <a:t> was great for helping me feel better</a:t>
            </a:r>
            <a:r>
              <a:rPr sz="4000" dirty="0">
                <a:latin typeface="Gill Sans MT" panose="020B0502020104020203" pitchFamily="34" charset="77"/>
              </a:rPr>
              <a:t>.</a:t>
            </a: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ex-</a:t>
            </a:r>
            <a:r>
              <a:rPr lang="en-GB" dirty="0" err="1">
                <a:latin typeface="Gill Sans MT" panose="020B0502020104020203" pitchFamily="34" charset="77"/>
              </a:rPr>
              <a:t>er</a:t>
            </a:r>
            <a:r>
              <a:rPr lang="en-GB" dirty="0">
                <a:latin typeface="Gill Sans MT" panose="020B0502020104020203" pitchFamily="34" charset="77"/>
              </a:rPr>
              <a:t>-</a:t>
            </a:r>
            <a:r>
              <a:rPr lang="en-GB" dirty="0" err="1">
                <a:latin typeface="Gill Sans MT" panose="020B0502020104020203" pitchFamily="34" charset="77"/>
              </a:rPr>
              <a:t>cise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810950338"/>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movement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train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6487308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exercise every 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go outside to exercise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15" name="Picture 14" descr="A close up of a logo&#10;&#10;Description automatically generated">
            <a:extLst>
              <a:ext uri="{FF2B5EF4-FFF2-40B4-BE49-F238E27FC236}">
                <a16:creationId xmlns:a16="http://schemas.microsoft.com/office/drawing/2014/main" id="{56483523-E0C4-0241-B901-1406DD310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2308" y="2396756"/>
            <a:ext cx="3852026" cy="3852026"/>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77396" y="1309202"/>
            <a:ext cx="226344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lonely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7772" y="3788914"/>
            <a:ext cx="5507633"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Someone who is lonely is unhappy because they are alone or do not have anyone they can talk to.</a:t>
            </a:r>
            <a:endParaRPr sz="32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Sometimes it was quite </a:t>
            </a:r>
            <a:r>
              <a:rPr lang="en-GB" sz="4000" b="1" dirty="0">
                <a:latin typeface="Gill Sans MT" panose="020B0502020104020203" pitchFamily="34" charset="77"/>
              </a:rPr>
              <a:t>lonely</a:t>
            </a:r>
            <a:r>
              <a:rPr lang="en-GB" sz="4000" dirty="0">
                <a:latin typeface="Gill Sans MT" panose="020B0502020104020203" pitchFamily="34" charset="77"/>
              </a:rPr>
              <a:t> at home.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lone-</a:t>
            </a:r>
            <a:r>
              <a:rPr lang="en-GB" dirty="0" err="1">
                <a:latin typeface="Gill Sans MT" panose="020B0502020104020203" pitchFamily="34" charset="77"/>
              </a:rPr>
              <a:t>ly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283192152"/>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alone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popular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only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isolated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sociable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homely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1225617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sad and lonely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lonely and worried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A close up of a logo&#10;&#10;Description automatically generated">
            <a:extLst>
              <a:ext uri="{FF2B5EF4-FFF2-40B4-BE49-F238E27FC236}">
                <a16:creationId xmlns:a16="http://schemas.microsoft.com/office/drawing/2014/main" id="{EBFEA2D2-E4B6-E640-9198-F246A2FF9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6579" y="2588599"/>
            <a:ext cx="3399206" cy="3399206"/>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89232" y="1309202"/>
            <a:ext cx="243977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return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(verb / noun)</a:t>
            </a:r>
          </a:p>
        </p:txBody>
      </p:sp>
      <p:sp>
        <p:nvSpPr>
          <p:cNvPr id="154" name="If you tear paper, cloth, or another material, or if it tears, you pull it into two pieces or you pull it so that a hole appears in it."/>
          <p:cNvSpPr txBox="1"/>
          <p:nvPr/>
        </p:nvSpPr>
        <p:spPr>
          <a:xfrm>
            <a:off x="697772" y="4035135"/>
            <a:ext cx="5507633"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you return to a place, you go back there after you have been away.</a:t>
            </a:r>
            <a:endParaRPr sz="32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were glad to </a:t>
            </a:r>
            <a:r>
              <a:rPr lang="en-GB" sz="4000" b="1" dirty="0">
                <a:latin typeface="Gill Sans MT" panose="020B0502020104020203" pitchFamily="34" charset="77"/>
              </a:rPr>
              <a:t>return</a:t>
            </a:r>
            <a:r>
              <a:rPr lang="en-GB" sz="4000" dirty="0">
                <a:latin typeface="Gill Sans MT" panose="020B0502020104020203" pitchFamily="34" charset="77"/>
              </a:rPr>
              <a:t> to their school.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re-turn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98354226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go back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depart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learn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come back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earn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journey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75570189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glad to return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could not wait to return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A close up of a logo&#10;&#10;Description automatically generated">
            <a:extLst>
              <a:ext uri="{FF2B5EF4-FFF2-40B4-BE49-F238E27FC236}">
                <a16:creationId xmlns:a16="http://schemas.microsoft.com/office/drawing/2014/main" id="{DAC75DCE-EE4B-3044-8564-37A18E41B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2963" y="2650666"/>
            <a:ext cx="3371754" cy="3371754"/>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37561" y="1309202"/>
            <a:ext cx="294311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support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(verb / noun)</a:t>
            </a:r>
          </a:p>
        </p:txBody>
      </p:sp>
      <p:sp>
        <p:nvSpPr>
          <p:cNvPr id="154" name="If you tear paper, cloth, or another material, or if it tears, you pull it into two pieces or you pull it so that a hole appears in it."/>
          <p:cNvSpPr txBox="1"/>
          <p:nvPr/>
        </p:nvSpPr>
        <p:spPr>
          <a:xfrm>
            <a:off x="697772" y="3676787"/>
            <a:ext cx="5507633" cy="2410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000" dirty="0">
                <a:latin typeface="Gill Sans MT" panose="020B0502020104020203" pitchFamily="34" charset="77"/>
              </a:rPr>
              <a:t>If you support someone or their ideas or aims, you agree with them, and perhaps help them because you want them to succeed</a:t>
            </a:r>
            <a:r>
              <a:rPr sz="3000" dirty="0">
                <a:latin typeface="Gill Sans MT" panose="020B0502020104020203" pitchFamily="34" charset="77"/>
              </a:rPr>
              <a:t>.</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teachers were there to </a:t>
            </a:r>
            <a:r>
              <a:rPr lang="en-GB" sz="4000" b="1" dirty="0">
                <a:latin typeface="Gill Sans MT" panose="020B0502020104020203" pitchFamily="34" charset="77"/>
              </a:rPr>
              <a:t>support</a:t>
            </a:r>
            <a:r>
              <a:rPr lang="en-GB" sz="4000" dirty="0">
                <a:latin typeface="Gill Sans MT" panose="020B0502020104020203" pitchFamily="34" charset="77"/>
              </a:rPr>
              <a:t> the pupils.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sup-port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91908212"/>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help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oppose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network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report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worker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33107628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very supportive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tried to support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A close up of a logo&#10;&#10;Description automatically generated">
            <a:extLst>
              <a:ext uri="{FF2B5EF4-FFF2-40B4-BE49-F238E27FC236}">
                <a16:creationId xmlns:a16="http://schemas.microsoft.com/office/drawing/2014/main" id="{1B44DAC6-B508-7C4B-A9F4-D14C7E81DC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1053" y="2563115"/>
            <a:ext cx="3503246" cy="3503246"/>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256233" y="1309202"/>
            <a:ext cx="350576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uncertain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7772" y="3619637"/>
            <a:ext cx="5507633" cy="2410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000" dirty="0">
                <a:latin typeface="Gill Sans MT" panose="020B0502020104020203" pitchFamily="34" charset="77"/>
              </a:rPr>
              <a:t>If you are uncertain about something, you do not know what you should do, what is going to happen, or what the truth is about something.</a:t>
            </a:r>
            <a:endParaRPr sz="3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John was </a:t>
            </a:r>
            <a:r>
              <a:rPr lang="en-GB" sz="4000" b="1" dirty="0">
                <a:latin typeface="Gill Sans MT" panose="020B0502020104020203" pitchFamily="34" charset="77"/>
              </a:rPr>
              <a:t>uncertain</a:t>
            </a:r>
            <a:r>
              <a:rPr lang="en-GB" sz="4000" dirty="0">
                <a:latin typeface="Gill Sans MT" panose="020B0502020104020203" pitchFamily="34" charset="77"/>
              </a:rPr>
              <a:t> about what his classroom would be like.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un-</a:t>
            </a:r>
            <a:r>
              <a:rPr lang="en-GB" dirty="0" err="1">
                <a:latin typeface="Gill Sans MT" panose="020B0502020104020203" pitchFamily="34" charset="77"/>
              </a:rPr>
              <a:t>cer</a:t>
            </a:r>
            <a:r>
              <a:rPr lang="en-GB" dirty="0">
                <a:latin typeface="Gill Sans MT" panose="020B0502020104020203" pitchFamily="34" charset="77"/>
              </a:rPr>
              <a:t>-</a:t>
            </a:r>
            <a:r>
              <a:rPr lang="en-GB" dirty="0" err="1">
                <a:latin typeface="Gill Sans MT" panose="020B0502020104020203" pitchFamily="34" charset="77"/>
              </a:rPr>
              <a:t>tain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640332097"/>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unknown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certain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curtain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situation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unsure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burden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outlook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1390586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uncertain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uncertain because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A picture containing ball, table, room&#10;&#10;Description automatically generated">
            <a:extLst>
              <a:ext uri="{FF2B5EF4-FFF2-40B4-BE49-F238E27FC236}">
                <a16:creationId xmlns:a16="http://schemas.microsoft.com/office/drawing/2014/main" id="{48578D0C-24FD-0E46-BF72-52FADE4EA1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0539" y="2562577"/>
            <a:ext cx="3540392" cy="3540392"/>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139216" y="1309202"/>
            <a:ext cx="373980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emotional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7772" y="4219802"/>
            <a:ext cx="5507633"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Emotional means concerned with emotions and feelings.</a:t>
            </a:r>
            <a:endParaRPr sz="36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Paul was feeling </a:t>
            </a:r>
            <a:r>
              <a:rPr lang="en-GB" sz="4000" b="1" dirty="0">
                <a:latin typeface="Gill Sans MT" panose="020B0502020104020203" pitchFamily="34" charset="77"/>
              </a:rPr>
              <a:t>emotional</a:t>
            </a:r>
            <a:r>
              <a:rPr lang="en-GB" sz="4000" dirty="0">
                <a:latin typeface="Gill Sans MT" panose="020B0502020104020203" pitchFamily="34" charset="77"/>
              </a:rPr>
              <a:t> after seeing his friends.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e-</a:t>
            </a:r>
            <a:r>
              <a:rPr lang="en-GB" dirty="0" err="1">
                <a:latin typeface="Gill Sans MT" panose="020B0502020104020203" pitchFamily="34" charset="77"/>
              </a:rPr>
              <a:t>mo</a:t>
            </a:r>
            <a:r>
              <a:rPr lang="en-GB" dirty="0">
                <a:latin typeface="Gill Sans MT" panose="020B0502020104020203" pitchFamily="34" charset="77"/>
              </a:rPr>
              <a:t>-</a:t>
            </a:r>
            <a:r>
              <a:rPr lang="en-GB" dirty="0" err="1">
                <a:latin typeface="Gill Sans MT" panose="020B0502020104020203" pitchFamily="34" charset="77"/>
              </a:rPr>
              <a:t>tion</a:t>
            </a:r>
            <a:r>
              <a:rPr lang="en-GB" dirty="0">
                <a:latin typeface="Gill Sans MT" panose="020B0502020104020203" pitchFamily="34" charset="77"/>
              </a:rPr>
              <a:t>-al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48244417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feeling emotional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it had been emotional because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A close up of a logo&#10;&#10;Description automatically generated">
            <a:extLst>
              <a:ext uri="{FF2B5EF4-FFF2-40B4-BE49-F238E27FC236}">
                <a16:creationId xmlns:a16="http://schemas.microsoft.com/office/drawing/2014/main" id="{CB169D6E-2ABF-4B46-86D4-1495123052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557" y="2732661"/>
            <a:ext cx="3382336" cy="3382336"/>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17089273"/>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warm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irrational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emotive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sensational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event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Tree>
    <p:extLst>
      <p:ext uri="{BB962C8B-B14F-4D97-AF65-F5344CB8AC3E}">
        <p14:creationId xmlns:p14="http://schemas.microsoft.com/office/powerpoint/2010/main" val="398817497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8547</TotalTime>
  <Words>1258</Words>
  <Application>Microsoft Macintosh PowerPoint</Application>
  <PresentationFormat>Custom</PresentationFormat>
  <Paragraphs>330</Paragraphs>
  <Slides>23</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29</cp:revision>
  <dcterms:modified xsi:type="dcterms:W3CDTF">2022-09-04T08:59:01Z</dcterms:modified>
</cp:coreProperties>
</file>