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p:restoredTop sz="94646"/>
  </p:normalViewPr>
  <p:slideViewPr>
    <p:cSldViewPr snapToGrid="0" snapToObjects="1">
      <p:cViewPr varScale="1">
        <p:scale>
          <a:sx n="62" d="100"/>
          <a:sy n="62" d="100"/>
        </p:scale>
        <p:origin x="18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52" y="3226831"/>
            <a:ext cx="788196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19th</a:t>
            </a:r>
            <a:r>
              <a:rPr dirty="0">
                <a:latin typeface="Gill Sans MT" panose="020B0502020104020203" pitchFamily="34" charset="77"/>
              </a:rPr>
              <a:t> </a:t>
            </a:r>
            <a:r>
              <a:rPr lang="en-GB" dirty="0">
                <a:latin typeface="Gill Sans MT" panose="020B0502020104020203" pitchFamily="34" charset="77"/>
              </a:rPr>
              <a:t>September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7137" y="1309202"/>
            <a:ext cx="254396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mourn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872042"/>
            <a:ext cx="663821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mourn someone who has died or mourn for them, you are very sad that they have died and show your sorrow in the way that you behave.</a:t>
            </a:r>
            <a:endParaRPr sz="30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nation </a:t>
            </a:r>
            <a:r>
              <a:rPr lang="en-GB" sz="4000" b="1" dirty="0">
                <a:latin typeface="Gill Sans MT" panose="020B0502020104020203" pitchFamily="34" charset="77"/>
              </a:rPr>
              <a:t>mourned</a:t>
            </a:r>
            <a:r>
              <a:rPr lang="en-GB" sz="4000" dirty="0">
                <a:latin typeface="Gill Sans MT" panose="020B0502020104020203" pitchFamily="34" charset="77"/>
              </a:rPr>
              <a:t> the loss of the Queen.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mourn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3922749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regret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rejoice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D72EAD40-1900-FF72-99FA-F89CAECF5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693" y="2302168"/>
            <a:ext cx="3685965" cy="368596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8698" y="1309202"/>
            <a:ext cx="216084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grime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46713"/>
            <a:ext cx="580462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Grime is dirt which has collected on the surface of something.</a:t>
            </a:r>
            <a:endParaRPr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Ravi’s hands were covered in </a:t>
            </a:r>
            <a:r>
              <a:rPr lang="en-GB" sz="4000" b="1" dirty="0">
                <a:latin typeface="Gill Sans MT" panose="020B0502020104020203" pitchFamily="34" charset="77"/>
              </a:rPr>
              <a:t>grime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grime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14705876"/>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86CDF143-1F44-B123-AD34-30B1017D3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260" y="2427624"/>
            <a:ext cx="3802831" cy="380283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19372" y="1309202"/>
            <a:ext cx="357950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infectious</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172051"/>
            <a:ext cx="599886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feeling is infectious, it spreads to other people. Something that spreads to others easily.</a:t>
            </a:r>
            <a:endParaRPr sz="3200" dirty="0">
              <a:latin typeface="Gill Sans MT" panose="020B0502020104020203" pitchFamily="34" charset="77"/>
            </a:endParaRP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Mel’s laughter was </a:t>
            </a:r>
            <a:r>
              <a:rPr lang="en-GB" sz="4000" b="1" dirty="0">
                <a:latin typeface="Gill Sans MT" panose="020B0502020104020203" pitchFamily="34" charset="77"/>
              </a:rPr>
              <a:t>infectious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fec</a:t>
            </a:r>
            <a:r>
              <a:rPr lang="en-GB" dirty="0">
                <a:latin typeface="Gill Sans MT" panose="020B0502020104020203" pitchFamily="34" charset="77"/>
              </a:rPr>
              <a:t>-</a:t>
            </a:r>
            <a:r>
              <a:rPr lang="en-GB" dirty="0" err="1">
                <a:latin typeface="Gill Sans MT" panose="020B0502020104020203" pitchFamily="34" charset="77"/>
              </a:rPr>
              <a:t>tious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3982052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contagious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spreading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FCC66522-1BDE-BDF8-8AD9-27CD0D756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795" y="2260850"/>
            <a:ext cx="4105589" cy="410558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5646" y="1309202"/>
            <a:ext cx="20069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beast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1269" y="3998146"/>
            <a:ext cx="605631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an animal as a beast, especially if it is a large, dangerous, unknown or unusual one.</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beast</a:t>
            </a:r>
            <a:r>
              <a:rPr lang="en-GB" sz="4000" dirty="0">
                <a:latin typeface="Gill Sans MT" panose="020B0502020104020203" pitchFamily="34" charset="77"/>
              </a:rPr>
              <a:t> had left behind large tracks in the mud.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beast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7627772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creature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critter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7D98913D-E5BF-9D7B-98C2-FC32BA95C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138" y="2616876"/>
            <a:ext cx="3540392" cy="354039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08582" y="1309202"/>
            <a:ext cx="400109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precaution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1" y="3665805"/>
            <a:ext cx="609788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precaution is an action that is intended to prevent something dangerous or unpleasant from happening.</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Hinds wore goggles and a helmet as a </a:t>
            </a:r>
            <a:r>
              <a:rPr lang="en-GB" sz="4000" b="1" dirty="0">
                <a:latin typeface="Gill Sans MT" panose="020B0502020104020203" pitchFamily="34" charset="77"/>
              </a:rPr>
              <a:t>precaution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a:t>
            </a:r>
            <a:r>
              <a:rPr lang="en-GB" dirty="0" err="1">
                <a:latin typeface="Gill Sans MT" panose="020B0502020104020203" pitchFamily="34" charset="77"/>
              </a:rPr>
              <a:t>cau</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7783777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safeguard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ary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protect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with medium confidence">
            <a:extLst>
              <a:ext uri="{FF2B5EF4-FFF2-40B4-BE49-F238E27FC236}">
                <a16:creationId xmlns:a16="http://schemas.microsoft.com/office/drawing/2014/main" id="{49EBED78-4569-0BA6-5432-2437ECCEB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68" y="2484933"/>
            <a:ext cx="3540392" cy="354039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3470383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funeral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salute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building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7997792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mourn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infectious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beast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precaution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7103710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funeral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salute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50818642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to do something, you say that you will do it. If you *** to a proposal, you accept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structure that has a roof and walls, for example a house or a factory.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consists of a jacket, trousers, skirt and sometimes a waistcoat, all made from the same 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the ceremony that is held when the body of someone who has died is buried or cremated.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you greet them or show your respect with a formal sign. Soldiers usually *** officers by raising their right hand so that their fingers touch their forehead.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0" name="Picture 9" descr="Logo, icon&#10;&#10;Description automatically generated">
            <a:extLst>
              <a:ext uri="{FF2B5EF4-FFF2-40B4-BE49-F238E27FC236}">
                <a16:creationId xmlns:a16="http://schemas.microsoft.com/office/drawing/2014/main" id="{4DB515EE-AECF-8229-9503-2664A6380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157" y="3874743"/>
            <a:ext cx="1117143" cy="1117143"/>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10ED34D0-1BCF-DB19-7E50-4630D87BF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3792" y="7779276"/>
            <a:ext cx="1117143" cy="1117143"/>
          </a:xfrm>
          <a:prstGeom prst="rect">
            <a:avLst/>
          </a:prstGeom>
        </p:spPr>
      </p:pic>
      <p:pic>
        <p:nvPicPr>
          <p:cNvPr id="12" name="Picture 11" descr="Icon&#10;&#10;Description automatically generated">
            <a:extLst>
              <a:ext uri="{FF2B5EF4-FFF2-40B4-BE49-F238E27FC236}">
                <a16:creationId xmlns:a16="http://schemas.microsoft.com/office/drawing/2014/main" id="{BFC62EFB-282F-D819-B110-0D6955BC39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742" y="2681469"/>
            <a:ext cx="1014084" cy="1014084"/>
          </a:xfrm>
          <a:prstGeom prst="rect">
            <a:avLst/>
          </a:prstGeom>
        </p:spPr>
      </p:pic>
      <p:pic>
        <p:nvPicPr>
          <p:cNvPr id="15" name="Picture 14" descr="A picture containing text, silhouette&#10;&#10;Description automatically generated">
            <a:extLst>
              <a:ext uri="{FF2B5EF4-FFF2-40B4-BE49-F238E27FC236}">
                <a16:creationId xmlns:a16="http://schemas.microsoft.com/office/drawing/2014/main" id="{A5C48E22-969D-96D0-4A60-4D5DC62B1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157" y="5251309"/>
            <a:ext cx="1122794" cy="1122794"/>
          </a:xfrm>
          <a:prstGeom prst="rect">
            <a:avLst/>
          </a:prstGeom>
        </p:spPr>
      </p:pic>
      <p:pic>
        <p:nvPicPr>
          <p:cNvPr id="16" name="Picture 15" descr="Icon&#10;&#10;Description automatically generated">
            <a:extLst>
              <a:ext uri="{FF2B5EF4-FFF2-40B4-BE49-F238E27FC236}">
                <a16:creationId xmlns:a16="http://schemas.microsoft.com/office/drawing/2014/main" id="{8D440AC0-A83E-9FE8-11E3-3B5EC3B687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9157" y="6460228"/>
            <a:ext cx="1140334" cy="1140334"/>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3500742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mourn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infectious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precaution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49452618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feeling is ***, it spreads to other people. Something that spreads to others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an action that is intended to prevent something dangerous or unpleasant from happening.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someone who has died or *** for them, you are very sad that they have died and show your sorrow in the way that you behave.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 can refer to an animal as a ***, especially if it is a large, dangerous, or unusual 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dirt which has collected on the surface of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7C393BE6-BA81-6334-05F1-E392FD3E9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3532" y="3943211"/>
            <a:ext cx="933589" cy="933589"/>
          </a:xfrm>
          <a:prstGeom prst="rect">
            <a:avLst/>
          </a:prstGeom>
        </p:spPr>
      </p:pic>
      <p:pic>
        <p:nvPicPr>
          <p:cNvPr id="10" name="Picture 9" descr="Icon&#10;&#10;Description automatically generated">
            <a:extLst>
              <a:ext uri="{FF2B5EF4-FFF2-40B4-BE49-F238E27FC236}">
                <a16:creationId xmlns:a16="http://schemas.microsoft.com/office/drawing/2014/main" id="{E1B8A6DF-3474-CD09-EC40-9AFD9CC68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652" y="6429023"/>
            <a:ext cx="933589" cy="933589"/>
          </a:xfrm>
          <a:prstGeom prst="rect">
            <a:avLst/>
          </a:prstGeom>
        </p:spPr>
      </p:pic>
      <p:pic>
        <p:nvPicPr>
          <p:cNvPr id="11" name="Picture 10" descr="Icon&#10;&#10;Description automatically generated">
            <a:extLst>
              <a:ext uri="{FF2B5EF4-FFF2-40B4-BE49-F238E27FC236}">
                <a16:creationId xmlns:a16="http://schemas.microsoft.com/office/drawing/2014/main" id="{CFB07C0D-8F5B-FB9B-A045-B350F641F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9571" y="2628296"/>
            <a:ext cx="1013749" cy="1013749"/>
          </a:xfrm>
          <a:prstGeom prst="rect">
            <a:avLst/>
          </a:prstGeom>
        </p:spPr>
      </p:pic>
      <p:pic>
        <p:nvPicPr>
          <p:cNvPr id="12" name="Picture 11" descr="Icon&#10;&#10;Description automatically generated">
            <a:extLst>
              <a:ext uri="{FF2B5EF4-FFF2-40B4-BE49-F238E27FC236}">
                <a16:creationId xmlns:a16="http://schemas.microsoft.com/office/drawing/2014/main" id="{E8E8F0DD-1F64-38D5-49B3-A0355CD0CF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9650" y="7885565"/>
            <a:ext cx="933589" cy="933589"/>
          </a:xfrm>
          <a:prstGeom prst="rect">
            <a:avLst/>
          </a:prstGeom>
        </p:spPr>
      </p:pic>
      <p:pic>
        <p:nvPicPr>
          <p:cNvPr id="15" name="Picture 14" descr="Icon&#10;&#10;Description automatically generated">
            <a:extLst>
              <a:ext uri="{FF2B5EF4-FFF2-40B4-BE49-F238E27FC236}">
                <a16:creationId xmlns:a16="http://schemas.microsoft.com/office/drawing/2014/main" id="{B5ADA60A-09B3-E287-4997-AF4D44C8B9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9731" y="5194268"/>
            <a:ext cx="933589" cy="93358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20212" y="3085008"/>
            <a:ext cx="21576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funeral</a:t>
            </a:r>
            <a:endParaRPr b="1" dirty="0">
              <a:latin typeface="Gill Sans MT" panose="020B0502020104020203" pitchFamily="34" charset="77"/>
              <a:sym typeface="American Typewriter"/>
            </a:endParaRPr>
          </a:p>
        </p:txBody>
      </p:sp>
      <p:sp>
        <p:nvSpPr>
          <p:cNvPr id="134" name="office"/>
          <p:cNvSpPr txBox="1"/>
          <p:nvPr/>
        </p:nvSpPr>
        <p:spPr>
          <a:xfrm>
            <a:off x="3217946" y="3993661"/>
            <a:ext cx="11621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suit</a:t>
            </a:r>
            <a:endParaRPr dirty="0">
              <a:latin typeface="Gill Sans MT" panose="020B0502020104020203" pitchFamily="34" charset="77"/>
            </a:endParaRPr>
          </a:p>
        </p:txBody>
      </p:sp>
      <p:sp>
        <p:nvSpPr>
          <p:cNvPr id="135" name="spare"/>
          <p:cNvSpPr txBox="1"/>
          <p:nvPr/>
        </p:nvSpPr>
        <p:spPr>
          <a:xfrm>
            <a:off x="2923794" y="4843260"/>
            <a:ext cx="17504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agree</a:t>
            </a:r>
            <a:endParaRPr b="1" dirty="0">
              <a:latin typeface="Gill Sans MT" panose="020B0502020104020203" pitchFamily="34" charset="77"/>
              <a:sym typeface="American Typewriter"/>
            </a:endParaRPr>
          </a:p>
        </p:txBody>
      </p:sp>
      <p:sp>
        <p:nvSpPr>
          <p:cNvPr id="136" name="chipped"/>
          <p:cNvSpPr txBox="1"/>
          <p:nvPr/>
        </p:nvSpPr>
        <p:spPr>
          <a:xfrm>
            <a:off x="2878108" y="5769060"/>
            <a:ext cx="18418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salute</a:t>
            </a:r>
            <a:endParaRPr dirty="0">
              <a:latin typeface="Gill Sans MT" panose="020B0502020104020203" pitchFamily="34" charset="77"/>
            </a:endParaRPr>
          </a:p>
        </p:txBody>
      </p:sp>
      <p:sp>
        <p:nvSpPr>
          <p:cNvPr id="137" name="lift"/>
          <p:cNvSpPr txBox="1"/>
          <p:nvPr/>
        </p:nvSpPr>
        <p:spPr>
          <a:xfrm>
            <a:off x="2588768" y="6639612"/>
            <a:ext cx="24205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building</a:t>
            </a:r>
            <a:endParaRPr dirty="0">
              <a:latin typeface="Gill Sans MT" panose="020B0502020104020203" pitchFamily="34" charset="77"/>
            </a:endParaRPr>
          </a:p>
        </p:txBody>
      </p:sp>
      <p:sp>
        <p:nvSpPr>
          <p:cNvPr id="138" name="mutter"/>
          <p:cNvSpPr txBox="1"/>
          <p:nvPr/>
        </p:nvSpPr>
        <p:spPr>
          <a:xfrm>
            <a:off x="8294407" y="3961911"/>
            <a:ext cx="18434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grime</a:t>
            </a:r>
            <a:endParaRPr b="1" dirty="0">
              <a:latin typeface="Gill Sans MT" panose="020B0502020104020203" pitchFamily="34" charset="77"/>
              <a:sym typeface="American Typewriter"/>
            </a:endParaRPr>
          </a:p>
        </p:txBody>
      </p:sp>
      <p:sp>
        <p:nvSpPr>
          <p:cNvPr id="139" name="unveil"/>
          <p:cNvSpPr txBox="1"/>
          <p:nvPr/>
        </p:nvSpPr>
        <p:spPr>
          <a:xfrm>
            <a:off x="8285185" y="5750010"/>
            <a:ext cx="16719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beast</a:t>
            </a:r>
            <a:endParaRPr b="1" dirty="0">
              <a:latin typeface="Gill Sans MT" panose="020B0502020104020203" pitchFamily="34" charset="77"/>
              <a:sym typeface="American Typewriter"/>
            </a:endParaRPr>
          </a:p>
        </p:txBody>
      </p:sp>
      <p:sp>
        <p:nvSpPr>
          <p:cNvPr id="140" name="tolerate"/>
          <p:cNvSpPr txBox="1"/>
          <p:nvPr/>
        </p:nvSpPr>
        <p:spPr>
          <a:xfrm>
            <a:off x="8168570" y="3065958"/>
            <a:ext cx="20951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mourn</a:t>
            </a:r>
            <a:endParaRPr dirty="0">
              <a:latin typeface="Gill Sans MT" panose="020B0502020104020203" pitchFamily="34" charset="77"/>
            </a:endParaRPr>
          </a:p>
        </p:txBody>
      </p:sp>
      <p:sp>
        <p:nvSpPr>
          <p:cNvPr id="141" name="fixation"/>
          <p:cNvSpPr txBox="1"/>
          <p:nvPr/>
        </p:nvSpPr>
        <p:spPr>
          <a:xfrm>
            <a:off x="7754997" y="4824210"/>
            <a:ext cx="29222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infectious</a:t>
            </a:r>
            <a:endParaRPr dirty="0">
              <a:latin typeface="Gill Sans MT" panose="020B0502020104020203" pitchFamily="34" charset="77"/>
            </a:endParaRPr>
          </a:p>
        </p:txBody>
      </p:sp>
      <p:sp>
        <p:nvSpPr>
          <p:cNvPr id="142" name="rustle"/>
          <p:cNvSpPr txBox="1"/>
          <p:nvPr/>
        </p:nvSpPr>
        <p:spPr>
          <a:xfrm>
            <a:off x="7577063" y="6620562"/>
            <a:ext cx="327814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precaution</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0191" y="652017"/>
            <a:ext cx="717343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funeral</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82427" y="5211933"/>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suit</a:t>
            </a:r>
            <a:endParaRPr sz="28700" dirty="0">
              <a:latin typeface="Gill Sans MT" panose="020B0502020104020203" pitchFamily="34" charset="77"/>
            </a:endParaRPr>
          </a:p>
        </p:txBody>
      </p:sp>
      <p:pic>
        <p:nvPicPr>
          <p:cNvPr id="5" name="Picture 4" descr="A picture containing text, silhouette&#10;&#10;Description automatically generated">
            <a:extLst>
              <a:ext uri="{FF2B5EF4-FFF2-40B4-BE49-F238E27FC236}">
                <a16:creationId xmlns:a16="http://schemas.microsoft.com/office/drawing/2014/main" id="{DA2299B9-6A19-47AA-97D2-B3D13CE69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36" y="5591905"/>
            <a:ext cx="3536369" cy="3536369"/>
          </a:xfrm>
          <a:prstGeom prst="rect">
            <a:avLst/>
          </a:prstGeom>
        </p:spPr>
      </p:pic>
      <p:pic>
        <p:nvPicPr>
          <p:cNvPr id="6" name="Picture 5" descr="Icon&#10;&#10;Description automatically generated">
            <a:extLst>
              <a:ext uri="{FF2B5EF4-FFF2-40B4-BE49-F238E27FC236}">
                <a16:creationId xmlns:a16="http://schemas.microsoft.com/office/drawing/2014/main" id="{1AF088FE-0B3E-D9B4-3306-FC236C302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978" y="493130"/>
            <a:ext cx="3470663" cy="347066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61004" y="42942"/>
            <a:ext cx="686886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agree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03081" y="5234911"/>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salute</a:t>
            </a:r>
            <a:endParaRPr sz="19900" dirty="0">
              <a:latin typeface="Gill Sans MT" panose="020B0502020104020203" pitchFamily="34" charset="77"/>
            </a:endParaRPr>
          </a:p>
        </p:txBody>
      </p:sp>
      <p:pic>
        <p:nvPicPr>
          <p:cNvPr id="6" name="Picture 5" descr="Icon&#10;&#10;Description automatically generated with medium confidence">
            <a:extLst>
              <a:ext uri="{FF2B5EF4-FFF2-40B4-BE49-F238E27FC236}">
                <a16:creationId xmlns:a16="http://schemas.microsoft.com/office/drawing/2014/main" id="{1FF9B0E8-2461-D9F3-312F-39EF04CC0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95" y="5771098"/>
            <a:ext cx="3157641" cy="3157641"/>
          </a:xfrm>
          <a:prstGeom prst="rect">
            <a:avLst/>
          </a:prstGeom>
        </p:spPr>
      </p:pic>
      <p:pic>
        <p:nvPicPr>
          <p:cNvPr id="7" name="Picture 6" descr="Icon&#10;&#10;Description automatically generated">
            <a:extLst>
              <a:ext uri="{FF2B5EF4-FFF2-40B4-BE49-F238E27FC236}">
                <a16:creationId xmlns:a16="http://schemas.microsoft.com/office/drawing/2014/main" id="{7012C78E-B2A1-4E6C-9E1B-08F8DF878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3594" y="563504"/>
            <a:ext cx="3381107" cy="338110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9107" y="955534"/>
            <a:ext cx="6689332"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building</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633097"/>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mourn</a:t>
            </a:r>
            <a:endParaRPr sz="115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69286477-5012-1D94-3D16-905709E75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88" y="5675343"/>
            <a:ext cx="3434417" cy="3434417"/>
          </a:xfrm>
          <a:prstGeom prst="rect">
            <a:avLst/>
          </a:prstGeom>
        </p:spPr>
      </p:pic>
      <p:pic>
        <p:nvPicPr>
          <p:cNvPr id="6" name="Picture 5" descr="Logo, icon&#10;&#10;Description automatically generated">
            <a:extLst>
              <a:ext uri="{FF2B5EF4-FFF2-40B4-BE49-F238E27FC236}">
                <a16:creationId xmlns:a16="http://schemas.microsoft.com/office/drawing/2014/main" id="{01375A8B-DE28-3D1E-8A52-2F7876DA4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576507"/>
            <a:ext cx="3381868" cy="338186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13774"/>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grime</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3915" y="6321514"/>
            <a:ext cx="10288591"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infectious</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E4F5F5AB-3E69-5B3B-5701-1CFA64C43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35" y="5523180"/>
            <a:ext cx="3653477" cy="3653477"/>
          </a:xfrm>
          <a:prstGeom prst="rect">
            <a:avLst/>
          </a:prstGeom>
        </p:spPr>
      </p:pic>
      <p:pic>
        <p:nvPicPr>
          <p:cNvPr id="6" name="Picture 5" descr="Icon&#10;&#10;Description automatically generated">
            <a:extLst>
              <a:ext uri="{FF2B5EF4-FFF2-40B4-BE49-F238E27FC236}">
                <a16:creationId xmlns:a16="http://schemas.microsoft.com/office/drawing/2014/main" id="{37BFB394-2316-DB32-F51C-94E1ECF60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600627"/>
            <a:ext cx="3268652" cy="326865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8572" y="190286"/>
            <a:ext cx="661238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beast</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6153390"/>
            <a:ext cx="941044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precaution</a:t>
            </a:r>
            <a:endParaRPr sz="13800" dirty="0">
              <a:latin typeface="Gill Sans MT" panose="020B0502020104020203" pitchFamily="34" charset="77"/>
            </a:endParaRPr>
          </a:p>
        </p:txBody>
      </p:sp>
      <p:pic>
        <p:nvPicPr>
          <p:cNvPr id="5" name="Picture 4" descr="Icon&#10;&#10;Description automatically generated with medium confidence">
            <a:extLst>
              <a:ext uri="{FF2B5EF4-FFF2-40B4-BE49-F238E27FC236}">
                <a16:creationId xmlns:a16="http://schemas.microsoft.com/office/drawing/2014/main" id="{45C446CD-23F8-666B-FDF4-17FB2588F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49" y="5579723"/>
            <a:ext cx="3540392" cy="3540392"/>
          </a:xfrm>
          <a:prstGeom prst="rect">
            <a:avLst/>
          </a:prstGeom>
        </p:spPr>
      </p:pic>
      <p:pic>
        <p:nvPicPr>
          <p:cNvPr id="6" name="Picture 5" descr="Icon&#10;&#10;Description automatically generated">
            <a:extLst>
              <a:ext uri="{FF2B5EF4-FFF2-40B4-BE49-F238E27FC236}">
                <a16:creationId xmlns:a16="http://schemas.microsoft.com/office/drawing/2014/main" id="{7CCA8400-C402-32B7-384A-D63EE4675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779" y="473186"/>
            <a:ext cx="3540392" cy="354039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481902" y="2274766"/>
            <a:ext cx="21576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funeral	</a:t>
            </a:r>
            <a:endParaRPr b="1" dirty="0">
              <a:latin typeface="Gill Sans MT" panose="020B0502020104020203" pitchFamily="34" charset="77"/>
              <a:sym typeface="American Typewriter"/>
            </a:endParaRPr>
          </a:p>
        </p:txBody>
      </p:sp>
      <p:sp>
        <p:nvSpPr>
          <p:cNvPr id="134" name="office"/>
          <p:cNvSpPr txBox="1"/>
          <p:nvPr/>
        </p:nvSpPr>
        <p:spPr>
          <a:xfrm>
            <a:off x="5979654" y="3183419"/>
            <a:ext cx="11621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suit</a:t>
            </a:r>
            <a:endParaRPr dirty="0">
              <a:latin typeface="Gill Sans MT" panose="020B0502020104020203" pitchFamily="34" charset="77"/>
            </a:endParaRPr>
          </a:p>
        </p:txBody>
      </p:sp>
      <p:sp>
        <p:nvSpPr>
          <p:cNvPr id="135" name="spare"/>
          <p:cNvSpPr txBox="1"/>
          <p:nvPr/>
        </p:nvSpPr>
        <p:spPr>
          <a:xfrm>
            <a:off x="5685492" y="4033018"/>
            <a:ext cx="17504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agree</a:t>
            </a:r>
            <a:endParaRPr b="1" dirty="0">
              <a:latin typeface="Gill Sans MT" panose="020B0502020104020203" pitchFamily="34" charset="77"/>
              <a:sym typeface="American Typewriter"/>
            </a:endParaRPr>
          </a:p>
        </p:txBody>
      </p:sp>
      <p:sp>
        <p:nvSpPr>
          <p:cNvPr id="136" name="chipped"/>
          <p:cNvSpPr txBox="1"/>
          <p:nvPr/>
        </p:nvSpPr>
        <p:spPr>
          <a:xfrm>
            <a:off x="5639815" y="4958818"/>
            <a:ext cx="18418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salute</a:t>
            </a:r>
            <a:endParaRPr dirty="0">
              <a:latin typeface="Gill Sans MT" panose="020B0502020104020203" pitchFamily="34" charset="77"/>
            </a:endParaRPr>
          </a:p>
        </p:txBody>
      </p:sp>
      <p:sp>
        <p:nvSpPr>
          <p:cNvPr id="137" name="lift"/>
          <p:cNvSpPr txBox="1"/>
          <p:nvPr/>
        </p:nvSpPr>
        <p:spPr>
          <a:xfrm>
            <a:off x="5350470" y="5829370"/>
            <a:ext cx="24205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building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39040" y="3418118"/>
            <a:ext cx="18434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grime</a:t>
            </a:r>
            <a:endParaRPr b="1" dirty="0">
              <a:latin typeface="Gill Sans MT" panose="020B0502020104020203" pitchFamily="34" charset="77"/>
              <a:sym typeface="American Typewriter"/>
            </a:endParaRPr>
          </a:p>
        </p:txBody>
      </p:sp>
      <p:sp>
        <p:nvSpPr>
          <p:cNvPr id="140" name="tolerate"/>
          <p:cNvSpPr txBox="1"/>
          <p:nvPr/>
        </p:nvSpPr>
        <p:spPr>
          <a:xfrm>
            <a:off x="5513197" y="2522165"/>
            <a:ext cx="20951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mourn</a:t>
            </a:r>
            <a:endParaRPr dirty="0">
              <a:latin typeface="Gill Sans MT" panose="020B0502020104020203" pitchFamily="34" charset="77"/>
            </a:endParaRPr>
          </a:p>
        </p:txBody>
      </p:sp>
      <p:sp>
        <p:nvSpPr>
          <p:cNvPr id="141" name="fixation"/>
          <p:cNvSpPr txBox="1"/>
          <p:nvPr/>
        </p:nvSpPr>
        <p:spPr>
          <a:xfrm>
            <a:off x="5099630" y="4280417"/>
            <a:ext cx="29222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infectious</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66474" y="5188117"/>
            <a:ext cx="16719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beast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63377" y="5996646"/>
            <a:ext cx="327814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precaution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3891" y="1309202"/>
            <a:ext cx="259045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funeral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3911029"/>
            <a:ext cx="647195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funeral is the ceremony that is held when the body of someone who has died is buried or cremated.</a:t>
            </a:r>
            <a:endParaRPr sz="3600" dirty="0">
              <a:latin typeface="Gill Sans MT" panose="020B0502020104020203" pitchFamily="34" charset="77"/>
            </a:endParaRP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Queen’s </a:t>
            </a:r>
            <a:r>
              <a:rPr lang="en-GB" sz="4000" b="1" dirty="0">
                <a:latin typeface="Gill Sans MT" panose="020B0502020104020203" pitchFamily="34" charset="77"/>
              </a:rPr>
              <a:t>funeral</a:t>
            </a:r>
            <a:r>
              <a:rPr lang="en-GB" sz="4000" dirty="0">
                <a:latin typeface="Gill Sans MT" panose="020B0502020104020203" pitchFamily="34" charset="77"/>
              </a:rPr>
              <a:t> was watched by everyone.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fu-</a:t>
            </a:r>
            <a:r>
              <a:rPr lang="en-GB" dirty="0" err="1">
                <a:latin typeface="Gill Sans MT" panose="020B0502020104020203" pitchFamily="34" charset="77"/>
              </a:rPr>
              <a:t>ner</a:t>
            </a:r>
            <a:r>
              <a:rPr lang="en-GB" dirty="0">
                <a:latin typeface="Gill Sans MT" panose="020B0502020104020203" pitchFamily="34" charset="77"/>
              </a:rPr>
              <a: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1953627"/>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burial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cremation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respect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002F5DA8-CE48-36CB-3673-AEEC0A34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636" y="2630466"/>
            <a:ext cx="3470663" cy="347066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3415" y="1309202"/>
            <a:ext cx="13914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suit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537910" y="4176400"/>
            <a:ext cx="70070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suit consists of a jacket, trousers, skirt and sometimes a waistcoat, all made from the same fabric.</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Tweddle always wore a </a:t>
            </a:r>
            <a:r>
              <a:rPr lang="en-GB" sz="4000" b="1" dirty="0">
                <a:latin typeface="Gill Sans MT" panose="020B0502020104020203" pitchFamily="34" charset="77"/>
              </a:rPr>
              <a:t>suit</a:t>
            </a:r>
            <a:r>
              <a:rPr lang="en-GB" sz="4000" dirty="0">
                <a:latin typeface="Gill Sans MT" panose="020B0502020104020203" pitchFamily="34" charset="77"/>
              </a:rPr>
              <a:t> at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7968228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outfit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dispute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A picture containing text, silhouette&#10;&#10;Description automatically generated">
            <a:extLst>
              <a:ext uri="{FF2B5EF4-FFF2-40B4-BE49-F238E27FC236}">
                <a16:creationId xmlns:a16="http://schemas.microsoft.com/office/drawing/2014/main" id="{CA6524DE-8044-60D8-7752-EF80F57F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181" y="2298511"/>
            <a:ext cx="4176973" cy="417697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166" y="1309202"/>
            <a:ext cx="208390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agree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4046712"/>
            <a:ext cx="659053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agree to do something, you say that you will do it. If you agree to a proposal, you accept it.</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Paul </a:t>
            </a:r>
            <a:r>
              <a:rPr lang="en-GB" sz="4000" b="1" dirty="0">
                <a:latin typeface="Gill Sans MT" panose="020B0502020104020203" pitchFamily="34" charset="77"/>
              </a:rPr>
              <a:t>agreed</a:t>
            </a:r>
            <a:r>
              <a:rPr lang="en-GB" sz="4000" dirty="0">
                <a:latin typeface="Gill Sans MT" panose="020B0502020104020203" pitchFamily="34" charset="77"/>
              </a:rPr>
              <a:t> to help Scott with his homework.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gree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31460145"/>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decide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promise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B14AA4BA-9D56-70F1-09B7-D9CD287B2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009" y="2686399"/>
            <a:ext cx="3381107" cy="338110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7054" y="1309202"/>
            <a:ext cx="220413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salute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20574" y="3939698"/>
            <a:ext cx="6160228"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salute someone, you greet them or show your respect with a formal sign. Soldiers usually salute officers by raising their right hand so that their fingers touch their forehead.</a:t>
            </a:r>
            <a:endParaRPr sz="2800" dirty="0">
              <a:latin typeface="Gill Sans MT" panose="020B0502020104020203" pitchFamily="34" charset="77"/>
            </a:endParaRP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guards </a:t>
            </a:r>
            <a:r>
              <a:rPr lang="en-GB" sz="4000" b="1" dirty="0">
                <a:latin typeface="Gill Sans MT" panose="020B0502020104020203" pitchFamily="34" charset="77"/>
              </a:rPr>
              <a:t>saluted</a:t>
            </a:r>
            <a:r>
              <a:rPr lang="en-GB" sz="4000" dirty="0">
                <a:latin typeface="Gill Sans MT" panose="020B0502020104020203" pitchFamily="34" charset="77"/>
              </a:rPr>
              <a:t> the King as he drove past.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sa</a:t>
            </a:r>
            <a:r>
              <a:rPr lang="en-GB" dirty="0">
                <a:latin typeface="Gill Sans MT" panose="020B0502020104020203" pitchFamily="34" charset="77"/>
              </a:rPr>
              <a:t>-lute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511800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address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soldier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8E006DE9-57DE-CC1C-E74D-A0D2DBD9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319" y="2339989"/>
            <a:ext cx="3739362" cy="3739362"/>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8823" y="1309202"/>
            <a:ext cx="28805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building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83081"/>
            <a:ext cx="580462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building is a structure that has a roof and walls, for example a house or a factory.</a:t>
            </a:r>
            <a:endParaRPr sz="3600" dirty="0">
              <a:latin typeface="Gill Sans MT" panose="020B0502020104020203" pitchFamily="34" charset="77"/>
            </a:endParaRP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building</a:t>
            </a:r>
            <a:r>
              <a:rPr lang="en-GB" sz="4000" dirty="0">
                <a:latin typeface="Gill Sans MT" panose="020B0502020104020203" pitchFamily="34" charset="77"/>
              </a:rPr>
              <a:t> was full of people.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build-</a:t>
            </a:r>
            <a:r>
              <a:rPr lang="en-GB" dirty="0" err="1">
                <a:latin typeface="Gill Sans MT" panose="020B0502020104020203" pitchFamily="34" charset="77"/>
              </a:rPr>
              <a: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1764654"/>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structure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property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 icon&#10;&#10;Description automatically generated">
            <a:extLst>
              <a:ext uri="{FF2B5EF4-FFF2-40B4-BE49-F238E27FC236}">
                <a16:creationId xmlns:a16="http://schemas.microsoft.com/office/drawing/2014/main" id="{526DD045-730C-A379-E1C6-1DCD60606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758" y="2418579"/>
            <a:ext cx="3678468" cy="3678468"/>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8719</TotalTime>
  <Words>1226</Words>
  <Application>Microsoft Macintosh PowerPoint</Application>
  <PresentationFormat>Custom</PresentationFormat>
  <Paragraphs>306</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35</cp:revision>
  <dcterms:modified xsi:type="dcterms:W3CDTF">2022-09-14T08:21:53Z</dcterms:modified>
</cp:coreProperties>
</file>