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29"/>
    <p:restoredTop sz="94646"/>
  </p:normalViewPr>
  <p:slideViewPr>
    <p:cSldViewPr snapToGrid="0" snapToObjects="1">
      <p:cViewPr varScale="1">
        <p:scale>
          <a:sx n="62" d="100"/>
          <a:sy n="62" d="100"/>
        </p:scale>
        <p:origin x="20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2</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753252" y="3226831"/>
            <a:ext cx="7881966"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12th</a:t>
            </a:r>
            <a:r>
              <a:rPr dirty="0">
                <a:latin typeface="Gill Sans MT" panose="020B0502020104020203" pitchFamily="34" charset="77"/>
              </a:rPr>
              <a:t> </a:t>
            </a:r>
            <a:r>
              <a:rPr lang="en-GB" dirty="0">
                <a:latin typeface="Gill Sans MT" panose="020B0502020104020203" pitchFamily="34" charset="77"/>
              </a:rPr>
              <a:t>September</a:t>
            </a:r>
            <a:r>
              <a:rPr dirty="0">
                <a:latin typeface="Gill Sans MT" panose="020B0502020104020203" pitchFamily="34" charset="77"/>
              </a:rPr>
              <a:t> 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43411" y="1309202"/>
            <a:ext cx="353141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transport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118263"/>
            <a:ext cx="5804628"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To transport people or goods somewhere is to take them from one place to another in a vehicle</a:t>
            </a:r>
            <a:r>
              <a:rPr lang="en-GB" sz="3000" dirty="0">
                <a:latin typeface="Gill Sans MT" panose="020B0502020104020203" pitchFamily="34" charset="77"/>
              </a:rPr>
              <a:t>.</a:t>
            </a:r>
            <a:endParaRPr sz="3000" dirty="0">
              <a:latin typeface="Gill Sans MT" panose="020B0502020104020203" pitchFamily="34" charset="77"/>
            </a:endParaRP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were </a:t>
            </a:r>
            <a:r>
              <a:rPr lang="en-GB" sz="4000" b="1" dirty="0">
                <a:latin typeface="Gill Sans MT" panose="020B0502020104020203" pitchFamily="34" charset="77"/>
              </a:rPr>
              <a:t>transported</a:t>
            </a:r>
            <a:r>
              <a:rPr lang="en-GB" sz="4000" dirty="0">
                <a:latin typeface="Gill Sans MT" panose="020B0502020104020203" pitchFamily="34" charset="77"/>
              </a:rPr>
              <a:t> to swimming on a bus.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trans-port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9544382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move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vehicle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carry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venue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DCF6DA1F-81F4-C9F3-BBC6-A584D614E8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972" y="2466794"/>
            <a:ext cx="3540392" cy="354039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35348" y="1309202"/>
            <a:ext cx="274754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identify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046713"/>
            <a:ext cx="580462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identify someone or something, you name them or say who or what they are.</a:t>
            </a:r>
            <a:endParaRPr sz="36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Paul </a:t>
            </a:r>
            <a:r>
              <a:rPr lang="en-GB" sz="4000" b="1" dirty="0">
                <a:latin typeface="Gill Sans MT" panose="020B0502020104020203" pitchFamily="34" charset="77"/>
              </a:rPr>
              <a:t>identified</a:t>
            </a:r>
            <a:r>
              <a:rPr lang="en-GB" sz="4000" dirty="0">
                <a:latin typeface="Gill Sans MT" panose="020B0502020104020203" pitchFamily="34" charset="77"/>
              </a:rPr>
              <a:t> his friends on the website.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-den-</a:t>
            </a:r>
            <a:r>
              <a:rPr lang="en-GB" dirty="0" err="1">
                <a:latin typeface="Gill Sans MT" panose="020B0502020104020203" pitchFamily="34" charset="77"/>
              </a:rPr>
              <a:t>ti</a:t>
            </a:r>
            <a:r>
              <a:rPr lang="en-GB" dirty="0">
                <a:latin typeface="Gill Sans MT" panose="020B0502020104020203" pitchFamily="34" charset="77"/>
              </a:rPr>
              <a:t>-</a:t>
            </a:r>
            <a:r>
              <a:rPr lang="en-GB" dirty="0" err="1">
                <a:latin typeface="Gill Sans MT" panose="020B0502020104020203" pitchFamily="34" charset="77"/>
              </a:rPr>
              <a:t>fy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10191304"/>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spot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establish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information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540B4652-075E-48B3-5BDD-3CE9F42F2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370" y="2407215"/>
            <a:ext cx="3471715" cy="347171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3156" y="1309202"/>
            <a:ext cx="167193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scan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a:t>
            </a:r>
            <a:r>
              <a:rPr dirty="0">
                <a:latin typeface="Gill Sans MT" panose="020B0502020104020203" pitchFamily="34" charset="77"/>
              </a:rPr>
              <a:t>noun)</a:t>
            </a:r>
          </a:p>
        </p:txBody>
      </p:sp>
      <p:sp>
        <p:nvSpPr>
          <p:cNvPr id="154" name="If you tear paper, cloth, or another material, or if it tears, you pull it into two pieces or you pull it so that a hole appears in it."/>
          <p:cNvSpPr txBox="1"/>
          <p:nvPr/>
        </p:nvSpPr>
        <p:spPr>
          <a:xfrm>
            <a:off x="697772" y="3925830"/>
            <a:ext cx="599886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scan a place or group of people, you look at it carefully, usually because you are looking for something or someone.</a:t>
            </a:r>
            <a:endParaRPr sz="3200" dirty="0">
              <a:latin typeface="Gill Sans MT" panose="020B0502020104020203" pitchFamily="34" charset="77"/>
            </a:endParaRP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Robbie quickly </a:t>
            </a:r>
            <a:r>
              <a:rPr lang="en-GB" sz="4000" b="1" dirty="0">
                <a:latin typeface="Gill Sans MT" panose="020B0502020104020203" pitchFamily="34" charset="77"/>
              </a:rPr>
              <a:t>scanned</a:t>
            </a:r>
            <a:r>
              <a:rPr lang="en-GB" sz="4000" dirty="0">
                <a:latin typeface="Gill Sans MT" panose="020B0502020104020203" pitchFamily="34" charset="77"/>
              </a:rPr>
              <a:t> the playground for his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scan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45621907"/>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survey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crowd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inspect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text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1ECE82F6-4303-5805-D646-9348D19BC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8194" y="2331328"/>
            <a:ext cx="3802831" cy="3802831"/>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8319" y="1309202"/>
            <a:ext cx="214161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numb</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219802"/>
            <a:ext cx="605631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part of your body is numb, you cannot feel anything there.</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My face was </a:t>
            </a:r>
            <a:r>
              <a:rPr lang="en-GB" sz="4000" b="1" dirty="0">
                <a:latin typeface="Gill Sans MT" panose="020B0502020104020203" pitchFamily="34" charset="77"/>
              </a:rPr>
              <a:t>numb</a:t>
            </a:r>
            <a:r>
              <a:rPr lang="en-GB" sz="4000" dirty="0">
                <a:latin typeface="Gill Sans MT" panose="020B0502020104020203" pitchFamily="34" charset="77"/>
              </a:rPr>
              <a:t> after being hit by the ball.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numb</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01225891"/>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dead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sensitive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thumb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stunned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responsive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drum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824261EB-8A31-0B32-E271-85AE707BF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112" y="2539295"/>
            <a:ext cx="3601266" cy="3601266"/>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1722" y="1309202"/>
            <a:ext cx="235481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skilled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3942803"/>
            <a:ext cx="580462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who is skilled has the knowledge and ability to do something well.</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Rumi was </a:t>
            </a:r>
            <a:r>
              <a:rPr lang="en-GB" sz="4000" b="1" dirty="0">
                <a:latin typeface="Gill Sans MT" panose="020B0502020104020203" pitchFamily="34" charset="77"/>
              </a:rPr>
              <a:t>skilled</a:t>
            </a:r>
            <a:r>
              <a:rPr lang="en-GB" sz="4000" dirty="0">
                <a:latin typeface="Gill Sans MT" panose="020B0502020104020203" pitchFamily="34" charset="77"/>
              </a:rPr>
              <a:t> at playing the guitar.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skilled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3231883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talented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unskilled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drilled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proficient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multi-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musician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7" name="Picture 6">
            <a:extLst>
              <a:ext uri="{FF2B5EF4-FFF2-40B4-BE49-F238E27FC236}">
                <a16:creationId xmlns:a16="http://schemas.microsoft.com/office/drawing/2014/main" id="{DAD0991F-0D98-CC2D-A73C-659530B48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1118" y="2407215"/>
            <a:ext cx="3623115" cy="362311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9611185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roar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crash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clump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clean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2387489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transport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scan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numb</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skilled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1171821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roar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crash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froze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clump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86167783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Something that is *** is free from dirt or unwanted marks.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something ***, it makes a very loud 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of things such as trees or plants is a small group of them growing 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something *** somewhere, it moves and hits something else violently, making a loud 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someone who is moving *** or is ***, they suddenly stop and become completely still and quiet.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D793950E-6ED4-E263-0D7A-010CC8CA4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8910" y="3723362"/>
            <a:ext cx="1362709" cy="1362709"/>
          </a:xfrm>
          <a:prstGeom prst="rect">
            <a:avLst/>
          </a:prstGeom>
        </p:spPr>
      </p:pic>
      <p:pic>
        <p:nvPicPr>
          <p:cNvPr id="3" name="Picture 2">
            <a:extLst>
              <a:ext uri="{FF2B5EF4-FFF2-40B4-BE49-F238E27FC236}">
                <a16:creationId xmlns:a16="http://schemas.microsoft.com/office/drawing/2014/main" id="{5B6E0C36-FAF9-A63D-9239-2C4402D196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8195" y="6526425"/>
            <a:ext cx="1104140" cy="1104140"/>
          </a:xfrm>
          <a:prstGeom prst="rect">
            <a:avLst/>
          </a:prstGeom>
        </p:spPr>
      </p:pic>
      <p:pic>
        <p:nvPicPr>
          <p:cNvPr id="5" name="Picture 4">
            <a:extLst>
              <a:ext uri="{FF2B5EF4-FFF2-40B4-BE49-F238E27FC236}">
                <a16:creationId xmlns:a16="http://schemas.microsoft.com/office/drawing/2014/main" id="{5D2FC0F5-FEF6-EC24-4F63-2F7164CC81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1198" y="7838337"/>
            <a:ext cx="1104140" cy="1104140"/>
          </a:xfrm>
          <a:prstGeom prst="rect">
            <a:avLst/>
          </a:prstGeom>
        </p:spPr>
      </p:pic>
      <p:pic>
        <p:nvPicPr>
          <p:cNvPr id="6" name="Picture 5">
            <a:extLst>
              <a:ext uri="{FF2B5EF4-FFF2-40B4-BE49-F238E27FC236}">
                <a16:creationId xmlns:a16="http://schemas.microsoft.com/office/drawing/2014/main" id="{3D8BF95D-167E-A7F3-8FD1-42D1E6D63C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69397" y="7907916"/>
            <a:ext cx="533457" cy="533457"/>
          </a:xfrm>
          <a:prstGeom prst="rect">
            <a:avLst/>
          </a:prstGeom>
        </p:spPr>
      </p:pic>
      <p:pic>
        <p:nvPicPr>
          <p:cNvPr id="7" name="Picture 6">
            <a:extLst>
              <a:ext uri="{FF2B5EF4-FFF2-40B4-BE49-F238E27FC236}">
                <a16:creationId xmlns:a16="http://schemas.microsoft.com/office/drawing/2014/main" id="{7B1F7641-415E-37BD-514D-F92AD3EC1C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2308" y="5162560"/>
            <a:ext cx="1104139" cy="1104139"/>
          </a:xfrm>
          <a:prstGeom prst="rect">
            <a:avLst/>
          </a:prstGeom>
        </p:spPr>
      </p:pic>
      <p:pic>
        <p:nvPicPr>
          <p:cNvPr id="8" name="Picture 7">
            <a:extLst>
              <a:ext uri="{FF2B5EF4-FFF2-40B4-BE49-F238E27FC236}">
                <a16:creationId xmlns:a16="http://schemas.microsoft.com/office/drawing/2014/main" id="{5B9FE194-33C7-29C6-1B14-C8394AB3C0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75917" y="2446220"/>
            <a:ext cx="1035213" cy="1035213"/>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03922700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transport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identify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scan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numb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skilled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664959350"/>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someone or something, you name them or say who or what they 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you *** a place or group of people, you look at it carefully, usually because you are looking for something or someone.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Someone who is *** has the knowledge and ability to do something well.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To *** people or goods somewhere is to take them from one place to another in a vehicle.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a part of your body is ***, you cannot feel anything 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C4AA7445-7BFC-ED06-4FB5-C5197ED1EF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6076" y="6337200"/>
            <a:ext cx="1216059" cy="1216059"/>
          </a:xfrm>
          <a:prstGeom prst="rect">
            <a:avLst/>
          </a:prstGeom>
        </p:spPr>
      </p:pic>
      <p:pic>
        <p:nvPicPr>
          <p:cNvPr id="3" name="Picture 2">
            <a:extLst>
              <a:ext uri="{FF2B5EF4-FFF2-40B4-BE49-F238E27FC236}">
                <a16:creationId xmlns:a16="http://schemas.microsoft.com/office/drawing/2014/main" id="{1FFAA352-A753-1230-BC6B-E41EC58A11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0083" y="2625013"/>
            <a:ext cx="1084130" cy="1084130"/>
          </a:xfrm>
          <a:prstGeom prst="rect">
            <a:avLst/>
          </a:prstGeom>
        </p:spPr>
      </p:pic>
      <p:pic>
        <p:nvPicPr>
          <p:cNvPr id="5" name="Picture 4">
            <a:extLst>
              <a:ext uri="{FF2B5EF4-FFF2-40B4-BE49-F238E27FC236}">
                <a16:creationId xmlns:a16="http://schemas.microsoft.com/office/drawing/2014/main" id="{1136FD49-D275-D9BF-910C-B8FEA5E152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0083" y="3932369"/>
            <a:ext cx="1162052" cy="1162052"/>
          </a:xfrm>
          <a:prstGeom prst="rect">
            <a:avLst/>
          </a:prstGeom>
        </p:spPr>
      </p:pic>
      <p:pic>
        <p:nvPicPr>
          <p:cNvPr id="6" name="Picture 5">
            <a:extLst>
              <a:ext uri="{FF2B5EF4-FFF2-40B4-BE49-F238E27FC236}">
                <a16:creationId xmlns:a16="http://schemas.microsoft.com/office/drawing/2014/main" id="{DBC5B390-CBE5-A1C1-5B52-FC8980CD56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6076" y="7756300"/>
            <a:ext cx="1201432" cy="1201432"/>
          </a:xfrm>
          <a:prstGeom prst="rect">
            <a:avLst/>
          </a:prstGeom>
        </p:spPr>
      </p:pic>
      <p:pic>
        <p:nvPicPr>
          <p:cNvPr id="7" name="Picture 6">
            <a:extLst>
              <a:ext uri="{FF2B5EF4-FFF2-40B4-BE49-F238E27FC236}">
                <a16:creationId xmlns:a16="http://schemas.microsoft.com/office/drawing/2014/main" id="{0B92D69D-B2A2-FF23-7312-DF96EDC898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07729" y="5069034"/>
            <a:ext cx="1153530" cy="115353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12146" y="3085008"/>
            <a:ext cx="137377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roar</a:t>
            </a:r>
            <a:endParaRPr b="1" dirty="0">
              <a:latin typeface="Gill Sans MT" panose="020B0502020104020203" pitchFamily="34" charset="77"/>
              <a:sym typeface="American Typewriter"/>
            </a:endParaRPr>
          </a:p>
        </p:txBody>
      </p:sp>
      <p:sp>
        <p:nvSpPr>
          <p:cNvPr id="134" name="office"/>
          <p:cNvSpPr txBox="1"/>
          <p:nvPr/>
        </p:nvSpPr>
        <p:spPr>
          <a:xfrm>
            <a:off x="2965472" y="3993661"/>
            <a:ext cx="16671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crash</a:t>
            </a:r>
            <a:endParaRPr dirty="0">
              <a:latin typeface="Gill Sans MT" panose="020B0502020104020203" pitchFamily="34" charset="77"/>
            </a:endParaRPr>
          </a:p>
        </p:txBody>
      </p:sp>
      <p:sp>
        <p:nvSpPr>
          <p:cNvPr id="135" name="spare"/>
          <p:cNvSpPr txBox="1"/>
          <p:nvPr/>
        </p:nvSpPr>
        <p:spPr>
          <a:xfrm>
            <a:off x="2988715" y="4843260"/>
            <a:ext cx="1620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froze</a:t>
            </a:r>
            <a:endParaRPr b="1" dirty="0">
              <a:latin typeface="Gill Sans MT" panose="020B0502020104020203" pitchFamily="34" charset="77"/>
              <a:sym typeface="American Typewriter"/>
            </a:endParaRPr>
          </a:p>
        </p:txBody>
      </p:sp>
      <p:sp>
        <p:nvSpPr>
          <p:cNvPr id="136" name="chipped"/>
          <p:cNvSpPr txBox="1"/>
          <p:nvPr/>
        </p:nvSpPr>
        <p:spPr>
          <a:xfrm>
            <a:off x="2837230" y="5769060"/>
            <a:ext cx="192360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clump</a:t>
            </a:r>
            <a:endParaRPr dirty="0">
              <a:latin typeface="Gill Sans MT" panose="020B0502020104020203" pitchFamily="34" charset="77"/>
            </a:endParaRPr>
          </a:p>
        </p:txBody>
      </p:sp>
      <p:sp>
        <p:nvSpPr>
          <p:cNvPr id="137" name="lift"/>
          <p:cNvSpPr txBox="1"/>
          <p:nvPr/>
        </p:nvSpPr>
        <p:spPr>
          <a:xfrm>
            <a:off x="2982304" y="6639612"/>
            <a:ext cx="16334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clean</a:t>
            </a:r>
            <a:endParaRPr dirty="0">
              <a:latin typeface="Gill Sans MT" panose="020B0502020104020203" pitchFamily="34" charset="77"/>
            </a:endParaRPr>
          </a:p>
        </p:txBody>
      </p:sp>
      <p:sp>
        <p:nvSpPr>
          <p:cNvPr id="138" name="mutter"/>
          <p:cNvSpPr txBox="1"/>
          <p:nvPr/>
        </p:nvSpPr>
        <p:spPr>
          <a:xfrm>
            <a:off x="8072390" y="3961911"/>
            <a:ext cx="228748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identify</a:t>
            </a:r>
            <a:endParaRPr b="1" dirty="0">
              <a:latin typeface="Gill Sans MT" panose="020B0502020104020203" pitchFamily="34" charset="77"/>
              <a:sym typeface="American Typewriter"/>
            </a:endParaRPr>
          </a:p>
        </p:txBody>
      </p:sp>
      <p:sp>
        <p:nvSpPr>
          <p:cNvPr id="139" name="unveil"/>
          <p:cNvSpPr txBox="1"/>
          <p:nvPr/>
        </p:nvSpPr>
        <p:spPr>
          <a:xfrm>
            <a:off x="8217858" y="5750010"/>
            <a:ext cx="18065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numb</a:t>
            </a:r>
            <a:endParaRPr b="1" dirty="0">
              <a:latin typeface="Gill Sans MT" panose="020B0502020104020203" pitchFamily="34" charset="77"/>
              <a:sym typeface="American Typewriter"/>
            </a:endParaRPr>
          </a:p>
        </p:txBody>
      </p:sp>
      <p:sp>
        <p:nvSpPr>
          <p:cNvPr id="140" name="tolerate"/>
          <p:cNvSpPr txBox="1"/>
          <p:nvPr/>
        </p:nvSpPr>
        <p:spPr>
          <a:xfrm>
            <a:off x="7773429" y="3065958"/>
            <a:ext cx="28854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transport</a:t>
            </a:r>
            <a:endParaRPr dirty="0">
              <a:latin typeface="Gill Sans MT" panose="020B0502020104020203" pitchFamily="34" charset="77"/>
            </a:endParaRPr>
          </a:p>
        </p:txBody>
      </p:sp>
      <p:sp>
        <p:nvSpPr>
          <p:cNvPr id="141" name="fixation"/>
          <p:cNvSpPr txBox="1"/>
          <p:nvPr/>
        </p:nvSpPr>
        <p:spPr>
          <a:xfrm>
            <a:off x="8523634" y="4824210"/>
            <a:ext cx="13849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scan</a:t>
            </a:r>
            <a:endParaRPr dirty="0">
              <a:latin typeface="Gill Sans MT" panose="020B0502020104020203" pitchFamily="34" charset="77"/>
            </a:endParaRPr>
          </a:p>
        </p:txBody>
      </p:sp>
      <p:sp>
        <p:nvSpPr>
          <p:cNvPr id="142" name="rustle"/>
          <p:cNvSpPr txBox="1"/>
          <p:nvPr/>
        </p:nvSpPr>
        <p:spPr>
          <a:xfrm>
            <a:off x="8246314" y="6620562"/>
            <a:ext cx="19396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skilled</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72158" y="42942"/>
            <a:ext cx="552875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roar</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07916" y="5204122"/>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crash</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095B69B3-E211-FD85-219E-77E96903E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8822" y="480767"/>
            <a:ext cx="3512754" cy="3512754"/>
          </a:xfrm>
          <a:prstGeom prst="rect">
            <a:avLst/>
          </a:prstGeom>
        </p:spPr>
      </p:pic>
      <p:pic>
        <p:nvPicPr>
          <p:cNvPr id="4" name="Picture 3">
            <a:extLst>
              <a:ext uri="{FF2B5EF4-FFF2-40B4-BE49-F238E27FC236}">
                <a16:creationId xmlns:a16="http://schemas.microsoft.com/office/drawing/2014/main" id="{63F894D8-1E1E-58DB-E597-FF92C6E9A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520" y="5479523"/>
            <a:ext cx="3740791" cy="374079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5573" y="245966"/>
            <a:ext cx="651941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froze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03081" y="5234911"/>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clump</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EFFD3427-5AE5-5B4A-6F72-916457FC2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960" y="568903"/>
            <a:ext cx="3372398" cy="3372398"/>
          </a:xfrm>
          <a:prstGeom prst="rect">
            <a:avLst/>
          </a:prstGeom>
        </p:spPr>
      </p:pic>
      <p:pic>
        <p:nvPicPr>
          <p:cNvPr id="4" name="Picture 3">
            <a:extLst>
              <a:ext uri="{FF2B5EF4-FFF2-40B4-BE49-F238E27FC236}">
                <a16:creationId xmlns:a16="http://schemas.microsoft.com/office/drawing/2014/main" id="{D4F594D6-9CC2-53B1-E436-0D82A5CF76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4570" y="480767"/>
            <a:ext cx="1372208" cy="1372208"/>
          </a:xfrm>
          <a:prstGeom prst="rect">
            <a:avLst/>
          </a:prstGeom>
        </p:spPr>
      </p:pic>
      <p:pic>
        <p:nvPicPr>
          <p:cNvPr id="5" name="Picture 4">
            <a:extLst>
              <a:ext uri="{FF2B5EF4-FFF2-40B4-BE49-F238E27FC236}">
                <a16:creationId xmlns:a16="http://schemas.microsoft.com/office/drawing/2014/main" id="{D2880A58-3383-6CD1-D309-E5734D1F20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674" y="5650743"/>
            <a:ext cx="3398351" cy="3398351"/>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83976" y="84506"/>
            <a:ext cx="6424836"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clean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26733" y="6155821"/>
            <a:ext cx="12346080"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transport</a:t>
            </a:r>
            <a:endParaRPr sz="11500" dirty="0">
              <a:latin typeface="Gill Sans MT" panose="020B0502020104020203" pitchFamily="34" charset="77"/>
            </a:endParaRPr>
          </a:p>
        </p:txBody>
      </p:sp>
      <p:pic>
        <p:nvPicPr>
          <p:cNvPr id="2" name="Picture 1">
            <a:extLst>
              <a:ext uri="{FF2B5EF4-FFF2-40B4-BE49-F238E27FC236}">
                <a16:creationId xmlns:a16="http://schemas.microsoft.com/office/drawing/2014/main" id="{D997BFA9-98C5-98EE-92D0-2AFF92843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77" y="5604110"/>
            <a:ext cx="3407194" cy="3407194"/>
          </a:xfrm>
          <a:prstGeom prst="rect">
            <a:avLst/>
          </a:prstGeom>
        </p:spPr>
      </p:pic>
      <p:pic>
        <p:nvPicPr>
          <p:cNvPr id="4" name="Picture 3">
            <a:extLst>
              <a:ext uri="{FF2B5EF4-FFF2-40B4-BE49-F238E27FC236}">
                <a16:creationId xmlns:a16="http://schemas.microsoft.com/office/drawing/2014/main" id="{4FB9D4FF-61A6-6A54-4CEF-7FB25C255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629" y="558437"/>
            <a:ext cx="3488651" cy="3488651"/>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616005"/>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identify</a:t>
            </a:r>
            <a:endParaRPr sz="16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68669" y="5287250"/>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scan</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009915B9-D7B9-6986-42B9-65D2254F3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7333" y="462631"/>
            <a:ext cx="3471715" cy="3471715"/>
          </a:xfrm>
          <a:prstGeom prst="rect">
            <a:avLst/>
          </a:prstGeom>
        </p:spPr>
      </p:pic>
      <p:pic>
        <p:nvPicPr>
          <p:cNvPr id="4" name="Picture 3">
            <a:extLst>
              <a:ext uri="{FF2B5EF4-FFF2-40B4-BE49-F238E27FC236}">
                <a16:creationId xmlns:a16="http://schemas.microsoft.com/office/drawing/2014/main" id="{35969D26-71EF-8BCC-C11F-14C3EE562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898" y="5404697"/>
            <a:ext cx="3802831" cy="3802831"/>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58649" y="190286"/>
            <a:ext cx="706283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numb</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94353" y="5643529"/>
            <a:ext cx="941044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skilled</a:t>
            </a:r>
            <a:endParaRPr sz="13800" dirty="0">
              <a:latin typeface="Gill Sans MT" panose="020B0502020104020203" pitchFamily="34" charset="77"/>
            </a:endParaRPr>
          </a:p>
        </p:txBody>
      </p:sp>
      <p:pic>
        <p:nvPicPr>
          <p:cNvPr id="2" name="Picture 1">
            <a:extLst>
              <a:ext uri="{FF2B5EF4-FFF2-40B4-BE49-F238E27FC236}">
                <a16:creationId xmlns:a16="http://schemas.microsoft.com/office/drawing/2014/main" id="{C1AB14F1-03F0-6E08-67F3-20696D1B7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602" y="443179"/>
            <a:ext cx="3601266" cy="3601266"/>
          </a:xfrm>
          <a:prstGeom prst="rect">
            <a:avLst/>
          </a:prstGeom>
        </p:spPr>
      </p:pic>
      <p:pic>
        <p:nvPicPr>
          <p:cNvPr id="4" name="Picture 3">
            <a:extLst>
              <a:ext uri="{FF2B5EF4-FFF2-40B4-BE49-F238E27FC236}">
                <a16:creationId xmlns:a16="http://schemas.microsoft.com/office/drawing/2014/main" id="{43367DFB-49D9-A030-4EA9-FA6A82835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2970" y="5564805"/>
            <a:ext cx="3623115" cy="3623115"/>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73836" y="2274766"/>
            <a:ext cx="137377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roar	</a:t>
            </a:r>
            <a:endParaRPr b="1" dirty="0">
              <a:latin typeface="Gill Sans MT" panose="020B0502020104020203" pitchFamily="34" charset="77"/>
              <a:sym typeface="American Typewriter"/>
            </a:endParaRPr>
          </a:p>
        </p:txBody>
      </p:sp>
      <p:sp>
        <p:nvSpPr>
          <p:cNvPr id="134" name="office"/>
          <p:cNvSpPr txBox="1"/>
          <p:nvPr/>
        </p:nvSpPr>
        <p:spPr>
          <a:xfrm>
            <a:off x="5727180" y="3183419"/>
            <a:ext cx="16671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crash</a:t>
            </a:r>
            <a:endParaRPr dirty="0">
              <a:latin typeface="Gill Sans MT" panose="020B0502020104020203" pitchFamily="34" charset="77"/>
            </a:endParaRPr>
          </a:p>
        </p:txBody>
      </p:sp>
      <p:sp>
        <p:nvSpPr>
          <p:cNvPr id="135" name="spare"/>
          <p:cNvSpPr txBox="1"/>
          <p:nvPr/>
        </p:nvSpPr>
        <p:spPr>
          <a:xfrm>
            <a:off x="5750413" y="4033018"/>
            <a:ext cx="1620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froze</a:t>
            </a:r>
            <a:endParaRPr b="1" dirty="0">
              <a:latin typeface="Gill Sans MT" panose="020B0502020104020203" pitchFamily="34" charset="77"/>
              <a:sym typeface="American Typewriter"/>
            </a:endParaRPr>
          </a:p>
        </p:txBody>
      </p:sp>
      <p:sp>
        <p:nvSpPr>
          <p:cNvPr id="136" name="chipped"/>
          <p:cNvSpPr txBox="1"/>
          <p:nvPr/>
        </p:nvSpPr>
        <p:spPr>
          <a:xfrm>
            <a:off x="5598937" y="4958818"/>
            <a:ext cx="192360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clump</a:t>
            </a:r>
            <a:endParaRPr dirty="0">
              <a:latin typeface="Gill Sans MT" panose="020B0502020104020203" pitchFamily="34" charset="77"/>
            </a:endParaRPr>
          </a:p>
        </p:txBody>
      </p:sp>
      <p:sp>
        <p:nvSpPr>
          <p:cNvPr id="137" name="lift"/>
          <p:cNvSpPr txBox="1"/>
          <p:nvPr/>
        </p:nvSpPr>
        <p:spPr>
          <a:xfrm>
            <a:off x="5744006" y="5829370"/>
            <a:ext cx="163346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clean</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17023" y="3418118"/>
            <a:ext cx="228748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identify</a:t>
            </a:r>
            <a:endParaRPr b="1" dirty="0">
              <a:latin typeface="Gill Sans MT" panose="020B0502020104020203" pitchFamily="34" charset="77"/>
              <a:sym typeface="American Typewriter"/>
            </a:endParaRPr>
          </a:p>
        </p:txBody>
      </p:sp>
      <p:sp>
        <p:nvSpPr>
          <p:cNvPr id="140" name="tolerate"/>
          <p:cNvSpPr txBox="1"/>
          <p:nvPr/>
        </p:nvSpPr>
        <p:spPr>
          <a:xfrm>
            <a:off x="5118056" y="2522165"/>
            <a:ext cx="28854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transport</a:t>
            </a:r>
            <a:endParaRPr dirty="0">
              <a:latin typeface="Gill Sans MT" panose="020B0502020104020203" pitchFamily="34" charset="77"/>
            </a:endParaRPr>
          </a:p>
        </p:txBody>
      </p:sp>
      <p:sp>
        <p:nvSpPr>
          <p:cNvPr id="141" name="fixation"/>
          <p:cNvSpPr txBox="1"/>
          <p:nvPr/>
        </p:nvSpPr>
        <p:spPr>
          <a:xfrm>
            <a:off x="5868267" y="4280417"/>
            <a:ext cx="138499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scan</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99147" y="5188117"/>
            <a:ext cx="180658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numb</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32628" y="5996646"/>
            <a:ext cx="19396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skilled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2730" y="1309202"/>
            <a:ext cx="169277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roar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(verb</a:t>
            </a:r>
            <a:r>
              <a:rPr lang="en-GB" dirty="0">
                <a:latin typeface="Gill Sans MT" panose="020B0502020104020203" pitchFamily="34" charset="77"/>
              </a:rPr>
              <a:t>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158246"/>
            <a:ext cx="5507633"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something roars, it makes a very loud noise.</a:t>
            </a:r>
            <a:endParaRPr sz="4000" dirty="0">
              <a:latin typeface="Gill Sans MT" panose="020B0502020104020203" pitchFamily="34" charset="77"/>
            </a:endParaRP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a:t>
            </a:r>
            <a:r>
              <a:rPr lang="en-GB" sz="4000" b="1" dirty="0">
                <a:latin typeface="Gill Sans MT" panose="020B0502020104020203" pitchFamily="34" charset="77"/>
              </a:rPr>
              <a:t>roared</a:t>
            </a:r>
            <a:r>
              <a:rPr lang="en-GB" sz="4000" dirty="0">
                <a:latin typeface="Gill Sans MT" panose="020B0502020104020203" pitchFamily="34" charset="77"/>
              </a:rPr>
              <a:t> with happiness.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roar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89903305"/>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boom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whisper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rumble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F7C898D6-73F4-54C1-D6FC-BA505CFB9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4283" y="2455733"/>
            <a:ext cx="3512754" cy="351275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5219" y="1309202"/>
            <a:ext cx="202779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crash</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(verb / noun)</a:t>
            </a:r>
          </a:p>
        </p:txBody>
      </p:sp>
      <p:sp>
        <p:nvSpPr>
          <p:cNvPr id="154" name="If you tear paper, cloth, or another material, or if it tears, you pull it into two pieces or you pull it so that a hole appears in it."/>
          <p:cNvSpPr txBox="1"/>
          <p:nvPr/>
        </p:nvSpPr>
        <p:spPr>
          <a:xfrm>
            <a:off x="697772" y="4109058"/>
            <a:ext cx="632159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crashes somewhere, it moves and hits something else violently, making a loud noise.</a:t>
            </a:r>
            <a:endParaRPr sz="3600" dirty="0">
              <a:latin typeface="Gill Sans MT" panose="020B0502020104020203" pitchFamily="34" charset="77"/>
            </a:endParaRP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a:t>
            </a:r>
            <a:r>
              <a:rPr lang="en-GB" sz="4000" b="1" dirty="0">
                <a:latin typeface="Gill Sans MT" panose="020B0502020104020203" pitchFamily="34" charset="77"/>
              </a:rPr>
              <a:t> crashed </a:t>
            </a:r>
            <a:r>
              <a:rPr lang="en-GB" sz="4000" dirty="0">
                <a:latin typeface="Gill Sans MT" panose="020B0502020104020203" pitchFamily="34" charset="77"/>
              </a:rPr>
              <a:t>through the classroom door.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crash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21503508"/>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explode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blast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68D5F220-515C-65CE-BE8D-9BEEB801D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504" y="2253327"/>
            <a:ext cx="4043427" cy="404342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17660" y="1309202"/>
            <a:ext cx="198291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froze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0196" y="4046712"/>
            <a:ext cx="659053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who is moving freezes or is froze, they suddenly stop and become completely still and quiet.</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Julia </a:t>
            </a:r>
            <a:r>
              <a:rPr lang="en-GB" sz="4000" b="1" dirty="0">
                <a:latin typeface="Gill Sans MT" panose="020B0502020104020203" pitchFamily="34" charset="77"/>
              </a:rPr>
              <a:t>froze</a:t>
            </a:r>
            <a:r>
              <a:rPr lang="en-GB" sz="4000" dirty="0">
                <a:latin typeface="Gill Sans MT" panose="020B0502020104020203" pitchFamily="34" charset="77"/>
              </a:rPr>
              <a:t>, there was a spider in front of 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froze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19490133"/>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completely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terror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61DBD9F8-FDD2-2902-7DF0-C561E8F9E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493" y="2465995"/>
            <a:ext cx="3372398" cy="3372398"/>
          </a:xfrm>
          <a:prstGeom prst="rect">
            <a:avLst/>
          </a:prstGeom>
        </p:spPr>
      </p:pic>
      <p:pic>
        <p:nvPicPr>
          <p:cNvPr id="7" name="Picture 6">
            <a:extLst>
              <a:ext uri="{FF2B5EF4-FFF2-40B4-BE49-F238E27FC236}">
                <a16:creationId xmlns:a16="http://schemas.microsoft.com/office/drawing/2014/main" id="{F20E8E79-D16B-1182-BEE1-A86BC2553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7525" y="2455733"/>
            <a:ext cx="1372208" cy="1372208"/>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7779" y="1309202"/>
            <a:ext cx="228267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clump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(noun)</a:t>
            </a:r>
          </a:p>
        </p:txBody>
      </p:sp>
      <p:sp>
        <p:nvSpPr>
          <p:cNvPr id="154" name="If you tear paper, cloth, or another material, or if it tears, you pull it into two pieces or you pull it so that a hole appears in it."/>
          <p:cNvSpPr txBox="1"/>
          <p:nvPr/>
        </p:nvSpPr>
        <p:spPr>
          <a:xfrm>
            <a:off x="697772" y="4025930"/>
            <a:ext cx="6160228"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clump of things such as trees or plants is a small group of them growing together.</a:t>
            </a:r>
            <a:endParaRPr sz="3600" dirty="0">
              <a:latin typeface="Gill Sans MT" panose="020B0502020104020203" pitchFamily="34" charset="77"/>
            </a:endParaRP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There was a </a:t>
            </a:r>
            <a:r>
              <a:rPr lang="en-GB" sz="4000" b="1" dirty="0">
                <a:latin typeface="Gill Sans MT" panose="020B0502020104020203" pitchFamily="34" charset="77"/>
              </a:rPr>
              <a:t>clump</a:t>
            </a:r>
            <a:r>
              <a:rPr lang="en-GB" sz="4000" dirty="0">
                <a:latin typeface="Gill Sans MT" panose="020B0502020104020203" pitchFamily="34" charset="77"/>
              </a:rPr>
              <a:t> of flowers growing in the grass.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clump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76634425"/>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knot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flowers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trees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66FD6593-3D50-C641-9B03-41DCDCDEA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898" y="2407988"/>
            <a:ext cx="3398351" cy="3398351"/>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32089" y="1309202"/>
            <a:ext cx="195406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clean</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 / </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97772" y="4360080"/>
            <a:ext cx="5804628"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clean is free from dirt or unwanted marks.</a:t>
            </a:r>
            <a:endParaRPr sz="3600" dirty="0">
              <a:latin typeface="Gill Sans MT" panose="020B0502020104020203" pitchFamily="34" charset="77"/>
            </a:endParaRP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Before we could leave, we needed to </a:t>
            </a:r>
            <a:r>
              <a:rPr lang="en-GB" sz="4000" b="1" dirty="0">
                <a:latin typeface="Gill Sans MT" panose="020B0502020104020203" pitchFamily="34" charset="77"/>
              </a:rPr>
              <a:t>clean</a:t>
            </a:r>
            <a:r>
              <a:rPr lang="en-GB" sz="4000" dirty="0">
                <a:latin typeface="Gill Sans MT" panose="020B0502020104020203" pitchFamily="34" charset="77"/>
              </a:rPr>
              <a:t> our table.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clean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479563"/>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scrub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mop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untidy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a:extLst>
              <a:ext uri="{FF2B5EF4-FFF2-40B4-BE49-F238E27FC236}">
                <a16:creationId xmlns:a16="http://schemas.microsoft.com/office/drawing/2014/main" id="{0EF80790-1709-AA80-9918-15A4D7432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106" y="2563115"/>
            <a:ext cx="3488651" cy="348865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8657</TotalTime>
  <Words>1137</Words>
  <Application>Microsoft Macintosh PowerPoint</Application>
  <PresentationFormat>Custom</PresentationFormat>
  <Paragraphs>313</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34</cp:revision>
  <dcterms:modified xsi:type="dcterms:W3CDTF">2022-09-20T09:22:53Z</dcterms:modified>
</cp:coreProperties>
</file>