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88"/>
    <p:restoredTop sz="94646"/>
  </p:normalViewPr>
  <p:slideViewPr>
    <p:cSldViewPr snapToGrid="0" snapToObjects="1">
      <p:cViewPr varScale="1">
        <p:scale>
          <a:sx n="62" d="100"/>
          <a:sy n="62" d="100"/>
        </p:scale>
        <p:origin x="23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2</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4753252" y="3226831"/>
            <a:ext cx="7881966"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4</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26th</a:t>
            </a:r>
            <a:r>
              <a:rPr dirty="0">
                <a:latin typeface="Gill Sans MT" panose="020B0502020104020203" pitchFamily="34" charset="77"/>
              </a:rPr>
              <a:t> </a:t>
            </a:r>
            <a:r>
              <a:rPr lang="en-GB" dirty="0">
                <a:latin typeface="Gill Sans MT" panose="020B0502020104020203" pitchFamily="34" charset="77"/>
              </a:rPr>
              <a:t>September</a:t>
            </a:r>
            <a:r>
              <a:rPr dirty="0">
                <a:latin typeface="Gill Sans MT" panose="020B0502020104020203" pitchFamily="34" charset="77"/>
              </a:rPr>
              <a:t> 202</a:t>
            </a:r>
            <a:r>
              <a:rPr lang="en-GB" dirty="0">
                <a:latin typeface="Gill Sans MT" panose="020B0502020104020203" pitchFamily="34" charset="77"/>
              </a:rPr>
              <a:t>2</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40668" y="1309202"/>
            <a:ext cx="133690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grit</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74947" y="3888765"/>
            <a:ext cx="6424617"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someone has grit, they have the determination and courage to continue doing something even though it is very difficult.</a:t>
            </a:r>
            <a:endParaRPr sz="3000" dirty="0">
              <a:latin typeface="Gill Sans MT" panose="020B0502020104020203" pitchFamily="34" charset="77"/>
            </a:endParaRPr>
          </a:p>
        </p:txBody>
      </p:sp>
      <p:sp>
        <p:nvSpPr>
          <p:cNvPr id="155" name="The was a tear in Freddie’s new school jumper."/>
          <p:cNvSpPr txBox="1"/>
          <p:nvPr/>
        </p:nvSpPr>
        <p:spPr>
          <a:xfrm>
            <a:off x="0" y="628756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Felix showed </a:t>
            </a:r>
            <a:r>
              <a:rPr lang="en-GB" sz="4000" b="1" dirty="0">
                <a:latin typeface="Gill Sans MT" panose="020B0502020104020203" pitchFamily="34" charset="77"/>
              </a:rPr>
              <a:t>grit</a:t>
            </a:r>
            <a:r>
              <a:rPr lang="en-GB" sz="4000" dirty="0">
                <a:latin typeface="Gill Sans MT" panose="020B0502020104020203" pitchFamily="34" charset="77"/>
              </a:rPr>
              <a:t> and determination to finish the race.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grit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407484576"/>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courage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effort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bravery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a:extLst>
              <a:ext uri="{FF2B5EF4-FFF2-40B4-BE49-F238E27FC236}">
                <a16:creationId xmlns:a16="http://schemas.microsoft.com/office/drawing/2014/main" id="{E11D11D2-48BA-4148-1D6E-BA75EAF060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7654" y="2358829"/>
            <a:ext cx="3709334" cy="3709334"/>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107162" y="1309202"/>
            <a:ext cx="380392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crestfallen</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7772" y="4046713"/>
            <a:ext cx="580462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look crestfallen, you look sad and disappointed about something.</a:t>
            </a:r>
            <a:endParaRPr sz="3600" dirty="0">
              <a:latin typeface="Gill Sans MT" panose="020B0502020104020203" pitchFamily="34" charset="77"/>
            </a:endParaRPr>
          </a:p>
        </p:txBody>
      </p:sp>
      <p:sp>
        <p:nvSpPr>
          <p:cNvPr id="155" name="The was a tear in Freddie’s new school jumper."/>
          <p:cNvSpPr txBox="1"/>
          <p:nvPr/>
        </p:nvSpPr>
        <p:spPr>
          <a:xfrm>
            <a:off x="0" y="6368491"/>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Mia felt </a:t>
            </a:r>
            <a:r>
              <a:rPr lang="en-GB" sz="4000" b="1" dirty="0">
                <a:latin typeface="Gill Sans MT" panose="020B0502020104020203" pitchFamily="34" charset="77"/>
              </a:rPr>
              <a:t>crestfallen</a:t>
            </a:r>
            <a:r>
              <a:rPr lang="en-GB" sz="4000" dirty="0">
                <a:latin typeface="Gill Sans MT" panose="020B0502020104020203" pitchFamily="34" charset="77"/>
              </a:rPr>
              <a:t> after reading the end of the book.</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crest-fall-</a:t>
            </a:r>
            <a:r>
              <a:rPr lang="en-GB" dirty="0" err="1">
                <a:latin typeface="Gill Sans MT" panose="020B0502020104020203" pitchFamily="34" charset="77"/>
              </a:rPr>
              <a:t>en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701827994"/>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disappointed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cheerful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outcome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downcast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disappointed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a:extLst>
              <a:ext uri="{FF2B5EF4-FFF2-40B4-BE49-F238E27FC236}">
                <a16:creationId xmlns:a16="http://schemas.microsoft.com/office/drawing/2014/main" id="{6FB7284B-79F5-E23D-011E-B674C94B70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4677" y="2501645"/>
            <a:ext cx="3803925" cy="3803925"/>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40911" y="1309202"/>
            <a:ext cx="193642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warn</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62388" y="4009215"/>
            <a:ext cx="6176442"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warn someone about something such as a possible danger or problem, you tell them about it so that they are aware of it.</a:t>
            </a:r>
          </a:p>
        </p:txBody>
      </p:sp>
      <p:sp>
        <p:nvSpPr>
          <p:cNvPr id="155" name="The was a tear in Freddie’s new school jumper."/>
          <p:cNvSpPr txBox="1"/>
          <p:nvPr/>
        </p:nvSpPr>
        <p:spPr>
          <a:xfrm>
            <a:off x="0" y="641454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Danny tried to </a:t>
            </a:r>
            <a:r>
              <a:rPr lang="en-GB" sz="4000" b="1" dirty="0">
                <a:latin typeface="Gill Sans MT" panose="020B0502020104020203" pitchFamily="34" charset="77"/>
              </a:rPr>
              <a:t>warn</a:t>
            </a:r>
            <a:r>
              <a:rPr lang="en-GB" sz="4000" dirty="0">
                <a:latin typeface="Gill Sans MT" panose="020B0502020104020203" pitchFamily="34" charset="77"/>
              </a:rPr>
              <a:t> </a:t>
            </a:r>
            <a:r>
              <a:rPr lang="en-GB" sz="4000" dirty="0" err="1">
                <a:latin typeface="Gill Sans MT" panose="020B0502020104020203" pitchFamily="34" charset="77"/>
              </a:rPr>
              <a:t>Faz</a:t>
            </a:r>
            <a:r>
              <a:rPr lang="en-GB" sz="4000" dirty="0">
                <a:latin typeface="Gill Sans MT" panose="020B0502020104020203" pitchFamily="34" charset="77"/>
              </a:rPr>
              <a:t> about the slippery floor.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warn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216223514"/>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alert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scorn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danger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tell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shout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90AFE6C9-B799-2C17-5049-FB3DF225BF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6223" y="2184607"/>
            <a:ext cx="4017657" cy="4017657"/>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48367" y="1309202"/>
            <a:ext cx="252152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deflate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3612" y="3802182"/>
            <a:ext cx="6056319"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deflate someone or something, you take away their confidence or make them seem less important.</a:t>
            </a:r>
            <a:endParaRPr sz="3600" dirty="0">
              <a:latin typeface="Gill Sans MT" panose="020B0502020104020203" pitchFamily="34" charset="77"/>
            </a:endParaRP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John felt </a:t>
            </a:r>
            <a:r>
              <a:rPr lang="en-GB" sz="4000" b="1" dirty="0">
                <a:latin typeface="Gill Sans MT" panose="020B0502020104020203" pitchFamily="34" charset="77"/>
              </a:rPr>
              <a:t>deflated</a:t>
            </a:r>
            <a:r>
              <a:rPr lang="en-GB" sz="4000" dirty="0">
                <a:latin typeface="Gill Sans MT" panose="020B0502020104020203" pitchFamily="34" charset="77"/>
              </a:rPr>
              <a:t> after his </a:t>
            </a:r>
            <a:r>
              <a:rPr lang="en-GB" sz="4000" b="1" dirty="0">
                <a:latin typeface="Gill Sans MT" panose="020B0502020104020203" pitchFamily="34" charset="77"/>
              </a:rPr>
              <a:t>disappointing</a:t>
            </a:r>
            <a:r>
              <a:rPr lang="en-GB" sz="4000" dirty="0">
                <a:latin typeface="Gill Sans MT" panose="020B0502020104020203" pitchFamily="34" charset="77"/>
              </a:rPr>
              <a:t> tennis match.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de-</a:t>
            </a:r>
            <a:r>
              <a:rPr lang="en-GB" dirty="0" err="1">
                <a:latin typeface="Gill Sans MT" panose="020B0502020104020203" pitchFamily="34" charset="77"/>
              </a:rPr>
              <a:t>flate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144090035"/>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dishearten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elate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emotion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humiliate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create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feeling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B304D113-389A-9CC0-C19B-6CDEE28D14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1153" y="2650616"/>
            <a:ext cx="3576449" cy="3576449"/>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32475" y="1309202"/>
            <a:ext cx="155331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hurl</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7771" y="3942803"/>
            <a:ext cx="6097883"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hurl something, you throw it violently and with a lot of force.</a:t>
            </a:r>
            <a:endParaRPr sz="3600" dirty="0">
              <a:latin typeface="Gill Sans MT" panose="020B0502020104020203" pitchFamily="34" charset="77"/>
            </a:endParaRPr>
          </a:p>
        </p:txBody>
      </p:sp>
      <p:sp>
        <p:nvSpPr>
          <p:cNvPr id="155" name="The was a tear in Freddie’s new school jumper."/>
          <p:cNvSpPr txBox="1"/>
          <p:nvPr/>
        </p:nvSpPr>
        <p:spPr>
          <a:xfrm>
            <a:off x="0" y="632968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Kelly </a:t>
            </a:r>
            <a:r>
              <a:rPr lang="en-GB" sz="4000" b="1" dirty="0">
                <a:latin typeface="Gill Sans MT" panose="020B0502020104020203" pitchFamily="34" charset="77"/>
              </a:rPr>
              <a:t>hurled</a:t>
            </a:r>
            <a:r>
              <a:rPr lang="en-GB" sz="4000" dirty="0">
                <a:latin typeface="Gill Sans MT" panose="020B0502020104020203" pitchFamily="34" charset="77"/>
              </a:rPr>
              <a:t> the stone into the sea.</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hurl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923991502"/>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launch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curl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fling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pearl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a:extLst>
              <a:ext uri="{FF2B5EF4-FFF2-40B4-BE49-F238E27FC236}">
                <a16:creationId xmlns:a16="http://schemas.microsoft.com/office/drawing/2014/main" id="{0C65CD76-5B4D-43AC-1BFC-E4444E40B2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0081" y="2673014"/>
            <a:ext cx="3685965" cy="3685965"/>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86843226"/>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tiny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badge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draw</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deflate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011862295"/>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warn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grit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hurl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crestfallen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729214210"/>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tiny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badge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draw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belt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deflate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4187607194"/>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When you ***, or when you draw something, you use a pencil or pen to produce a picture, pattern, or diagram.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Something or someone that is *** is extremely small.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When something such as a tyre or balloon ***, or when you deflate it, all the air comes out of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A *** is a piece of metal or cloth which you wear to show that you belong to an organisation or support a cause.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A *** is a strip of leather or cloth that you fasten round your waist.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 name="Picture 1">
            <a:extLst>
              <a:ext uri="{FF2B5EF4-FFF2-40B4-BE49-F238E27FC236}">
                <a16:creationId xmlns:a16="http://schemas.microsoft.com/office/drawing/2014/main" id="{2726BC66-0A69-6E1E-537C-D7D265D592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217647">
            <a:off x="10573101" y="4034300"/>
            <a:ext cx="752848" cy="752848"/>
          </a:xfrm>
          <a:prstGeom prst="rect">
            <a:avLst/>
          </a:prstGeom>
        </p:spPr>
      </p:pic>
      <p:pic>
        <p:nvPicPr>
          <p:cNvPr id="3" name="Picture 2">
            <a:extLst>
              <a:ext uri="{FF2B5EF4-FFF2-40B4-BE49-F238E27FC236}">
                <a16:creationId xmlns:a16="http://schemas.microsoft.com/office/drawing/2014/main" id="{4A371431-881B-290E-395F-28433CADA1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12238" y="4410724"/>
            <a:ext cx="305455" cy="305455"/>
          </a:xfrm>
          <a:prstGeom prst="rect">
            <a:avLst/>
          </a:prstGeom>
        </p:spPr>
      </p:pic>
      <p:pic>
        <p:nvPicPr>
          <p:cNvPr id="5" name="Picture 4">
            <a:extLst>
              <a:ext uri="{FF2B5EF4-FFF2-40B4-BE49-F238E27FC236}">
                <a16:creationId xmlns:a16="http://schemas.microsoft.com/office/drawing/2014/main" id="{0BF453EC-3330-5248-FF27-B2D568AA8B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127114" y="4043876"/>
            <a:ext cx="306880" cy="306880"/>
          </a:xfrm>
          <a:prstGeom prst="rect">
            <a:avLst/>
          </a:prstGeom>
        </p:spPr>
      </p:pic>
      <p:pic>
        <p:nvPicPr>
          <p:cNvPr id="6" name="Picture 5">
            <a:extLst>
              <a:ext uri="{FF2B5EF4-FFF2-40B4-BE49-F238E27FC236}">
                <a16:creationId xmlns:a16="http://schemas.microsoft.com/office/drawing/2014/main" id="{6347C7A3-2288-76CD-F223-81D66185B5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430329">
            <a:off x="10381816" y="7611159"/>
            <a:ext cx="1256322" cy="1256322"/>
          </a:xfrm>
          <a:prstGeom prst="rect">
            <a:avLst/>
          </a:prstGeom>
        </p:spPr>
      </p:pic>
      <p:pic>
        <p:nvPicPr>
          <p:cNvPr id="7" name="Picture 6">
            <a:extLst>
              <a:ext uri="{FF2B5EF4-FFF2-40B4-BE49-F238E27FC236}">
                <a16:creationId xmlns:a16="http://schemas.microsoft.com/office/drawing/2014/main" id="{B8B0BCAD-978F-1F32-F5D8-CDFFBDBB503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81526" y="6519195"/>
            <a:ext cx="1356004" cy="1356004"/>
          </a:xfrm>
          <a:prstGeom prst="rect">
            <a:avLst/>
          </a:prstGeom>
        </p:spPr>
      </p:pic>
      <p:pic>
        <p:nvPicPr>
          <p:cNvPr id="8" name="Picture 7">
            <a:extLst>
              <a:ext uri="{FF2B5EF4-FFF2-40B4-BE49-F238E27FC236}">
                <a16:creationId xmlns:a16="http://schemas.microsoft.com/office/drawing/2014/main" id="{D027A615-9A3D-6A52-0E1B-0DC7921D8E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17693" y="2662383"/>
            <a:ext cx="1021692" cy="1021692"/>
          </a:xfrm>
          <a:prstGeom prst="rect">
            <a:avLst/>
          </a:prstGeom>
        </p:spPr>
      </p:pic>
      <p:pic>
        <p:nvPicPr>
          <p:cNvPr id="20" name="Picture 19">
            <a:extLst>
              <a:ext uri="{FF2B5EF4-FFF2-40B4-BE49-F238E27FC236}">
                <a16:creationId xmlns:a16="http://schemas.microsoft.com/office/drawing/2014/main" id="{9355A0F9-DC62-B08D-5927-D65F6D99AC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14397" y="5131520"/>
            <a:ext cx="987437" cy="987437"/>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106249168"/>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grit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crestfallen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warn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deflate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hurl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795423996"/>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look ***, you look sad and disappointed about something.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something, you throw it violently and with a lot of force.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someone has ***, they have the determination and courage to continue doing something even though it is very difficult.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you *** someone or something, you take away their confidence or make them seem less important.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 someone about something such as a possible danger or problem, you tell them about it so that they are aware of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 name="Picture 1">
            <a:extLst>
              <a:ext uri="{FF2B5EF4-FFF2-40B4-BE49-F238E27FC236}">
                <a16:creationId xmlns:a16="http://schemas.microsoft.com/office/drawing/2014/main" id="{E46FFBEC-8D2D-9BE1-15F6-84C42A7293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4028" y="4957773"/>
            <a:ext cx="1343064" cy="1343064"/>
          </a:xfrm>
          <a:prstGeom prst="rect">
            <a:avLst/>
          </a:prstGeom>
        </p:spPr>
      </p:pic>
      <p:pic>
        <p:nvPicPr>
          <p:cNvPr id="3" name="Picture 2">
            <a:extLst>
              <a:ext uri="{FF2B5EF4-FFF2-40B4-BE49-F238E27FC236}">
                <a16:creationId xmlns:a16="http://schemas.microsoft.com/office/drawing/2014/main" id="{386ED9E9-A514-277F-4D0A-0EEF7E5D6E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3812" y="2693698"/>
            <a:ext cx="933590" cy="933590"/>
          </a:xfrm>
          <a:prstGeom prst="rect">
            <a:avLst/>
          </a:prstGeom>
        </p:spPr>
      </p:pic>
      <p:pic>
        <p:nvPicPr>
          <p:cNvPr id="5" name="Picture 4">
            <a:extLst>
              <a:ext uri="{FF2B5EF4-FFF2-40B4-BE49-F238E27FC236}">
                <a16:creationId xmlns:a16="http://schemas.microsoft.com/office/drawing/2014/main" id="{CA3CD8A8-C6B7-CEEF-25B4-0575A5B780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0594" y="7758541"/>
            <a:ext cx="1244491" cy="1244491"/>
          </a:xfrm>
          <a:prstGeom prst="rect">
            <a:avLst/>
          </a:prstGeom>
        </p:spPr>
      </p:pic>
      <p:pic>
        <p:nvPicPr>
          <p:cNvPr id="7" name="Picture 6">
            <a:extLst>
              <a:ext uri="{FF2B5EF4-FFF2-40B4-BE49-F238E27FC236}">
                <a16:creationId xmlns:a16="http://schemas.microsoft.com/office/drawing/2014/main" id="{AC03D689-B7CF-A8CE-157A-3370B47A7D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26224" y="6584746"/>
            <a:ext cx="986237" cy="986237"/>
          </a:xfrm>
          <a:prstGeom prst="rect">
            <a:avLst/>
          </a:prstGeom>
        </p:spPr>
      </p:pic>
      <p:pic>
        <p:nvPicPr>
          <p:cNvPr id="16" name="Picture 15">
            <a:extLst>
              <a:ext uri="{FF2B5EF4-FFF2-40B4-BE49-F238E27FC236}">
                <a16:creationId xmlns:a16="http://schemas.microsoft.com/office/drawing/2014/main" id="{C0583E3B-D100-4850-DBA5-19CCB87729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21930" y="3766123"/>
            <a:ext cx="1121312" cy="1121312"/>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191496" y="3085008"/>
            <a:ext cx="121507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tiny</a:t>
            </a:r>
            <a:endParaRPr b="1" dirty="0">
              <a:latin typeface="Gill Sans MT" panose="020B0502020104020203" pitchFamily="34" charset="77"/>
              <a:sym typeface="American Typewriter"/>
            </a:endParaRPr>
          </a:p>
        </p:txBody>
      </p:sp>
      <p:sp>
        <p:nvSpPr>
          <p:cNvPr id="134" name="office"/>
          <p:cNvSpPr txBox="1"/>
          <p:nvPr/>
        </p:nvSpPr>
        <p:spPr>
          <a:xfrm>
            <a:off x="2870898" y="3993661"/>
            <a:ext cx="185627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badge</a:t>
            </a:r>
            <a:endParaRPr dirty="0">
              <a:latin typeface="Gill Sans MT" panose="020B0502020104020203" pitchFamily="34" charset="77"/>
            </a:endParaRPr>
          </a:p>
        </p:txBody>
      </p:sp>
      <p:sp>
        <p:nvSpPr>
          <p:cNvPr id="135" name="spare"/>
          <p:cNvSpPr txBox="1"/>
          <p:nvPr/>
        </p:nvSpPr>
        <p:spPr>
          <a:xfrm>
            <a:off x="3011159" y="4843260"/>
            <a:ext cx="157575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draw</a:t>
            </a:r>
            <a:endParaRPr b="1" dirty="0">
              <a:latin typeface="Gill Sans MT" panose="020B0502020104020203" pitchFamily="34" charset="77"/>
              <a:sym typeface="American Typewriter"/>
            </a:endParaRPr>
          </a:p>
        </p:txBody>
      </p:sp>
      <p:sp>
        <p:nvSpPr>
          <p:cNvPr id="136" name="chipped"/>
          <p:cNvSpPr txBox="1"/>
          <p:nvPr/>
        </p:nvSpPr>
        <p:spPr>
          <a:xfrm>
            <a:off x="3178672" y="5769060"/>
            <a:ext cx="124072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belt</a:t>
            </a:r>
            <a:endParaRPr dirty="0">
              <a:latin typeface="Gill Sans MT" panose="020B0502020104020203" pitchFamily="34" charset="77"/>
            </a:endParaRPr>
          </a:p>
        </p:txBody>
      </p:sp>
      <p:sp>
        <p:nvSpPr>
          <p:cNvPr id="137" name="lift"/>
          <p:cNvSpPr txBox="1"/>
          <p:nvPr/>
        </p:nvSpPr>
        <p:spPr>
          <a:xfrm>
            <a:off x="2744259" y="6639612"/>
            <a:ext cx="210955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deflate</a:t>
            </a:r>
            <a:endParaRPr dirty="0">
              <a:latin typeface="Gill Sans MT" panose="020B0502020104020203" pitchFamily="34" charset="77"/>
            </a:endParaRPr>
          </a:p>
        </p:txBody>
      </p:sp>
      <p:sp>
        <p:nvSpPr>
          <p:cNvPr id="138" name="mutter"/>
          <p:cNvSpPr txBox="1"/>
          <p:nvPr/>
        </p:nvSpPr>
        <p:spPr>
          <a:xfrm>
            <a:off x="7644391" y="3961911"/>
            <a:ext cx="314348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crestfallen</a:t>
            </a:r>
            <a:endParaRPr b="1" dirty="0">
              <a:latin typeface="Gill Sans MT" panose="020B0502020104020203" pitchFamily="34" charset="77"/>
              <a:sym typeface="American Typewriter"/>
            </a:endParaRPr>
          </a:p>
        </p:txBody>
      </p:sp>
      <p:sp>
        <p:nvSpPr>
          <p:cNvPr id="139" name="unveil"/>
          <p:cNvSpPr txBox="1"/>
          <p:nvPr/>
        </p:nvSpPr>
        <p:spPr>
          <a:xfrm>
            <a:off x="8066377" y="5750010"/>
            <a:ext cx="210955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deflate</a:t>
            </a:r>
            <a:endParaRPr b="1" dirty="0">
              <a:latin typeface="Gill Sans MT" panose="020B0502020104020203" pitchFamily="34" charset="77"/>
              <a:sym typeface="American Typewriter"/>
            </a:endParaRPr>
          </a:p>
        </p:txBody>
      </p:sp>
      <p:sp>
        <p:nvSpPr>
          <p:cNvPr id="140" name="tolerate"/>
          <p:cNvSpPr txBox="1"/>
          <p:nvPr/>
        </p:nvSpPr>
        <p:spPr>
          <a:xfrm>
            <a:off x="8641457" y="3065958"/>
            <a:ext cx="114935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grit</a:t>
            </a:r>
            <a:endParaRPr dirty="0">
              <a:latin typeface="Gill Sans MT" panose="020B0502020104020203" pitchFamily="34" charset="77"/>
            </a:endParaRPr>
          </a:p>
        </p:txBody>
      </p:sp>
      <p:sp>
        <p:nvSpPr>
          <p:cNvPr id="141" name="fixation"/>
          <p:cNvSpPr txBox="1"/>
          <p:nvPr/>
        </p:nvSpPr>
        <p:spPr>
          <a:xfrm>
            <a:off x="8428260" y="4824210"/>
            <a:ext cx="157575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warn</a:t>
            </a:r>
            <a:endParaRPr dirty="0">
              <a:latin typeface="Gill Sans MT" panose="020B0502020104020203" pitchFamily="34" charset="77"/>
            </a:endParaRPr>
          </a:p>
        </p:txBody>
      </p:sp>
      <p:sp>
        <p:nvSpPr>
          <p:cNvPr id="142" name="rustle"/>
          <p:cNvSpPr txBox="1"/>
          <p:nvPr/>
        </p:nvSpPr>
        <p:spPr>
          <a:xfrm>
            <a:off x="8571727" y="6620562"/>
            <a:ext cx="128881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hurl</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982427" y="-394704"/>
            <a:ext cx="5588068" cy="4519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tiny</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389036" y="5245944"/>
            <a:ext cx="1087598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badge</a:t>
            </a:r>
            <a:endParaRPr sz="28700" dirty="0">
              <a:latin typeface="Gill Sans MT" panose="020B0502020104020203" pitchFamily="34" charset="77"/>
            </a:endParaRPr>
          </a:p>
        </p:txBody>
      </p:sp>
      <p:pic>
        <p:nvPicPr>
          <p:cNvPr id="2" name="Picture 1">
            <a:extLst>
              <a:ext uri="{FF2B5EF4-FFF2-40B4-BE49-F238E27FC236}">
                <a16:creationId xmlns:a16="http://schemas.microsoft.com/office/drawing/2014/main" id="{A129A015-47F4-1580-63F4-E4AC243F3C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17647">
            <a:off x="8391844" y="299255"/>
            <a:ext cx="3723869" cy="3723869"/>
          </a:xfrm>
          <a:prstGeom prst="rect">
            <a:avLst/>
          </a:prstGeom>
        </p:spPr>
      </p:pic>
      <p:pic>
        <p:nvPicPr>
          <p:cNvPr id="4" name="Picture 3">
            <a:extLst>
              <a:ext uri="{FF2B5EF4-FFF2-40B4-BE49-F238E27FC236}">
                <a16:creationId xmlns:a16="http://schemas.microsoft.com/office/drawing/2014/main" id="{07028BF6-9EE8-36B9-1187-096D423AA5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4351" y="2946332"/>
            <a:ext cx="745324" cy="745324"/>
          </a:xfrm>
          <a:prstGeom prst="rect">
            <a:avLst/>
          </a:prstGeom>
        </p:spPr>
      </p:pic>
      <p:pic>
        <p:nvPicPr>
          <p:cNvPr id="7" name="Picture 6">
            <a:extLst>
              <a:ext uri="{FF2B5EF4-FFF2-40B4-BE49-F238E27FC236}">
                <a16:creationId xmlns:a16="http://schemas.microsoft.com/office/drawing/2014/main" id="{217457C4-7298-2DDB-B270-A429F59E63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144040" y="2619027"/>
            <a:ext cx="748799" cy="748800"/>
          </a:xfrm>
          <a:prstGeom prst="rect">
            <a:avLst/>
          </a:prstGeom>
        </p:spPr>
      </p:pic>
      <p:pic>
        <p:nvPicPr>
          <p:cNvPr id="8" name="Picture 7">
            <a:extLst>
              <a:ext uri="{FF2B5EF4-FFF2-40B4-BE49-F238E27FC236}">
                <a16:creationId xmlns:a16="http://schemas.microsoft.com/office/drawing/2014/main" id="{2B5D1429-F930-22D6-4893-CFFAF03052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73" y="5624606"/>
            <a:ext cx="4247271" cy="4247271"/>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699787" y="240244"/>
            <a:ext cx="6391173"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draw</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81350" y="5427006"/>
            <a:ext cx="1041922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belt</a:t>
            </a:r>
            <a:endParaRPr sz="19900" dirty="0">
              <a:latin typeface="Gill Sans MT" panose="020B0502020104020203" pitchFamily="34" charset="77"/>
            </a:endParaRPr>
          </a:p>
        </p:txBody>
      </p:sp>
      <p:pic>
        <p:nvPicPr>
          <p:cNvPr id="2" name="Picture 1">
            <a:extLst>
              <a:ext uri="{FF2B5EF4-FFF2-40B4-BE49-F238E27FC236}">
                <a16:creationId xmlns:a16="http://schemas.microsoft.com/office/drawing/2014/main" id="{94EEB95B-0A23-6926-440C-EF33E271F1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30329">
            <a:off x="1407977" y="5586888"/>
            <a:ext cx="3526061" cy="3526061"/>
          </a:xfrm>
          <a:prstGeom prst="rect">
            <a:avLst/>
          </a:prstGeom>
        </p:spPr>
      </p:pic>
      <p:pic>
        <p:nvPicPr>
          <p:cNvPr id="4" name="Picture 3">
            <a:extLst>
              <a:ext uri="{FF2B5EF4-FFF2-40B4-BE49-F238E27FC236}">
                <a16:creationId xmlns:a16="http://schemas.microsoft.com/office/drawing/2014/main" id="{BA9681F6-9BEC-863E-7451-C59A3EBC87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0960" y="41027"/>
            <a:ext cx="4374870" cy="4374870"/>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19099" y="634534"/>
            <a:ext cx="6985887"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deflate</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725548" y="6236794"/>
            <a:ext cx="12346080" cy="222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crestfallen</a:t>
            </a:r>
            <a:endParaRPr sz="11500" dirty="0">
              <a:latin typeface="Gill Sans MT" panose="020B0502020104020203" pitchFamily="34" charset="77"/>
            </a:endParaRPr>
          </a:p>
        </p:txBody>
      </p:sp>
      <p:pic>
        <p:nvPicPr>
          <p:cNvPr id="2" name="Picture 1">
            <a:extLst>
              <a:ext uri="{FF2B5EF4-FFF2-40B4-BE49-F238E27FC236}">
                <a16:creationId xmlns:a16="http://schemas.microsoft.com/office/drawing/2014/main" id="{BA27C047-38B7-97F0-5DC0-5BDF23B049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4294" y="634534"/>
            <a:ext cx="3310874" cy="3310874"/>
          </a:xfrm>
          <a:prstGeom prst="rect">
            <a:avLst/>
          </a:prstGeom>
        </p:spPr>
      </p:pic>
      <p:pic>
        <p:nvPicPr>
          <p:cNvPr id="8" name="Picture 7">
            <a:extLst>
              <a:ext uri="{FF2B5EF4-FFF2-40B4-BE49-F238E27FC236}">
                <a16:creationId xmlns:a16="http://schemas.microsoft.com/office/drawing/2014/main" id="{ACCDB4AB-6560-738B-92D6-E54D130E81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243" y="5677188"/>
            <a:ext cx="3345462" cy="3345462"/>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89764" y="-94290"/>
            <a:ext cx="1199989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grit</a:t>
            </a:r>
            <a:endParaRPr sz="166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042314" y="5203194"/>
            <a:ext cx="10288591"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warn</a:t>
            </a:r>
            <a:endParaRPr sz="13800" dirty="0">
              <a:latin typeface="Gill Sans MT" panose="020B0502020104020203" pitchFamily="34" charset="77"/>
            </a:endParaRPr>
          </a:p>
        </p:txBody>
      </p:sp>
      <p:pic>
        <p:nvPicPr>
          <p:cNvPr id="2" name="Picture 1">
            <a:extLst>
              <a:ext uri="{FF2B5EF4-FFF2-40B4-BE49-F238E27FC236}">
                <a16:creationId xmlns:a16="http://schemas.microsoft.com/office/drawing/2014/main" id="{FAD5E46B-0B0C-9BEA-AC91-51F646A56E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4552" y="535754"/>
            <a:ext cx="3447176" cy="3447176"/>
          </a:xfrm>
          <a:prstGeom prst="rect">
            <a:avLst/>
          </a:prstGeom>
        </p:spPr>
      </p:pic>
      <p:pic>
        <p:nvPicPr>
          <p:cNvPr id="4" name="Picture 3">
            <a:extLst>
              <a:ext uri="{FF2B5EF4-FFF2-40B4-BE49-F238E27FC236}">
                <a16:creationId xmlns:a16="http://schemas.microsoft.com/office/drawing/2014/main" id="{50A25751-260D-6059-8B30-42A3CE3347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542" y="5620596"/>
            <a:ext cx="3447176" cy="3447176"/>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19099" y="546072"/>
            <a:ext cx="6985887"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deflate</a:t>
            </a:r>
            <a:endParaRPr sz="96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758715" y="5427006"/>
            <a:ext cx="9410447"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hurl</a:t>
            </a:r>
            <a:endParaRPr sz="16600" dirty="0">
              <a:latin typeface="Gill Sans MT" panose="020B0502020104020203" pitchFamily="34" charset="77"/>
            </a:endParaRPr>
          </a:p>
        </p:txBody>
      </p:sp>
      <p:pic>
        <p:nvPicPr>
          <p:cNvPr id="2" name="Picture 1">
            <a:extLst>
              <a:ext uri="{FF2B5EF4-FFF2-40B4-BE49-F238E27FC236}">
                <a16:creationId xmlns:a16="http://schemas.microsoft.com/office/drawing/2014/main" id="{C6C82ACC-09C8-FD38-72B7-FCF2B3BA68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8708" y="668095"/>
            <a:ext cx="3286993" cy="3286993"/>
          </a:xfrm>
          <a:prstGeom prst="rect">
            <a:avLst/>
          </a:prstGeom>
        </p:spPr>
      </p:pic>
      <p:pic>
        <p:nvPicPr>
          <p:cNvPr id="4" name="Picture 3">
            <a:extLst>
              <a:ext uri="{FF2B5EF4-FFF2-40B4-BE49-F238E27FC236}">
                <a16:creationId xmlns:a16="http://schemas.microsoft.com/office/drawing/2014/main" id="{D58DD497-D8B4-7DBA-138D-4B0117D59E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9622" y="5506936"/>
            <a:ext cx="3685965" cy="3685965"/>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953185" y="2274766"/>
            <a:ext cx="121507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tiny	</a:t>
            </a:r>
            <a:endParaRPr b="1" dirty="0">
              <a:latin typeface="Gill Sans MT" panose="020B0502020104020203" pitchFamily="34" charset="77"/>
              <a:sym typeface="American Typewriter"/>
            </a:endParaRPr>
          </a:p>
        </p:txBody>
      </p:sp>
      <p:sp>
        <p:nvSpPr>
          <p:cNvPr id="134" name="office"/>
          <p:cNvSpPr txBox="1"/>
          <p:nvPr/>
        </p:nvSpPr>
        <p:spPr>
          <a:xfrm>
            <a:off x="5632605" y="3183419"/>
            <a:ext cx="185627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badge</a:t>
            </a:r>
            <a:endParaRPr dirty="0">
              <a:latin typeface="Gill Sans MT" panose="020B0502020104020203" pitchFamily="34" charset="77"/>
            </a:endParaRPr>
          </a:p>
        </p:txBody>
      </p:sp>
      <p:sp>
        <p:nvSpPr>
          <p:cNvPr id="135" name="spare"/>
          <p:cNvSpPr txBox="1"/>
          <p:nvPr/>
        </p:nvSpPr>
        <p:spPr>
          <a:xfrm>
            <a:off x="5772856" y="4033018"/>
            <a:ext cx="157575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draw</a:t>
            </a:r>
            <a:endParaRPr b="1" dirty="0">
              <a:latin typeface="Gill Sans MT" panose="020B0502020104020203" pitchFamily="34" charset="77"/>
              <a:sym typeface="American Typewriter"/>
            </a:endParaRPr>
          </a:p>
        </p:txBody>
      </p:sp>
      <p:sp>
        <p:nvSpPr>
          <p:cNvPr id="136" name="chipped"/>
          <p:cNvSpPr txBox="1"/>
          <p:nvPr/>
        </p:nvSpPr>
        <p:spPr>
          <a:xfrm>
            <a:off x="5940379" y="4958818"/>
            <a:ext cx="124072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belt</a:t>
            </a:r>
            <a:endParaRPr dirty="0">
              <a:latin typeface="Gill Sans MT" panose="020B0502020104020203" pitchFamily="34" charset="77"/>
            </a:endParaRPr>
          </a:p>
        </p:txBody>
      </p:sp>
      <p:sp>
        <p:nvSpPr>
          <p:cNvPr id="137" name="lift"/>
          <p:cNvSpPr txBox="1"/>
          <p:nvPr/>
        </p:nvSpPr>
        <p:spPr>
          <a:xfrm>
            <a:off x="5505961" y="5829370"/>
            <a:ext cx="210955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deflate</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4989024" y="3418118"/>
            <a:ext cx="314348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crestfallen</a:t>
            </a:r>
            <a:endParaRPr b="1" dirty="0">
              <a:latin typeface="Gill Sans MT" panose="020B0502020104020203" pitchFamily="34" charset="77"/>
              <a:sym typeface="American Typewriter"/>
            </a:endParaRPr>
          </a:p>
        </p:txBody>
      </p:sp>
      <p:sp>
        <p:nvSpPr>
          <p:cNvPr id="140" name="tolerate"/>
          <p:cNvSpPr txBox="1"/>
          <p:nvPr/>
        </p:nvSpPr>
        <p:spPr>
          <a:xfrm>
            <a:off x="5986084" y="2522165"/>
            <a:ext cx="114935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grit</a:t>
            </a:r>
            <a:endParaRPr dirty="0">
              <a:latin typeface="Gill Sans MT" panose="020B0502020104020203" pitchFamily="34" charset="77"/>
            </a:endParaRPr>
          </a:p>
        </p:txBody>
      </p:sp>
      <p:sp>
        <p:nvSpPr>
          <p:cNvPr id="141" name="fixation"/>
          <p:cNvSpPr txBox="1"/>
          <p:nvPr/>
        </p:nvSpPr>
        <p:spPr>
          <a:xfrm>
            <a:off x="5772893" y="4280417"/>
            <a:ext cx="157575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warn</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447666" y="5188117"/>
            <a:ext cx="210955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deflate</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858041" y="5996646"/>
            <a:ext cx="128881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hurl</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89369" y="1309202"/>
            <a:ext cx="143949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tiny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64710" y="4465026"/>
            <a:ext cx="6471955"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Something or someone that is tiny is extremely small.</a:t>
            </a:r>
            <a:endParaRPr sz="3600" dirty="0">
              <a:latin typeface="Gill Sans MT" panose="020B0502020104020203" pitchFamily="34" charset="77"/>
            </a:endParaRPr>
          </a:p>
        </p:txBody>
      </p:sp>
      <p:sp>
        <p:nvSpPr>
          <p:cNvPr id="155" name="The was a tear in Freddie’s new school jumper."/>
          <p:cNvSpPr txBox="1"/>
          <p:nvPr/>
        </p:nvSpPr>
        <p:spPr>
          <a:xfrm>
            <a:off x="0" y="633374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children watched the </a:t>
            </a:r>
            <a:r>
              <a:rPr lang="en-GB" sz="4000" b="1" dirty="0">
                <a:latin typeface="Gill Sans MT" panose="020B0502020104020203" pitchFamily="34" charset="77"/>
              </a:rPr>
              <a:t>tiny</a:t>
            </a:r>
            <a:r>
              <a:rPr lang="en-GB" sz="4000" dirty="0">
                <a:latin typeface="Gill Sans MT" panose="020B0502020104020203" pitchFamily="34" charset="77"/>
              </a:rPr>
              <a:t> ants on the floor.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ti-ny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986526497"/>
              </p:ext>
            </p:extLst>
          </p:nvPr>
        </p:nvGraphicFramePr>
        <p:xfrm>
          <a:off x="5112" y="7515088"/>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mini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huge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shiny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creature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micro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animal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a:extLst>
              <a:ext uri="{FF2B5EF4-FFF2-40B4-BE49-F238E27FC236}">
                <a16:creationId xmlns:a16="http://schemas.microsoft.com/office/drawing/2014/main" id="{EC10AC00-69E7-0B44-8D3B-59791C5ACF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17647">
            <a:off x="8168579" y="2376148"/>
            <a:ext cx="3723869" cy="3723869"/>
          </a:xfrm>
          <a:prstGeom prst="rect">
            <a:avLst/>
          </a:prstGeom>
        </p:spPr>
      </p:pic>
      <p:pic>
        <p:nvPicPr>
          <p:cNvPr id="10" name="Picture 9">
            <a:extLst>
              <a:ext uri="{FF2B5EF4-FFF2-40B4-BE49-F238E27FC236}">
                <a16:creationId xmlns:a16="http://schemas.microsoft.com/office/drawing/2014/main" id="{3BDCB4DD-3EBC-6E8F-43B8-96E904C917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1086" y="5023225"/>
            <a:ext cx="745324" cy="745324"/>
          </a:xfrm>
          <a:prstGeom prst="rect">
            <a:avLst/>
          </a:prstGeom>
        </p:spPr>
      </p:pic>
      <p:pic>
        <p:nvPicPr>
          <p:cNvPr id="13" name="Picture 12">
            <a:extLst>
              <a:ext uri="{FF2B5EF4-FFF2-40B4-BE49-F238E27FC236}">
                <a16:creationId xmlns:a16="http://schemas.microsoft.com/office/drawing/2014/main" id="{59C12F0D-9126-F254-C2D6-2994001E5D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920775" y="4695920"/>
            <a:ext cx="748799" cy="748800"/>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07054" y="1309202"/>
            <a:ext cx="220413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badge</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37910" y="3899402"/>
            <a:ext cx="7007050"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badge is a piece of metal or cloth which you wear to show that you belong to an organisation or support a cause.</a:t>
            </a:r>
            <a:endParaRPr sz="3600" dirty="0">
              <a:latin typeface="Gill Sans MT" panose="020B0502020104020203" pitchFamily="34" charset="77"/>
            </a:endParaRPr>
          </a:p>
        </p:txBody>
      </p:sp>
      <p:sp>
        <p:nvSpPr>
          <p:cNvPr id="155" name="The was a tear in Freddie’s new school jumper."/>
          <p:cNvSpPr txBox="1"/>
          <p:nvPr/>
        </p:nvSpPr>
        <p:spPr>
          <a:xfrm>
            <a:off x="0" y="647182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Alex was given a </a:t>
            </a:r>
            <a:r>
              <a:rPr lang="en-GB" sz="4000" b="1" dirty="0">
                <a:latin typeface="Gill Sans MT" panose="020B0502020104020203" pitchFamily="34" charset="77"/>
              </a:rPr>
              <a:t>badge</a:t>
            </a:r>
            <a:r>
              <a:rPr lang="en-GB" sz="4000" dirty="0">
                <a:latin typeface="Gill Sans MT" panose="020B0502020104020203" pitchFamily="34" charset="77"/>
              </a:rPr>
              <a:t> for joining music club.</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badge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094918701"/>
              </p:ext>
            </p:extLst>
          </p:nvPr>
        </p:nvGraphicFramePr>
        <p:xfrm>
          <a:off x="5112" y="7500891"/>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pin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uniform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button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club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a:extLst>
              <a:ext uri="{FF2B5EF4-FFF2-40B4-BE49-F238E27FC236}">
                <a16:creationId xmlns:a16="http://schemas.microsoft.com/office/drawing/2014/main" id="{1BCDF0FD-EF94-5742-B51C-A1A60DFC8C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0961" y="2561002"/>
            <a:ext cx="4629600" cy="4629600"/>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36897" y="1309202"/>
            <a:ext cx="194444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draw</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90196" y="3769714"/>
            <a:ext cx="6590534"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you draw, or when you draw something, you use a pencil or pen to produce a picture, pattern, or diagram.</a:t>
            </a:r>
            <a:endParaRPr sz="3600" dirty="0">
              <a:latin typeface="Gill Sans MT" panose="020B0502020104020203" pitchFamily="34" charset="77"/>
            </a:endParaRP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Jones asked the </a:t>
            </a:r>
            <a:r>
              <a:rPr lang="en-GB" sz="4000" b="1" dirty="0">
                <a:latin typeface="Gill Sans MT" panose="020B0502020104020203" pitchFamily="34" charset="77"/>
              </a:rPr>
              <a:t>children</a:t>
            </a:r>
            <a:r>
              <a:rPr lang="en-GB" sz="4000" dirty="0">
                <a:latin typeface="Gill Sans MT" panose="020B0502020104020203" pitchFamily="34" charset="77"/>
              </a:rPr>
              <a:t> to draw themselves.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draw</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229469246"/>
              </p:ext>
            </p:extLst>
          </p:nvPr>
        </p:nvGraphicFramePr>
        <p:xfrm>
          <a:off x="5112" y="75414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sketch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picture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design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design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a:extLst>
              <a:ext uri="{FF2B5EF4-FFF2-40B4-BE49-F238E27FC236}">
                <a16:creationId xmlns:a16="http://schemas.microsoft.com/office/drawing/2014/main" id="{345E425E-E0C7-C14C-9020-B5F8ED9678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5241" y="2199637"/>
            <a:ext cx="4374870" cy="4374870"/>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70936" y="1309202"/>
            <a:ext cx="147636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belt</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20574" y="4185919"/>
            <a:ext cx="616022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belt is a strip of leather or cloth that you fasten round your waist.</a:t>
            </a:r>
            <a:endParaRPr sz="3600" dirty="0">
              <a:latin typeface="Gill Sans MT" panose="020B0502020104020203" pitchFamily="34" charset="77"/>
            </a:endParaRPr>
          </a:p>
        </p:txBody>
      </p:sp>
      <p:sp>
        <p:nvSpPr>
          <p:cNvPr id="155" name="The was a tear in Freddie’s new school jumper."/>
          <p:cNvSpPr txBox="1"/>
          <p:nvPr/>
        </p:nvSpPr>
        <p:spPr>
          <a:xfrm>
            <a:off x="0" y="6410404"/>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Raul tightened the </a:t>
            </a:r>
            <a:r>
              <a:rPr lang="en-GB" sz="4000" b="1" dirty="0">
                <a:latin typeface="Gill Sans MT" panose="020B0502020104020203" pitchFamily="34" charset="77"/>
              </a:rPr>
              <a:t>belt</a:t>
            </a:r>
            <a:r>
              <a:rPr lang="en-GB" sz="4000" dirty="0">
                <a:latin typeface="Gill Sans MT" panose="020B0502020104020203" pitchFamily="34" charset="77"/>
              </a:rPr>
              <a:t> around his waist.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belt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457634251"/>
              </p:ext>
            </p:extLst>
          </p:nvPr>
        </p:nvGraphicFramePr>
        <p:xfrm>
          <a:off x="5112" y="7521930"/>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strap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knelt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safety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melt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trousers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a:extLst>
              <a:ext uri="{FF2B5EF4-FFF2-40B4-BE49-F238E27FC236}">
                <a16:creationId xmlns:a16="http://schemas.microsoft.com/office/drawing/2014/main" id="{CB22B2FE-B8FB-6C51-DAD2-BD5D7BDF4E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30329">
            <a:off x="7830033" y="2534657"/>
            <a:ext cx="3526061" cy="3526061"/>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48361" y="1309202"/>
            <a:ext cx="252152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deflate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50500" y="4120627"/>
            <a:ext cx="6804464"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something such as a tyre or balloon deflates, or when you deflate it, all the air comes out of it.</a:t>
            </a: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tyre on the car was </a:t>
            </a:r>
            <a:r>
              <a:rPr lang="en-GB" sz="4000" b="1" dirty="0">
                <a:latin typeface="Gill Sans MT" panose="020B0502020104020203" pitchFamily="34" charset="77"/>
              </a:rPr>
              <a:t>deflated</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de-</a:t>
            </a:r>
            <a:r>
              <a:rPr lang="en-GB" dirty="0" err="1">
                <a:latin typeface="Gill Sans MT" panose="020B0502020104020203" pitchFamily="34" charset="77"/>
              </a:rPr>
              <a:t>flate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384320536"/>
              </p:ext>
            </p:extLst>
          </p:nvPr>
        </p:nvGraphicFramePr>
        <p:xfrm>
          <a:off x="5112" y="7481676"/>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let down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blow 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elate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tyre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puncture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inflate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create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balloon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a:extLst>
              <a:ext uri="{FF2B5EF4-FFF2-40B4-BE49-F238E27FC236}">
                <a16:creationId xmlns:a16="http://schemas.microsoft.com/office/drawing/2014/main" id="{049BA797-BEEB-C9B4-47FA-0EB773815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1593" y="2732756"/>
            <a:ext cx="3395132" cy="3395132"/>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8867</TotalTime>
  <Words>1180</Words>
  <Application>Microsoft Macintosh PowerPoint</Application>
  <PresentationFormat>Custom</PresentationFormat>
  <Paragraphs>310</Paragraphs>
  <Slides>25</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37</cp:revision>
  <dcterms:modified xsi:type="dcterms:W3CDTF">2022-09-21T10:28:39Z</dcterms:modified>
</cp:coreProperties>
</file>