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00"/>
    <p:restoredTop sz="94646"/>
  </p:normalViewPr>
  <p:slideViewPr>
    <p:cSldViewPr snapToGrid="0" snapToObjects="1">
      <p:cViewPr varScale="1">
        <p:scale>
          <a:sx n="56" d="100"/>
          <a:sy n="56" d="100"/>
        </p:scale>
        <p:origin x="17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2</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222932" y="3226831"/>
            <a:ext cx="6942606"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5</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3rd</a:t>
            </a:r>
            <a:r>
              <a:rPr dirty="0">
                <a:latin typeface="Gill Sans MT" panose="020B0502020104020203" pitchFamily="34" charset="77"/>
              </a:rPr>
              <a:t> </a:t>
            </a:r>
            <a:r>
              <a:rPr lang="en-GB" dirty="0">
                <a:latin typeface="Gill Sans MT" panose="020B0502020104020203" pitchFamily="34" charset="77"/>
              </a:rPr>
              <a:t>October</a:t>
            </a:r>
            <a:r>
              <a:rPr dirty="0">
                <a:latin typeface="Gill Sans MT" panose="020B0502020104020203" pitchFamily="34" charset="77"/>
              </a:rPr>
              <a:t> 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92630" y="1309202"/>
            <a:ext cx="223298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credit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4162" y="4024908"/>
            <a:ext cx="6424617"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get the credit for something good, people praise you because you are responsible for it, or are thought to be responsible for it.</a:t>
            </a:r>
            <a:endParaRPr sz="3000" dirty="0">
              <a:latin typeface="Gill Sans MT" panose="020B0502020104020203" pitchFamily="34" charset="77"/>
            </a:endParaRP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Amelia received the </a:t>
            </a:r>
            <a:r>
              <a:rPr lang="en-GB" sz="4000" b="1" dirty="0">
                <a:latin typeface="Gill Sans MT" panose="020B0502020104020203" pitchFamily="34" charset="77"/>
              </a:rPr>
              <a:t>credit</a:t>
            </a:r>
            <a:r>
              <a:rPr lang="en-GB" sz="4000" dirty="0">
                <a:latin typeface="Gill Sans MT" panose="020B0502020104020203" pitchFamily="34" charset="77"/>
              </a:rPr>
              <a:t> for tidying the classroom.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cred-it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2820528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praise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approval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discredit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a:extLst>
              <a:ext uri="{FF2B5EF4-FFF2-40B4-BE49-F238E27FC236}">
                <a16:creationId xmlns:a16="http://schemas.microsoft.com/office/drawing/2014/main" id="{5BE2BEDB-88C0-7076-B6A8-170972C19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0545" y="2524672"/>
            <a:ext cx="3540392" cy="354039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58357" y="1309202"/>
            <a:ext cx="210153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effect</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49273" y="3910836"/>
            <a:ext cx="580462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effect of one thing on another is the change that the first thing causes in the second thing.</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effects</a:t>
            </a:r>
            <a:r>
              <a:rPr lang="en-GB" sz="4000" dirty="0">
                <a:latin typeface="Gill Sans MT" panose="020B0502020104020203" pitchFamily="34" charset="77"/>
              </a:rPr>
              <a:t> of her cold were stopping Mia from working.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ef-fect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68819186"/>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result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subject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outcome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outcome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B019E4F8-F1A5-05B3-1599-FAE28E8BF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603" y="2546083"/>
            <a:ext cx="3612145" cy="3612145"/>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9879" y="1309202"/>
            <a:ext cx="175849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infer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62388" y="4163103"/>
            <a:ext cx="617644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infer, you arrive at a conclusion or belief by reasoning from evidence.</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Aya could </a:t>
            </a:r>
            <a:r>
              <a:rPr lang="en-GB" sz="4000" b="1" dirty="0">
                <a:latin typeface="Gill Sans MT" panose="020B0502020104020203" pitchFamily="34" charset="77"/>
              </a:rPr>
              <a:t>infer</a:t>
            </a:r>
            <a:r>
              <a:rPr lang="en-GB" sz="4000" dirty="0">
                <a:latin typeface="Gill Sans MT" panose="020B0502020104020203" pitchFamily="34" charset="77"/>
              </a:rPr>
              <a:t> that the character was plotting something.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in-fer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50339183"/>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deduce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ence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character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work 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occur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CD1BA729-67A5-3B79-8CEC-AC33D6BF7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069" y="2201489"/>
            <a:ext cx="3923227" cy="3923227"/>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76660" y="1309202"/>
            <a:ext cx="306494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evaluate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3612" y="3925292"/>
            <a:ext cx="6573008"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evaluate something or someone, you consider them in order to make a judgment about them, for example about how good or bad they are.</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Luna </a:t>
            </a:r>
            <a:r>
              <a:rPr lang="en-GB" sz="4000" b="1" dirty="0">
                <a:latin typeface="Gill Sans MT" panose="020B0502020104020203" pitchFamily="34" charset="77"/>
              </a:rPr>
              <a:t>evaluated</a:t>
            </a:r>
            <a:r>
              <a:rPr lang="en-GB" sz="4000" dirty="0">
                <a:latin typeface="Gill Sans MT" panose="020B0502020104020203" pitchFamily="34" charset="77"/>
              </a:rPr>
              <a:t> the results of the test.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a:t>
            </a:r>
            <a:r>
              <a:rPr lang="en-GB" dirty="0" err="1">
                <a:latin typeface="Gill Sans MT" panose="020B0502020104020203" pitchFamily="34" charset="77"/>
              </a:rPr>
              <a:t>val</a:t>
            </a:r>
            <a:r>
              <a:rPr lang="en-GB" dirty="0">
                <a:latin typeface="Gill Sans MT" panose="020B0502020104020203" pitchFamily="34" charset="77"/>
              </a:rPr>
              <a:t>-u-ate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27159369"/>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assess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judge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learning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3AA26D72-1F15-513C-4253-5BD9D60DE3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1333" y="2910380"/>
            <a:ext cx="3367916" cy="3367916"/>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32339" y="1309202"/>
            <a:ext cx="255358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review</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6041" y="3849911"/>
            <a:ext cx="6097883"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review a situation or system, you consider it carefully to see what is wrong with it or how it could be improved.</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Julie </a:t>
            </a:r>
            <a:r>
              <a:rPr lang="en-GB" sz="4000" b="1" dirty="0">
                <a:latin typeface="Gill Sans MT" panose="020B0502020104020203" pitchFamily="34" charset="77"/>
              </a:rPr>
              <a:t>reviewed</a:t>
            </a:r>
            <a:r>
              <a:rPr lang="en-GB" sz="4000" dirty="0">
                <a:latin typeface="Gill Sans MT" panose="020B0502020104020203" pitchFamily="34" charset="77"/>
              </a:rPr>
              <a:t> whether the test in science was fair.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re-view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423922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study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investigate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knew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9910611B-FBCD-EF99-70F7-02C4786FF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7690" y="2680394"/>
            <a:ext cx="3465289" cy="3465289"/>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8481509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manners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diet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sip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defeat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7312541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credit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effect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infer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evaluate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79084873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manners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diet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instruction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defeat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524641139"/>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Your *** is the type and range of food that you regularly 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someone, you win a victory over them in a battle, game, or contest.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someone has good ***, they are polite and observe social customs. If someone has bad ***, they are impolite and do not observe these customs.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An *** is something that someone tells you to 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a drink or *** at it, you drink by taking just a small amount at a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0" name="Picture 9">
            <a:extLst>
              <a:ext uri="{FF2B5EF4-FFF2-40B4-BE49-F238E27FC236}">
                <a16:creationId xmlns:a16="http://schemas.microsoft.com/office/drawing/2014/main" id="{643DCD7E-EE8B-7B24-F665-8E6D878618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0165" y="5160624"/>
            <a:ext cx="1104792" cy="1104792"/>
          </a:xfrm>
          <a:prstGeom prst="rect">
            <a:avLst/>
          </a:prstGeom>
        </p:spPr>
      </p:pic>
      <p:pic>
        <p:nvPicPr>
          <p:cNvPr id="11" name="Picture 10">
            <a:extLst>
              <a:ext uri="{FF2B5EF4-FFF2-40B4-BE49-F238E27FC236}">
                <a16:creationId xmlns:a16="http://schemas.microsoft.com/office/drawing/2014/main" id="{7E1DEBDE-99B8-FD4A-5C91-364B7850C5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8356" y="2635132"/>
            <a:ext cx="1048410" cy="1048410"/>
          </a:xfrm>
          <a:prstGeom prst="rect">
            <a:avLst/>
          </a:prstGeom>
        </p:spPr>
      </p:pic>
      <p:pic>
        <p:nvPicPr>
          <p:cNvPr id="12" name="Picture 11">
            <a:extLst>
              <a:ext uri="{FF2B5EF4-FFF2-40B4-BE49-F238E27FC236}">
                <a16:creationId xmlns:a16="http://schemas.microsoft.com/office/drawing/2014/main" id="{7DF18747-BE19-C011-F55F-53C0DD324B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7232" y="7742498"/>
            <a:ext cx="1130657" cy="1130657"/>
          </a:xfrm>
          <a:prstGeom prst="rect">
            <a:avLst/>
          </a:prstGeom>
        </p:spPr>
      </p:pic>
      <p:pic>
        <p:nvPicPr>
          <p:cNvPr id="15" name="Picture 14">
            <a:extLst>
              <a:ext uri="{FF2B5EF4-FFF2-40B4-BE49-F238E27FC236}">
                <a16:creationId xmlns:a16="http://schemas.microsoft.com/office/drawing/2014/main" id="{381ACA53-0CFF-45E1-ABD3-FB30176945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4433" y="6392921"/>
            <a:ext cx="1048411" cy="1048411"/>
          </a:xfrm>
          <a:prstGeom prst="rect">
            <a:avLst/>
          </a:prstGeom>
        </p:spPr>
      </p:pic>
      <p:pic>
        <p:nvPicPr>
          <p:cNvPr id="16" name="Picture 15">
            <a:extLst>
              <a:ext uri="{FF2B5EF4-FFF2-40B4-BE49-F238E27FC236}">
                <a16:creationId xmlns:a16="http://schemas.microsoft.com/office/drawing/2014/main" id="{62253388-28D6-94CF-BF40-5BF51FE17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7029" y="3905249"/>
            <a:ext cx="1104792" cy="110479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31346879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credit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infer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evaluate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review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59640564"/>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The *** of one thing on another is the change that the first thing causes in the second 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or someone, you consider them in order to make a judgment about them, for example about how good or bad they 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a situation or system, you consider it carefully to see what is wrong with it or how it could be improved.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get the *** for something good, people praise you because you are responsible for it, or are thought to be responsible for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you arrive at a conclusion or belief by reasoning from evidence.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6" name="Picture 5">
            <a:extLst>
              <a:ext uri="{FF2B5EF4-FFF2-40B4-BE49-F238E27FC236}">
                <a16:creationId xmlns:a16="http://schemas.microsoft.com/office/drawing/2014/main" id="{322815F9-C8EF-7A24-42F7-AA8562A43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7652" y="6425975"/>
            <a:ext cx="1188264" cy="1188264"/>
          </a:xfrm>
          <a:prstGeom prst="rect">
            <a:avLst/>
          </a:prstGeom>
        </p:spPr>
      </p:pic>
      <p:pic>
        <p:nvPicPr>
          <p:cNvPr id="8" name="Picture 7">
            <a:extLst>
              <a:ext uri="{FF2B5EF4-FFF2-40B4-BE49-F238E27FC236}">
                <a16:creationId xmlns:a16="http://schemas.microsoft.com/office/drawing/2014/main" id="{025CE17F-4668-8022-7D77-3145A4F629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7652" y="2405362"/>
            <a:ext cx="1188264" cy="1188264"/>
          </a:xfrm>
          <a:prstGeom prst="rect">
            <a:avLst/>
          </a:prstGeom>
        </p:spPr>
      </p:pic>
      <p:pic>
        <p:nvPicPr>
          <p:cNvPr id="10" name="Picture 9">
            <a:extLst>
              <a:ext uri="{FF2B5EF4-FFF2-40B4-BE49-F238E27FC236}">
                <a16:creationId xmlns:a16="http://schemas.microsoft.com/office/drawing/2014/main" id="{776B36C3-30A2-6032-DEAD-FD146EBE3C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7560" y="7814768"/>
            <a:ext cx="1188264" cy="1188264"/>
          </a:xfrm>
          <a:prstGeom prst="rect">
            <a:avLst/>
          </a:prstGeom>
        </p:spPr>
      </p:pic>
      <p:pic>
        <p:nvPicPr>
          <p:cNvPr id="11" name="Picture 10">
            <a:extLst>
              <a:ext uri="{FF2B5EF4-FFF2-40B4-BE49-F238E27FC236}">
                <a16:creationId xmlns:a16="http://schemas.microsoft.com/office/drawing/2014/main" id="{1B73D8CD-A82B-256A-7714-8EDF077F28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8981" y="3958977"/>
            <a:ext cx="925606" cy="925606"/>
          </a:xfrm>
          <a:prstGeom prst="rect">
            <a:avLst/>
          </a:prstGeom>
        </p:spPr>
      </p:pic>
      <p:pic>
        <p:nvPicPr>
          <p:cNvPr id="12" name="Picture 11">
            <a:extLst>
              <a:ext uri="{FF2B5EF4-FFF2-40B4-BE49-F238E27FC236}">
                <a16:creationId xmlns:a16="http://schemas.microsoft.com/office/drawing/2014/main" id="{C33F4EFD-B7DA-8C44-EEBA-7FA7B318A5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50366" y="5099240"/>
            <a:ext cx="1227031" cy="1227031"/>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464536" y="3085008"/>
            <a:ext cx="266900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manners</a:t>
            </a:r>
            <a:endParaRPr b="1" dirty="0">
              <a:latin typeface="Gill Sans MT" panose="020B0502020104020203" pitchFamily="34" charset="77"/>
              <a:sym typeface="American Typewriter"/>
            </a:endParaRPr>
          </a:p>
        </p:txBody>
      </p:sp>
      <p:sp>
        <p:nvSpPr>
          <p:cNvPr id="134" name="office"/>
          <p:cNvSpPr txBox="1"/>
          <p:nvPr/>
        </p:nvSpPr>
        <p:spPr>
          <a:xfrm>
            <a:off x="3178676" y="3993661"/>
            <a:ext cx="12407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diet</a:t>
            </a:r>
            <a:endParaRPr dirty="0">
              <a:latin typeface="Gill Sans MT" panose="020B0502020104020203" pitchFamily="34" charset="77"/>
            </a:endParaRPr>
          </a:p>
        </p:txBody>
      </p:sp>
      <p:sp>
        <p:nvSpPr>
          <p:cNvPr id="135" name="spare"/>
          <p:cNvSpPr txBox="1"/>
          <p:nvPr/>
        </p:nvSpPr>
        <p:spPr>
          <a:xfrm>
            <a:off x="3345385" y="4843260"/>
            <a:ext cx="90730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sip</a:t>
            </a:r>
            <a:endParaRPr b="1" dirty="0">
              <a:latin typeface="Gill Sans MT" panose="020B0502020104020203" pitchFamily="34" charset="77"/>
              <a:sym typeface="American Typewriter"/>
            </a:endParaRPr>
          </a:p>
        </p:txBody>
      </p:sp>
      <p:sp>
        <p:nvSpPr>
          <p:cNvPr id="136" name="chipped"/>
          <p:cNvSpPr txBox="1"/>
          <p:nvPr/>
        </p:nvSpPr>
        <p:spPr>
          <a:xfrm>
            <a:off x="2153553" y="5769060"/>
            <a:ext cx="32909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instruction</a:t>
            </a:r>
            <a:endParaRPr dirty="0">
              <a:latin typeface="Gill Sans MT" panose="020B0502020104020203" pitchFamily="34" charset="77"/>
            </a:endParaRPr>
          </a:p>
        </p:txBody>
      </p:sp>
      <p:sp>
        <p:nvSpPr>
          <p:cNvPr id="137" name="lift"/>
          <p:cNvSpPr txBox="1"/>
          <p:nvPr/>
        </p:nvSpPr>
        <p:spPr>
          <a:xfrm>
            <a:off x="2744260" y="6639612"/>
            <a:ext cx="210955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deflate</a:t>
            </a:r>
            <a:endParaRPr dirty="0">
              <a:latin typeface="Gill Sans MT" panose="020B0502020104020203" pitchFamily="34" charset="77"/>
            </a:endParaRPr>
          </a:p>
        </p:txBody>
      </p:sp>
      <p:sp>
        <p:nvSpPr>
          <p:cNvPr id="138" name="mutter"/>
          <p:cNvSpPr txBox="1"/>
          <p:nvPr/>
        </p:nvSpPr>
        <p:spPr>
          <a:xfrm>
            <a:off x="8344903" y="3961911"/>
            <a:ext cx="174246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effect</a:t>
            </a:r>
            <a:endParaRPr b="1" dirty="0">
              <a:latin typeface="Gill Sans MT" panose="020B0502020104020203" pitchFamily="34" charset="77"/>
              <a:sym typeface="American Typewriter"/>
            </a:endParaRPr>
          </a:p>
        </p:txBody>
      </p:sp>
      <p:sp>
        <p:nvSpPr>
          <p:cNvPr id="139" name="unveil"/>
          <p:cNvSpPr txBox="1"/>
          <p:nvPr/>
        </p:nvSpPr>
        <p:spPr>
          <a:xfrm>
            <a:off x="7833943" y="5750010"/>
            <a:ext cx="25744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evaluate</a:t>
            </a:r>
            <a:endParaRPr b="1" dirty="0">
              <a:latin typeface="Gill Sans MT" panose="020B0502020104020203" pitchFamily="34" charset="77"/>
              <a:sym typeface="American Typewriter"/>
            </a:endParaRPr>
          </a:p>
        </p:txBody>
      </p:sp>
      <p:sp>
        <p:nvSpPr>
          <p:cNvPr id="140" name="tolerate"/>
          <p:cNvSpPr txBox="1"/>
          <p:nvPr/>
        </p:nvSpPr>
        <p:spPr>
          <a:xfrm>
            <a:off x="8297613" y="3065958"/>
            <a:ext cx="183704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credit</a:t>
            </a:r>
            <a:endParaRPr dirty="0">
              <a:latin typeface="Gill Sans MT" panose="020B0502020104020203" pitchFamily="34" charset="77"/>
            </a:endParaRPr>
          </a:p>
        </p:txBody>
      </p:sp>
      <p:sp>
        <p:nvSpPr>
          <p:cNvPr id="141" name="fixation"/>
          <p:cNvSpPr txBox="1"/>
          <p:nvPr/>
        </p:nvSpPr>
        <p:spPr>
          <a:xfrm>
            <a:off x="8487572" y="4824210"/>
            <a:ext cx="145713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infer</a:t>
            </a:r>
            <a:endParaRPr dirty="0">
              <a:latin typeface="Gill Sans MT" panose="020B0502020104020203" pitchFamily="34" charset="77"/>
            </a:endParaRPr>
          </a:p>
        </p:txBody>
      </p:sp>
      <p:sp>
        <p:nvSpPr>
          <p:cNvPr id="142" name="rustle"/>
          <p:cNvSpPr txBox="1"/>
          <p:nvPr/>
        </p:nvSpPr>
        <p:spPr>
          <a:xfrm>
            <a:off x="8187007" y="6620562"/>
            <a:ext cx="20582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review</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32383" y="839348"/>
            <a:ext cx="7463582"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manners</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18774" y="5325322"/>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diet</a:t>
            </a:r>
            <a:endParaRPr sz="28700" dirty="0">
              <a:latin typeface="Gill Sans MT" panose="020B0502020104020203" pitchFamily="34" charset="77"/>
            </a:endParaRPr>
          </a:p>
        </p:txBody>
      </p:sp>
      <p:pic>
        <p:nvPicPr>
          <p:cNvPr id="5" name="Picture 4">
            <a:extLst>
              <a:ext uri="{FF2B5EF4-FFF2-40B4-BE49-F238E27FC236}">
                <a16:creationId xmlns:a16="http://schemas.microsoft.com/office/drawing/2014/main" id="{1122B730-CDED-C2C3-1D57-4EDF057ED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6427" y="175840"/>
            <a:ext cx="3875695" cy="3875695"/>
          </a:xfrm>
          <a:prstGeom prst="rect">
            <a:avLst/>
          </a:prstGeom>
        </p:spPr>
      </p:pic>
      <p:pic>
        <p:nvPicPr>
          <p:cNvPr id="6" name="Picture 5">
            <a:extLst>
              <a:ext uri="{FF2B5EF4-FFF2-40B4-BE49-F238E27FC236}">
                <a16:creationId xmlns:a16="http://schemas.microsoft.com/office/drawing/2014/main" id="{2386390B-0241-B8B1-8BBE-C5026CBC70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122" y="5594978"/>
            <a:ext cx="3489482" cy="3489482"/>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657906" y="-22363"/>
            <a:ext cx="3486532"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sip</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92451" y="6189031"/>
            <a:ext cx="10419220"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instruction</a:t>
            </a:r>
            <a:endParaRPr sz="19900" dirty="0">
              <a:latin typeface="Gill Sans MT" panose="020B0502020104020203" pitchFamily="34" charset="77"/>
            </a:endParaRPr>
          </a:p>
        </p:txBody>
      </p:sp>
      <p:pic>
        <p:nvPicPr>
          <p:cNvPr id="5" name="Picture 4">
            <a:extLst>
              <a:ext uri="{FF2B5EF4-FFF2-40B4-BE49-F238E27FC236}">
                <a16:creationId xmlns:a16="http://schemas.microsoft.com/office/drawing/2014/main" id="{45BC00C7-5BE1-3F67-DFAB-38E4EB3039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3297" y="494269"/>
            <a:ext cx="3486532" cy="3486532"/>
          </a:xfrm>
          <a:prstGeom prst="rect">
            <a:avLst/>
          </a:prstGeom>
        </p:spPr>
      </p:pic>
      <p:pic>
        <p:nvPicPr>
          <p:cNvPr id="6" name="Picture 5">
            <a:extLst>
              <a:ext uri="{FF2B5EF4-FFF2-40B4-BE49-F238E27FC236}">
                <a16:creationId xmlns:a16="http://schemas.microsoft.com/office/drawing/2014/main" id="{E9740DA0-8671-05DC-3648-358B14D17C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489" y="5844892"/>
            <a:ext cx="3089547" cy="3089547"/>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98825" y="634534"/>
            <a:ext cx="6426439"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defeat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86232" y="5704841"/>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credit</a:t>
            </a:r>
            <a:endParaRPr sz="11500" dirty="0">
              <a:latin typeface="Gill Sans MT" panose="020B0502020104020203" pitchFamily="34" charset="77"/>
            </a:endParaRPr>
          </a:p>
        </p:txBody>
      </p:sp>
      <p:pic>
        <p:nvPicPr>
          <p:cNvPr id="4" name="Picture 3">
            <a:extLst>
              <a:ext uri="{FF2B5EF4-FFF2-40B4-BE49-F238E27FC236}">
                <a16:creationId xmlns:a16="http://schemas.microsoft.com/office/drawing/2014/main" id="{B9B9B80A-27CD-1A3C-968B-5FBC6A8DE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444326"/>
            <a:ext cx="3613992" cy="3613992"/>
          </a:xfrm>
          <a:prstGeom prst="rect">
            <a:avLst/>
          </a:prstGeom>
        </p:spPr>
      </p:pic>
      <p:pic>
        <p:nvPicPr>
          <p:cNvPr id="5" name="Picture 4">
            <a:extLst>
              <a:ext uri="{FF2B5EF4-FFF2-40B4-BE49-F238E27FC236}">
                <a16:creationId xmlns:a16="http://schemas.microsoft.com/office/drawing/2014/main" id="{A1AE05EC-01FF-4EBC-29FD-0B0E289008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516" y="5611636"/>
            <a:ext cx="3540392" cy="354039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53372" y="221493"/>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effect</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45827" y="5349916"/>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infer</a:t>
            </a:r>
            <a:endParaRPr sz="13800" dirty="0">
              <a:latin typeface="Gill Sans MT" panose="020B0502020104020203" pitchFamily="34" charset="77"/>
            </a:endParaRPr>
          </a:p>
        </p:txBody>
      </p:sp>
      <p:pic>
        <p:nvPicPr>
          <p:cNvPr id="5" name="Picture 4">
            <a:extLst>
              <a:ext uri="{FF2B5EF4-FFF2-40B4-BE49-F238E27FC236}">
                <a16:creationId xmlns:a16="http://schemas.microsoft.com/office/drawing/2014/main" id="{AA1F881E-3E11-233B-413B-C034B9BC8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466960"/>
            <a:ext cx="3612145" cy="3612145"/>
          </a:xfrm>
          <a:prstGeom prst="rect">
            <a:avLst/>
          </a:prstGeom>
        </p:spPr>
      </p:pic>
      <p:pic>
        <p:nvPicPr>
          <p:cNvPr id="6" name="Picture 5">
            <a:extLst>
              <a:ext uri="{FF2B5EF4-FFF2-40B4-BE49-F238E27FC236}">
                <a16:creationId xmlns:a16="http://schemas.microsoft.com/office/drawing/2014/main" id="{E5DF7F78-3A44-DF5F-AAC0-B75C2B0388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44" y="5684977"/>
            <a:ext cx="3445461" cy="3445461"/>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69374" y="518189"/>
            <a:ext cx="852797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evaluate</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234954"/>
            <a:ext cx="941044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review</a:t>
            </a:r>
            <a:endParaRPr sz="16600" dirty="0">
              <a:latin typeface="Gill Sans MT" panose="020B0502020104020203" pitchFamily="34" charset="77"/>
            </a:endParaRPr>
          </a:p>
        </p:txBody>
      </p:sp>
      <p:pic>
        <p:nvPicPr>
          <p:cNvPr id="5" name="Picture 4">
            <a:extLst>
              <a:ext uri="{FF2B5EF4-FFF2-40B4-BE49-F238E27FC236}">
                <a16:creationId xmlns:a16="http://schemas.microsoft.com/office/drawing/2014/main" id="{2785056A-9CB9-0347-4C02-EBFC227357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510" y="611940"/>
            <a:ext cx="3367916" cy="3367916"/>
          </a:xfrm>
          <a:prstGeom prst="rect">
            <a:avLst/>
          </a:prstGeom>
        </p:spPr>
      </p:pic>
      <p:pic>
        <p:nvPicPr>
          <p:cNvPr id="6" name="Picture 5">
            <a:extLst>
              <a:ext uri="{FF2B5EF4-FFF2-40B4-BE49-F238E27FC236}">
                <a16:creationId xmlns:a16="http://schemas.microsoft.com/office/drawing/2014/main" id="{6748D444-3BB8-019E-8C3E-701545B945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089" y="5705518"/>
            <a:ext cx="3465289" cy="3465289"/>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226225" y="2274766"/>
            <a:ext cx="266900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manners	</a:t>
            </a:r>
            <a:endParaRPr b="1" dirty="0">
              <a:latin typeface="Gill Sans MT" panose="020B0502020104020203" pitchFamily="34" charset="77"/>
              <a:sym typeface="American Typewriter"/>
            </a:endParaRPr>
          </a:p>
        </p:txBody>
      </p:sp>
      <p:sp>
        <p:nvSpPr>
          <p:cNvPr id="134" name="office"/>
          <p:cNvSpPr txBox="1"/>
          <p:nvPr/>
        </p:nvSpPr>
        <p:spPr>
          <a:xfrm>
            <a:off x="5940383" y="3183419"/>
            <a:ext cx="12407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diet</a:t>
            </a:r>
            <a:endParaRPr dirty="0">
              <a:latin typeface="Gill Sans MT" panose="020B0502020104020203" pitchFamily="34" charset="77"/>
            </a:endParaRPr>
          </a:p>
        </p:txBody>
      </p:sp>
      <p:sp>
        <p:nvSpPr>
          <p:cNvPr id="135" name="spare"/>
          <p:cNvSpPr txBox="1"/>
          <p:nvPr/>
        </p:nvSpPr>
        <p:spPr>
          <a:xfrm>
            <a:off x="6107082" y="4033018"/>
            <a:ext cx="90730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sip</a:t>
            </a:r>
            <a:endParaRPr b="1" dirty="0">
              <a:latin typeface="Gill Sans MT" panose="020B0502020104020203" pitchFamily="34" charset="77"/>
              <a:sym typeface="American Typewriter"/>
            </a:endParaRPr>
          </a:p>
        </p:txBody>
      </p:sp>
      <p:sp>
        <p:nvSpPr>
          <p:cNvPr id="136" name="chipped"/>
          <p:cNvSpPr txBox="1"/>
          <p:nvPr/>
        </p:nvSpPr>
        <p:spPr>
          <a:xfrm>
            <a:off x="4781409" y="4958818"/>
            <a:ext cx="355866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instructions</a:t>
            </a:r>
            <a:endParaRPr dirty="0">
              <a:latin typeface="Gill Sans MT" panose="020B0502020104020203" pitchFamily="34" charset="77"/>
            </a:endParaRPr>
          </a:p>
        </p:txBody>
      </p:sp>
      <p:sp>
        <p:nvSpPr>
          <p:cNvPr id="137" name="lift"/>
          <p:cNvSpPr txBox="1"/>
          <p:nvPr/>
        </p:nvSpPr>
        <p:spPr>
          <a:xfrm>
            <a:off x="5590922" y="5829370"/>
            <a:ext cx="193963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defeat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689536" y="3418118"/>
            <a:ext cx="174246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effect</a:t>
            </a:r>
            <a:endParaRPr b="1" dirty="0">
              <a:latin typeface="Gill Sans MT" panose="020B0502020104020203" pitchFamily="34" charset="77"/>
              <a:sym typeface="American Typewriter"/>
            </a:endParaRPr>
          </a:p>
        </p:txBody>
      </p:sp>
      <p:sp>
        <p:nvSpPr>
          <p:cNvPr id="140" name="tolerate"/>
          <p:cNvSpPr txBox="1"/>
          <p:nvPr/>
        </p:nvSpPr>
        <p:spPr>
          <a:xfrm>
            <a:off x="5642240" y="2522165"/>
            <a:ext cx="183704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credit</a:t>
            </a:r>
            <a:endParaRPr dirty="0">
              <a:latin typeface="Gill Sans MT" panose="020B0502020104020203" pitchFamily="34" charset="77"/>
            </a:endParaRPr>
          </a:p>
        </p:txBody>
      </p:sp>
      <p:sp>
        <p:nvSpPr>
          <p:cNvPr id="141" name="fixation"/>
          <p:cNvSpPr txBox="1"/>
          <p:nvPr/>
        </p:nvSpPr>
        <p:spPr>
          <a:xfrm>
            <a:off x="5832205" y="4280417"/>
            <a:ext cx="145713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infer</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215232" y="5188117"/>
            <a:ext cx="25744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evaluate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473321" y="5996646"/>
            <a:ext cx="20582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review</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06116" y="1309202"/>
            <a:ext cx="320600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manners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4710" y="3941806"/>
            <a:ext cx="6137690"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someone has good manners, they are polite and observe social customs. If someone has bad manners, they are impolite and do not observe these customs.</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in Class 2 has excellent </a:t>
            </a:r>
            <a:r>
              <a:rPr lang="en-GB" sz="4000" b="1" dirty="0">
                <a:latin typeface="Gill Sans MT" panose="020B0502020104020203" pitchFamily="34" charset="77"/>
              </a:rPr>
              <a:t>manners</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man-</a:t>
            </a:r>
            <a:r>
              <a:rPr lang="en-GB" dirty="0" err="1">
                <a:latin typeface="Gill Sans MT" panose="020B0502020104020203" pitchFamily="34" charset="77"/>
              </a:rPr>
              <a:t>ners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62738119"/>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behaviour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planners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conduct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planners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thank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a:extLst>
              <a:ext uri="{FF2B5EF4-FFF2-40B4-BE49-F238E27FC236}">
                <a16:creationId xmlns:a16="http://schemas.microsoft.com/office/drawing/2014/main" id="{42B2F2EE-23D4-C6A7-05BA-12416033E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144" y="2552768"/>
            <a:ext cx="3875695" cy="3875695"/>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66929" y="1309202"/>
            <a:ext cx="148438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diet</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83032" y="4176400"/>
            <a:ext cx="533711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Your diet is the type and range of food that you regularly eat.</a:t>
            </a:r>
            <a:endParaRPr sz="3600" dirty="0">
              <a:latin typeface="Gill Sans MT" panose="020B0502020104020203" pitchFamily="34" charset="77"/>
            </a:endParaRP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is important to have a varied </a:t>
            </a:r>
            <a:r>
              <a:rPr lang="en-GB" sz="4000" b="1" dirty="0">
                <a:latin typeface="Gill Sans MT" panose="020B0502020104020203" pitchFamily="34" charset="77"/>
              </a:rPr>
              <a:t>diet</a:t>
            </a:r>
            <a:r>
              <a:rPr lang="en-GB" sz="4000" dirty="0">
                <a:latin typeface="Gill Sans MT" panose="020B0502020104020203" pitchFamily="34" charset="77"/>
              </a:rPr>
              <a:t>.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di-et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91876914"/>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food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a:extLst>
              <a:ext uri="{FF2B5EF4-FFF2-40B4-BE49-F238E27FC236}">
                <a16:creationId xmlns:a16="http://schemas.microsoft.com/office/drawing/2014/main" id="{AD1EAB42-2C2B-62C1-6D93-3B10FC50B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740" y="2527228"/>
            <a:ext cx="3873872" cy="3873872"/>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62495" y="1309202"/>
            <a:ext cx="109324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sip</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0196" y="4046712"/>
            <a:ext cx="659053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sip a drink or sip at it, you drink by taking just a small amount at a time.</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 </a:t>
            </a:r>
            <a:r>
              <a:rPr lang="en-GB" sz="4000" b="1" dirty="0">
                <a:latin typeface="Gill Sans MT" panose="020B0502020104020203" pitchFamily="34" charset="77"/>
              </a:rPr>
              <a:t>sipped</a:t>
            </a:r>
            <a:r>
              <a:rPr lang="en-GB" sz="4000" dirty="0">
                <a:latin typeface="Gill Sans MT" panose="020B0502020104020203" pitchFamily="34" charset="77"/>
              </a:rPr>
              <a:t> from the water bottle.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sip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91924260"/>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drink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chug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gulp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a:extLst>
              <a:ext uri="{FF2B5EF4-FFF2-40B4-BE49-F238E27FC236}">
                <a16:creationId xmlns:a16="http://schemas.microsoft.com/office/drawing/2014/main" id="{551D42A0-692E-7D84-C047-371216659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99" y="2083387"/>
            <a:ext cx="4232357" cy="4232357"/>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994948" y="1309202"/>
            <a:ext cx="402834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instruction</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20574" y="4462918"/>
            <a:ext cx="6160228"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instruction is something that someone tells you to do.</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Julia followed the </a:t>
            </a:r>
            <a:r>
              <a:rPr lang="en-GB" sz="4000" b="1" dirty="0">
                <a:latin typeface="Gill Sans MT" panose="020B0502020104020203" pitchFamily="34" charset="77"/>
              </a:rPr>
              <a:t>instruction</a:t>
            </a:r>
            <a:r>
              <a:rPr lang="en-GB" sz="4000" dirty="0">
                <a:latin typeface="Gill Sans MT" panose="020B0502020104020203" pitchFamily="34" charset="77"/>
              </a:rPr>
              <a:t> and tied her laces.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struc</a:t>
            </a:r>
            <a:r>
              <a:rPr lang="en-GB" dirty="0">
                <a:latin typeface="Gill Sans MT" panose="020B0502020104020203" pitchFamily="34" charset="77"/>
              </a:rPr>
              <a:t>-</a:t>
            </a:r>
            <a:r>
              <a:rPr lang="en-GB" dirty="0" err="1">
                <a:latin typeface="Gill Sans MT" panose="020B0502020104020203" pitchFamily="34" charset="77"/>
              </a:rPr>
              <a:t>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04912978"/>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order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production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orders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command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destruction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a:extLst>
              <a:ext uri="{FF2B5EF4-FFF2-40B4-BE49-F238E27FC236}">
                <a16:creationId xmlns:a16="http://schemas.microsoft.com/office/drawing/2014/main" id="{911AF76C-5EBB-9B02-E5BC-A549133A6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432" y="2579581"/>
            <a:ext cx="3569876" cy="3569876"/>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46948" y="1309202"/>
            <a:ext cx="232435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defeat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0500" y="4120627"/>
            <a:ext cx="680446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defeat someone, you win a victory over them in a battle, game, or contest.</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Ahmed had finally </a:t>
            </a:r>
            <a:r>
              <a:rPr lang="en-GB" sz="4000" b="1" dirty="0">
                <a:latin typeface="Gill Sans MT" panose="020B0502020104020203" pitchFamily="34" charset="77"/>
              </a:rPr>
              <a:t>defeated</a:t>
            </a:r>
            <a:r>
              <a:rPr lang="en-GB" sz="4000" dirty="0">
                <a:latin typeface="Gill Sans MT" panose="020B0502020104020203" pitchFamily="34" charset="77"/>
              </a:rPr>
              <a:t> Paul in the chess game.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de-feat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1564880"/>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lose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complete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conquer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victory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victory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a:extLst>
              <a:ext uri="{FF2B5EF4-FFF2-40B4-BE49-F238E27FC236}">
                <a16:creationId xmlns:a16="http://schemas.microsoft.com/office/drawing/2014/main" id="{BE4BB8D1-50C6-21B7-3150-C21B1D707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351" y="2559373"/>
            <a:ext cx="3613992" cy="3613992"/>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8961</TotalTime>
  <Words>1221</Words>
  <Application>Microsoft Macintosh PowerPoint</Application>
  <PresentationFormat>Custom</PresentationFormat>
  <Paragraphs>315</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38</cp:revision>
  <dcterms:modified xsi:type="dcterms:W3CDTF">2022-09-29T07:47:33Z</dcterms:modified>
</cp:coreProperties>
</file>