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0"/>
    <p:restoredTop sz="94737"/>
  </p:normalViewPr>
  <p:slideViewPr>
    <p:cSldViewPr snapToGrid="0" snapToObjects="1">
      <p:cViewPr varScale="1">
        <p:scale>
          <a:sx n="62" d="100"/>
          <a:sy n="62" d="100"/>
        </p:scale>
        <p:origin x="224" y="2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8759" y="3226831"/>
            <a:ext cx="631102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37</a:t>
            </a:r>
            <a:r>
              <a:rPr dirty="0">
                <a:latin typeface="Gill Sans MT" panose="020B0502020104020203" pitchFamily="34" charset="77"/>
              </a:rPr>
              <a:t> </a:t>
            </a:r>
            <a:r>
              <a:rPr lang="en-GB" dirty="0">
                <a:latin typeface="Gill Sans MT" panose="020B0502020104020203" pitchFamily="34" charset="77"/>
              </a:rPr>
              <a:t>– 11th July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98113" y="1309202"/>
            <a:ext cx="429765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determined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8"/>
            <a:ext cx="608067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are determined to do something, you have made a firm decision to do it and will not let anything stop you.</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Alfie was </a:t>
            </a:r>
            <a:r>
              <a:rPr lang="en-GB" sz="4000" b="1" dirty="0">
                <a:latin typeface="Gill Sans MT" panose="020B0502020104020203" pitchFamily="34" charset="77"/>
              </a:rPr>
              <a:t>determined</a:t>
            </a:r>
            <a:r>
              <a:rPr lang="en-GB" sz="4000" dirty="0">
                <a:latin typeface="Gill Sans MT" panose="020B0502020104020203" pitchFamily="34" charset="77"/>
              </a:rPr>
              <a:t> to finish his book.</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6718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ter</a:t>
            </a:r>
            <a:r>
              <a:rPr lang="en-GB" dirty="0">
                <a:latin typeface="Gill Sans MT" panose="020B0502020104020203" pitchFamily="34" charset="77"/>
              </a:rPr>
              <a:t>-mined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5926370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set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8526863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determined to finish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determined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F946E144-2CA1-E2C7-87AC-F91008105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422" y="2618192"/>
            <a:ext cx="3503984" cy="35039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15256" y="1315976"/>
            <a:ext cx="37285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surrender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4209873"/>
            <a:ext cx="630507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surrender, you stop fighting or resisting someone and agree that you have been beaten.</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Marco decided to </a:t>
            </a:r>
            <a:r>
              <a:rPr lang="en-GB" sz="4000" b="1" dirty="0">
                <a:latin typeface="Gill Sans MT" panose="020B0502020104020203" pitchFamily="34" charset="77"/>
              </a:rPr>
              <a:t>surrender</a:t>
            </a:r>
            <a:r>
              <a:rPr lang="en-GB" sz="4000" dirty="0">
                <a:latin typeface="Gill Sans MT" panose="020B0502020104020203" pitchFamily="34" charset="77"/>
              </a:rPr>
              <a:t> in the chess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669831"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sur-ren-der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326157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surrendered reluctantly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surrender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0304159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submit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defender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concede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6DD8689C-1C28-E892-848D-35772A12A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1063" y="2581978"/>
            <a:ext cx="3421057" cy="342105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2107" y="1309202"/>
            <a:ext cx="26177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exploit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73300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someone is exploiting you, you think that they are treating you unfairly by using your work or ideas and giving you very little in return.</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Joe </a:t>
            </a:r>
            <a:r>
              <a:rPr lang="en-GB" sz="4000" b="1" dirty="0">
                <a:latin typeface="Gill Sans MT" panose="020B0502020104020203" pitchFamily="34" charset="77"/>
              </a:rPr>
              <a:t>exploited</a:t>
            </a:r>
            <a:r>
              <a:rPr lang="en-GB" sz="4000" dirty="0">
                <a:latin typeface="Gill Sans MT" panose="020B0502020104020203" pitchFamily="34" charset="77"/>
              </a:rPr>
              <a:t> his knowledge of the game map.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ploit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7688007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exploit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cleverly exploited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2175700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make use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opportunity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play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icon&#10;&#10;Description automatically generated">
            <a:extLst>
              <a:ext uri="{FF2B5EF4-FFF2-40B4-BE49-F238E27FC236}">
                <a16:creationId xmlns:a16="http://schemas.microsoft.com/office/drawing/2014/main" id="{9640DD5B-C2FF-9529-BB93-5FA83B2A4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842" y="2455733"/>
            <a:ext cx="3507477" cy="350747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0089" y="1339979"/>
            <a:ext cx="296074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privilege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6" y="4041634"/>
            <a:ext cx="64104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privilege is a special right or advantage that only one person or group has.</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It was a </a:t>
            </a:r>
            <a:r>
              <a:rPr lang="en-GB" b="1" dirty="0">
                <a:latin typeface="Gill Sans MT" panose="020B0502020104020203" pitchFamily="34" charset="77"/>
              </a:rPr>
              <a:t>privilege</a:t>
            </a:r>
            <a:r>
              <a:rPr lang="en-GB" dirty="0">
                <a:latin typeface="Gill Sans MT" panose="020B0502020104020203" pitchFamily="34" charset="77"/>
              </a:rPr>
              <a:t> to be in Miss Harper’s class.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priv-i-lege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7620232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privileged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lucky and privileged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94866038"/>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advantage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8" name="Picture 7" descr="Icon&#10;&#10;Description automatically generated">
            <a:extLst>
              <a:ext uri="{FF2B5EF4-FFF2-40B4-BE49-F238E27FC236}">
                <a16:creationId xmlns:a16="http://schemas.microsoft.com/office/drawing/2014/main" id="{5A4A3648-8C4C-5529-40ED-F771C715F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577" y="2603577"/>
            <a:ext cx="3510147" cy="351014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87171" y="1339979"/>
            <a:ext cx="393697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outnumber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797136"/>
            <a:ext cx="608700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one group of people or things outnumbers another, the first group has more people or things in it than the second group.</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children </a:t>
            </a:r>
            <a:r>
              <a:rPr lang="en-GB" b="1" dirty="0">
                <a:latin typeface="Gill Sans MT" panose="020B0502020104020203" pitchFamily="34" charset="77"/>
              </a:rPr>
              <a:t>outnumbered</a:t>
            </a:r>
            <a:r>
              <a:rPr lang="en-GB" dirty="0">
                <a:latin typeface="Gill Sans MT" panose="020B0502020104020203" pitchFamily="34" charset="77"/>
              </a:rPr>
              <a:t> the teacher.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out-</a:t>
            </a:r>
            <a:r>
              <a:rPr lang="en-GB" dirty="0" err="1">
                <a:latin typeface="Gill Sans MT" panose="020B0502020104020203" pitchFamily="34" charset="77"/>
              </a:rPr>
              <a:t>num</a:t>
            </a:r>
            <a:r>
              <a:rPr lang="en-GB" dirty="0">
                <a:latin typeface="Gill Sans MT" panose="020B0502020104020203" pitchFamily="34" charset="77"/>
              </a:rPr>
              <a:t>-</a:t>
            </a:r>
            <a:r>
              <a:rPr lang="en-GB" dirty="0" err="1">
                <a:latin typeface="Gill Sans MT" panose="020B0502020104020203" pitchFamily="34" charset="77"/>
              </a:rPr>
              <a:t>ber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5027867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outnumbered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outnumbered and surrounded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1085227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slumber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text&#10;&#10;Description automatically generated">
            <a:extLst>
              <a:ext uri="{FF2B5EF4-FFF2-40B4-BE49-F238E27FC236}">
                <a16:creationId xmlns:a16="http://schemas.microsoft.com/office/drawing/2014/main" id="{1526BC25-C293-CB76-D44B-1FF656A1D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019" y="2594109"/>
            <a:ext cx="3305941" cy="330594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910867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lie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truth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march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2658254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determined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surrender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exploit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outnumber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7476066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24309354"/>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say that someone *** somewhere, you mean that they walk there quickly and in a determined way, for example because they are angry.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is ***, they are saying something which they know is not 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have *** of something or someone, you are able to make them do what you want them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 about something is all the facts about it, rather than things that are imagined or invented.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or *** your hand, you move your hand from side to side in the air, usually in order to say hello or goodbye to someone.</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F5E91B6A-DAC1-14DB-0D10-7AF73E92E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345" y="3810710"/>
            <a:ext cx="1177612" cy="1177612"/>
          </a:xfrm>
          <a:prstGeom prst="rect">
            <a:avLst/>
          </a:prstGeom>
        </p:spPr>
      </p:pic>
      <p:pic>
        <p:nvPicPr>
          <p:cNvPr id="22" name="Picture 21" descr="Icon&#10;&#10;Description automatically generated">
            <a:extLst>
              <a:ext uri="{FF2B5EF4-FFF2-40B4-BE49-F238E27FC236}">
                <a16:creationId xmlns:a16="http://schemas.microsoft.com/office/drawing/2014/main" id="{60CE246C-AD6F-0A6B-7EE9-D4A7421C3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917" y="6392293"/>
            <a:ext cx="1177612" cy="1177612"/>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F0DB6F34-FDC0-50E1-D205-29B311B71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7900" y="2406739"/>
            <a:ext cx="1246909" cy="1246909"/>
          </a:xfrm>
          <a:prstGeom prst="rect">
            <a:avLst/>
          </a:prstGeom>
        </p:spPr>
      </p:pic>
      <p:pic>
        <p:nvPicPr>
          <p:cNvPr id="24" name="Picture 23" descr="Icon&#10;&#10;Description automatically generated">
            <a:extLst>
              <a:ext uri="{FF2B5EF4-FFF2-40B4-BE49-F238E27FC236}">
                <a16:creationId xmlns:a16="http://schemas.microsoft.com/office/drawing/2014/main" id="{193F8713-DD2F-9BDF-8FBF-E266469DF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9045" y="7691933"/>
            <a:ext cx="960607" cy="960607"/>
          </a:xfrm>
          <a:prstGeom prst="rect">
            <a:avLst/>
          </a:prstGeom>
        </p:spPr>
      </p:pic>
      <p:pic>
        <p:nvPicPr>
          <p:cNvPr id="6" name="Picture 5" descr="Icon&#10;&#10;Description automatically generated with low confidence">
            <a:extLst>
              <a:ext uri="{FF2B5EF4-FFF2-40B4-BE49-F238E27FC236}">
                <a16:creationId xmlns:a16="http://schemas.microsoft.com/office/drawing/2014/main" id="{399B9B92-9890-11E8-2B34-61786DFF6D4A}"/>
              </a:ext>
            </a:extLst>
          </p:cNvPr>
          <p:cNvPicPr>
            <a:picLocks noChangeAspect="1"/>
          </p:cNvPicPr>
          <p:nvPr/>
        </p:nvPicPr>
        <p:blipFill rotWithShape="1">
          <a:blip r:embed="rId9">
            <a:extLst>
              <a:ext uri="{28A0092B-C50C-407E-A947-70E740481C1C}">
                <a14:useLocalDpi xmlns:a14="http://schemas.microsoft.com/office/drawing/2010/main" val="0"/>
              </a:ext>
            </a:extLst>
          </a:blip>
          <a:srcRect t="24932"/>
          <a:stretch/>
        </p:blipFill>
        <p:spPr>
          <a:xfrm>
            <a:off x="10131191" y="5113304"/>
            <a:ext cx="1288461" cy="96723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6410374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determined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surrender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exploit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privilege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outnumber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55271257"/>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stop fighting or resisting someone and agree that you have been beaten.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to do something, you have made a firm decision to do it and will not let anything stop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one group of people or things *** another, the first group has more people or things in it than the second 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say that someone is *** you, you think that they are treating you unfairly by using your work or ideas and giving you very little in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A *** is a special right or advantage that only one person or group has.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D63A0834-E45B-38FE-F65D-31B1CBDAD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7152" y="3854824"/>
            <a:ext cx="1021976" cy="1021976"/>
          </a:xfrm>
          <a:prstGeom prst="rect">
            <a:avLst/>
          </a:prstGeom>
        </p:spPr>
      </p:pic>
      <p:pic>
        <p:nvPicPr>
          <p:cNvPr id="23" name="Picture 22" descr="Icon&#10;&#10;Description automatically generated">
            <a:extLst>
              <a:ext uri="{FF2B5EF4-FFF2-40B4-BE49-F238E27FC236}">
                <a16:creationId xmlns:a16="http://schemas.microsoft.com/office/drawing/2014/main" id="{23BFB1A2-B05C-3C27-9768-F0EB988B9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3603" y="2754963"/>
            <a:ext cx="933589" cy="933589"/>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1A0E509E-6D75-1B42-96B2-4EAB6498A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9856" y="6435042"/>
            <a:ext cx="1021977" cy="1021977"/>
          </a:xfrm>
          <a:prstGeom prst="rect">
            <a:avLst/>
          </a:prstGeom>
        </p:spPr>
      </p:pic>
      <p:pic>
        <p:nvPicPr>
          <p:cNvPr id="24" name="Picture 23" descr="Icon&#10;&#10;Description automatically generated">
            <a:extLst>
              <a:ext uri="{FF2B5EF4-FFF2-40B4-BE49-F238E27FC236}">
                <a16:creationId xmlns:a16="http://schemas.microsoft.com/office/drawing/2014/main" id="{8A2A6398-E489-52E1-5F16-A9C677FE37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2545" y="7681890"/>
            <a:ext cx="1333371" cy="133337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997442A-E080-EB6F-FDCB-29C00D8BFE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2707" y="5246794"/>
            <a:ext cx="939800" cy="93980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404744" y="3085008"/>
            <a:ext cx="7886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lie</a:t>
            </a:r>
            <a:endParaRPr b="1" dirty="0">
              <a:latin typeface="Gill Sans MT" panose="020B0502020104020203" pitchFamily="34" charset="77"/>
              <a:sym typeface="American Typewriter"/>
            </a:endParaRPr>
          </a:p>
        </p:txBody>
      </p:sp>
      <p:sp>
        <p:nvSpPr>
          <p:cNvPr id="134" name="office"/>
          <p:cNvSpPr txBox="1"/>
          <p:nvPr/>
        </p:nvSpPr>
        <p:spPr>
          <a:xfrm>
            <a:off x="2984763" y="3993661"/>
            <a:ext cx="16286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truth</a:t>
            </a:r>
            <a:endParaRPr dirty="0">
              <a:latin typeface="Gill Sans MT" panose="020B0502020104020203" pitchFamily="34" charset="77"/>
            </a:endParaRPr>
          </a:p>
        </p:txBody>
      </p:sp>
      <p:sp>
        <p:nvSpPr>
          <p:cNvPr id="135" name="spare"/>
          <p:cNvSpPr txBox="1"/>
          <p:nvPr/>
        </p:nvSpPr>
        <p:spPr>
          <a:xfrm>
            <a:off x="2798010" y="4843260"/>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march</a:t>
            </a:r>
            <a:endParaRPr b="1" dirty="0">
              <a:latin typeface="Gill Sans MT" panose="020B0502020104020203" pitchFamily="34" charset="77"/>
              <a:sym typeface="American Typewriter"/>
            </a:endParaRPr>
          </a:p>
        </p:txBody>
      </p:sp>
      <p:sp>
        <p:nvSpPr>
          <p:cNvPr id="136" name="chipped"/>
          <p:cNvSpPr txBox="1"/>
          <p:nvPr/>
        </p:nvSpPr>
        <p:spPr>
          <a:xfrm>
            <a:off x="3002397" y="5769060"/>
            <a:ext cx="15933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wave</a:t>
            </a:r>
            <a:endParaRPr dirty="0">
              <a:latin typeface="Gill Sans MT" panose="020B0502020104020203" pitchFamily="34" charset="77"/>
            </a:endParaRPr>
          </a:p>
        </p:txBody>
      </p:sp>
      <p:sp>
        <p:nvSpPr>
          <p:cNvPr id="137" name="lift"/>
          <p:cNvSpPr txBox="1"/>
          <p:nvPr/>
        </p:nvSpPr>
        <p:spPr>
          <a:xfrm>
            <a:off x="2680185" y="6639612"/>
            <a:ext cx="22377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control</a:t>
            </a:r>
            <a:endParaRPr dirty="0">
              <a:latin typeface="Gill Sans MT" panose="020B0502020104020203" pitchFamily="34" charset="77"/>
            </a:endParaRPr>
          </a:p>
        </p:txBody>
      </p:sp>
      <p:sp>
        <p:nvSpPr>
          <p:cNvPr id="138" name="mutter"/>
          <p:cNvSpPr txBox="1"/>
          <p:nvPr/>
        </p:nvSpPr>
        <p:spPr>
          <a:xfrm>
            <a:off x="7710994" y="3961911"/>
            <a:ext cx="30104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surrender</a:t>
            </a:r>
            <a:endParaRPr b="1" dirty="0">
              <a:latin typeface="Gill Sans MT" panose="020B0502020104020203" pitchFamily="34" charset="77"/>
              <a:sym typeface="American Typewriter"/>
            </a:endParaRPr>
          </a:p>
        </p:txBody>
      </p:sp>
      <p:sp>
        <p:nvSpPr>
          <p:cNvPr id="139" name="unveil"/>
          <p:cNvSpPr txBox="1"/>
          <p:nvPr/>
        </p:nvSpPr>
        <p:spPr>
          <a:xfrm>
            <a:off x="7815571" y="5769060"/>
            <a:ext cx="2614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privilege</a:t>
            </a:r>
            <a:endParaRPr b="1" dirty="0">
              <a:latin typeface="Gill Sans MT" panose="020B0502020104020203" pitchFamily="34" charset="77"/>
              <a:sym typeface="American Typewriter"/>
            </a:endParaRPr>
          </a:p>
        </p:txBody>
      </p:sp>
      <p:sp>
        <p:nvSpPr>
          <p:cNvPr id="140" name="tolerate"/>
          <p:cNvSpPr txBox="1"/>
          <p:nvPr/>
        </p:nvSpPr>
        <p:spPr>
          <a:xfrm>
            <a:off x="7440088" y="3065958"/>
            <a:ext cx="3552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determined</a:t>
            </a:r>
            <a:endParaRPr dirty="0">
              <a:latin typeface="Gill Sans MT" panose="020B0502020104020203" pitchFamily="34" charset="77"/>
            </a:endParaRPr>
          </a:p>
        </p:txBody>
      </p:sp>
      <p:sp>
        <p:nvSpPr>
          <p:cNvPr id="141" name="fixation"/>
          <p:cNvSpPr txBox="1"/>
          <p:nvPr/>
        </p:nvSpPr>
        <p:spPr>
          <a:xfrm>
            <a:off x="8151030" y="4824210"/>
            <a:ext cx="213039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exploit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433738" y="6639611"/>
            <a:ext cx="3430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outnumber</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588141" y="302170"/>
            <a:ext cx="291425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lie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210276"/>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truth</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9A9B082A-5B9C-1F0D-E40C-BEEAAC523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594" y="473186"/>
            <a:ext cx="3579771" cy="3579771"/>
          </a:xfrm>
          <a:prstGeom prst="rect">
            <a:avLst/>
          </a:prstGeom>
        </p:spPr>
      </p:pic>
      <p:pic>
        <p:nvPicPr>
          <p:cNvPr id="15" name="Picture 14" descr="Icon&#10;&#10;Description automatically generated">
            <a:extLst>
              <a:ext uri="{FF2B5EF4-FFF2-40B4-BE49-F238E27FC236}">
                <a16:creationId xmlns:a16="http://schemas.microsoft.com/office/drawing/2014/main" id="{C5FFDD91-A323-574D-37AC-DF4815200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155" y="5676535"/>
            <a:ext cx="3391237" cy="339123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38550" y="127639"/>
            <a:ext cx="786112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march</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418" y="5314401"/>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wave</a:t>
            </a:r>
            <a:endParaRPr sz="13800" dirty="0">
              <a:latin typeface="Gill Sans MT" panose="020B0502020104020203" pitchFamily="34" charset="77"/>
            </a:endParaRPr>
          </a:p>
        </p:txBody>
      </p:sp>
      <p:pic>
        <p:nvPicPr>
          <p:cNvPr id="16" name="Picture 15" descr="A picture containing icon&#10;&#10;Description automatically generated">
            <a:extLst>
              <a:ext uri="{FF2B5EF4-FFF2-40B4-BE49-F238E27FC236}">
                <a16:creationId xmlns:a16="http://schemas.microsoft.com/office/drawing/2014/main" id="{57B7AC63-656E-EED0-EFCC-AB76E635C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125" y="480767"/>
            <a:ext cx="3578154" cy="3578154"/>
          </a:xfrm>
          <a:prstGeom prst="rect">
            <a:avLst/>
          </a:prstGeom>
        </p:spPr>
      </p:pic>
      <p:pic>
        <p:nvPicPr>
          <p:cNvPr id="17" name="Picture 16" descr="Icon&#10;&#10;Description automatically generated">
            <a:extLst>
              <a:ext uri="{FF2B5EF4-FFF2-40B4-BE49-F238E27FC236}">
                <a16:creationId xmlns:a16="http://schemas.microsoft.com/office/drawing/2014/main" id="{F4CFC683-8E12-241C-ECE4-7DB7468F1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044" y="5642314"/>
            <a:ext cx="3344190" cy="334419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91801" y="563107"/>
            <a:ext cx="77296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control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78945" y="6130524"/>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determined</a:t>
            </a:r>
            <a:endParaRPr sz="8000" dirty="0">
              <a:latin typeface="Gill Sans MT" panose="020B0502020104020203" pitchFamily="34" charset="77"/>
            </a:endParaRPr>
          </a:p>
        </p:txBody>
      </p:sp>
      <p:pic>
        <p:nvPicPr>
          <p:cNvPr id="17" name="Picture 16" descr="Icon&#10;&#10;Description automatically generated with low confidence">
            <a:extLst>
              <a:ext uri="{FF2B5EF4-FFF2-40B4-BE49-F238E27FC236}">
                <a16:creationId xmlns:a16="http://schemas.microsoft.com/office/drawing/2014/main" id="{714B24C9-3141-32B7-9467-C0E6302B12D2}"/>
              </a:ext>
            </a:extLst>
          </p:cNvPr>
          <p:cNvPicPr>
            <a:picLocks noChangeAspect="1"/>
          </p:cNvPicPr>
          <p:nvPr/>
        </p:nvPicPr>
        <p:blipFill rotWithShape="1">
          <a:blip r:embed="rId4">
            <a:extLst>
              <a:ext uri="{28A0092B-C50C-407E-A947-70E740481C1C}">
                <a14:useLocalDpi xmlns:a14="http://schemas.microsoft.com/office/drawing/2010/main" val="0"/>
              </a:ext>
            </a:extLst>
          </a:blip>
          <a:srcRect t="24932"/>
          <a:stretch/>
        </p:blipFill>
        <p:spPr>
          <a:xfrm>
            <a:off x="8666783" y="706610"/>
            <a:ext cx="3709579" cy="2784736"/>
          </a:xfrm>
          <a:prstGeom prst="rect">
            <a:avLst/>
          </a:prstGeom>
        </p:spPr>
      </p:pic>
      <p:pic>
        <p:nvPicPr>
          <p:cNvPr id="5" name="Picture 4" descr="Icon&#10;&#10;Description automatically generated">
            <a:extLst>
              <a:ext uri="{FF2B5EF4-FFF2-40B4-BE49-F238E27FC236}">
                <a16:creationId xmlns:a16="http://schemas.microsoft.com/office/drawing/2014/main" id="{77DD5AB9-6A7C-3DA8-61FB-A02BBDE75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27" y="5644945"/>
            <a:ext cx="3503984" cy="350398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0021" y="862746"/>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surrender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6978" y="5511440"/>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exploit</a:t>
            </a:r>
            <a:endParaRPr sz="199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C8444004-3A70-861C-C8AA-D4F833871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934" y="592603"/>
            <a:ext cx="3421057" cy="3421057"/>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7133B15A-FA35-19D7-78CB-252747B07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89" y="5663744"/>
            <a:ext cx="3361180" cy="336118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63150" y="305549"/>
            <a:ext cx="871873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privilege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6186041"/>
            <a:ext cx="1296543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outnumber</a:t>
            </a:r>
            <a:endParaRPr sz="96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95677B23-9342-EB4C-0F44-765C93C76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742" y="507310"/>
            <a:ext cx="3510147" cy="351014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F33355B-0755-6BF3-A136-D8C7ECFE5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03" y="5767170"/>
            <a:ext cx="3165497" cy="316549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166388" y="2274766"/>
            <a:ext cx="78867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lie	</a:t>
            </a:r>
            <a:endParaRPr b="1" dirty="0">
              <a:latin typeface="Gill Sans MT" panose="020B0502020104020203" pitchFamily="34" charset="77"/>
              <a:sym typeface="American Typewriter"/>
            </a:endParaRPr>
          </a:p>
        </p:txBody>
      </p:sp>
      <p:sp>
        <p:nvSpPr>
          <p:cNvPr id="134" name="office"/>
          <p:cNvSpPr txBox="1"/>
          <p:nvPr/>
        </p:nvSpPr>
        <p:spPr>
          <a:xfrm>
            <a:off x="5746421" y="3183419"/>
            <a:ext cx="16286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truth</a:t>
            </a:r>
            <a:endParaRPr dirty="0">
              <a:latin typeface="Gill Sans MT" panose="020B0502020104020203" pitchFamily="34" charset="77"/>
            </a:endParaRPr>
          </a:p>
        </p:txBody>
      </p:sp>
      <p:sp>
        <p:nvSpPr>
          <p:cNvPr id="135" name="spare"/>
          <p:cNvSpPr txBox="1"/>
          <p:nvPr/>
        </p:nvSpPr>
        <p:spPr>
          <a:xfrm>
            <a:off x="5559663" y="4033018"/>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march</a:t>
            </a:r>
            <a:endParaRPr b="1" dirty="0">
              <a:latin typeface="Gill Sans MT" panose="020B0502020104020203" pitchFamily="34" charset="77"/>
              <a:sym typeface="American Typewriter"/>
            </a:endParaRPr>
          </a:p>
        </p:txBody>
      </p:sp>
      <p:sp>
        <p:nvSpPr>
          <p:cNvPr id="136" name="chipped"/>
          <p:cNvSpPr txBox="1"/>
          <p:nvPr/>
        </p:nvSpPr>
        <p:spPr>
          <a:xfrm>
            <a:off x="5764054" y="4958818"/>
            <a:ext cx="15933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wave</a:t>
            </a:r>
            <a:endParaRPr dirty="0">
              <a:latin typeface="Gill Sans MT" panose="020B0502020104020203" pitchFamily="34" charset="77"/>
            </a:endParaRPr>
          </a:p>
        </p:txBody>
      </p:sp>
      <p:sp>
        <p:nvSpPr>
          <p:cNvPr id="137" name="lift"/>
          <p:cNvSpPr txBox="1"/>
          <p:nvPr/>
        </p:nvSpPr>
        <p:spPr>
          <a:xfrm>
            <a:off x="5441841" y="5829370"/>
            <a:ext cx="22377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control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055552" y="3418118"/>
            <a:ext cx="301044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surrender</a:t>
            </a:r>
            <a:endParaRPr b="1" dirty="0">
              <a:latin typeface="Gill Sans MT" panose="020B0502020104020203" pitchFamily="34" charset="77"/>
              <a:sym typeface="American Typewriter"/>
            </a:endParaRPr>
          </a:p>
        </p:txBody>
      </p:sp>
      <p:sp>
        <p:nvSpPr>
          <p:cNvPr id="140" name="tolerate"/>
          <p:cNvSpPr txBox="1"/>
          <p:nvPr/>
        </p:nvSpPr>
        <p:spPr>
          <a:xfrm>
            <a:off x="4784641" y="2522165"/>
            <a:ext cx="35522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determined</a:t>
            </a:r>
            <a:endParaRPr dirty="0">
              <a:latin typeface="Gill Sans MT" panose="020B0502020104020203" pitchFamily="34" charset="77"/>
            </a:endParaRPr>
          </a:p>
        </p:txBody>
      </p:sp>
      <p:sp>
        <p:nvSpPr>
          <p:cNvPr id="141" name="fixation"/>
          <p:cNvSpPr txBox="1"/>
          <p:nvPr/>
        </p:nvSpPr>
        <p:spPr>
          <a:xfrm>
            <a:off x="5495576" y="4280417"/>
            <a:ext cx="213039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exploit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95195" y="5188117"/>
            <a:ext cx="26144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privilege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787242" y="5996646"/>
            <a:ext cx="343042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outnumber</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45908" y="1309202"/>
            <a:ext cx="92653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lie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7"/>
            <a:ext cx="632262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lying, they are saying something which they know is not true.</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Robert was about to tell a </a:t>
            </a:r>
            <a:r>
              <a:rPr lang="en-GB" sz="4000" b="1" dirty="0">
                <a:latin typeface="Gill Sans MT" panose="020B0502020104020203" pitchFamily="34" charset="77"/>
              </a:rPr>
              <a:t>lie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4824172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fib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porky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3303533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shouldn’t 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mustn’t 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7220CCF4-FDFF-A047-5E95-0915FEBCD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430" y="2563115"/>
            <a:ext cx="3579771" cy="357977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2947" y="1309202"/>
            <a:ext cx="195245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truth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868460" y="4024908"/>
            <a:ext cx="716717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truth about something is all the facts about it, rather than things that are imagined or invented.</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important to always tell the </a:t>
            </a:r>
            <a:r>
              <a:rPr lang="en-GB" sz="4000" b="1" dirty="0">
                <a:latin typeface="Gill Sans MT" panose="020B0502020104020203" pitchFamily="34" charset="77"/>
              </a:rPr>
              <a:t>truth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truth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3641259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22935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whole 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complete 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EB0D4ECA-EE27-0A00-9024-D3807BBB5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886" y="2591640"/>
            <a:ext cx="3391237" cy="339123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1356" y="1309202"/>
            <a:ext cx="237565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march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4" y="3776820"/>
            <a:ext cx="734420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someone marches somewhere, you mean that they walk there quickly and in a determined way, for example because they are angry.</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band </a:t>
            </a:r>
            <a:r>
              <a:rPr lang="en-GB" sz="4000" b="1" dirty="0">
                <a:latin typeface="Gill Sans MT" panose="020B0502020104020203" pitchFamily="34" charset="77"/>
              </a:rPr>
              <a:t>marched</a:t>
            </a:r>
            <a:r>
              <a:rPr lang="en-GB" sz="4000" dirty="0">
                <a:latin typeface="Gill Sans MT" panose="020B0502020104020203" pitchFamily="34" charset="77"/>
              </a:rPr>
              <a:t> along the high street..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march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721905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troop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369556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march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march proudly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85791D4A-50A7-96BE-F1A7-CAACFB5D2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282" y="2579512"/>
            <a:ext cx="3272486" cy="327248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2146" y="1309202"/>
            <a:ext cx="19540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6" y="3717509"/>
            <a:ext cx="669526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wave or wave your hand, you move your hand from side to side in the air, usually in order to say hello or goodbye to someone.</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a:t>
            </a:r>
            <a:r>
              <a:rPr lang="en-GB" sz="4000" b="1" dirty="0">
                <a:latin typeface="Gill Sans MT" panose="020B0502020104020203" pitchFamily="34" charset="77"/>
              </a:rPr>
              <a:t>waved</a:t>
            </a:r>
            <a:r>
              <a:rPr lang="en-GB" sz="4000" dirty="0">
                <a:latin typeface="Gill Sans MT" panose="020B0502020104020203" pitchFamily="34" charset="77"/>
              </a:rPr>
              <a:t> goodbye to her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1681074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gesture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signal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2620351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wave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wave excitedly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EFFA360C-5618-FAEC-B2E7-E3E0A897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847" y="2543217"/>
            <a:ext cx="3344190" cy="334419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6176" y="1309202"/>
            <a:ext cx="27860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control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947473" y="4098629"/>
            <a:ext cx="688727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have control of something or someone, you are able to make them do what you want them to do.</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Daniel </a:t>
            </a:r>
            <a:r>
              <a:rPr lang="en-GB" sz="4000" b="1" dirty="0">
                <a:latin typeface="Gill Sans MT" panose="020B0502020104020203" pitchFamily="34" charset="77"/>
              </a:rPr>
              <a:t>controlled</a:t>
            </a:r>
            <a:r>
              <a:rPr lang="en-GB" sz="4000" dirty="0">
                <a:latin typeface="Gill Sans MT" panose="020B0502020104020203" pitchFamily="34" charset="77"/>
              </a:rPr>
              <a:t> the race car.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trol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30008082"/>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character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guide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962724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 control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controlling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CF11A04E-93E2-F599-8DCE-58A21785DF45}"/>
              </a:ext>
            </a:extLst>
          </p:cNvPr>
          <p:cNvPicPr>
            <a:picLocks noChangeAspect="1"/>
          </p:cNvPicPr>
          <p:nvPr/>
        </p:nvPicPr>
        <p:blipFill rotWithShape="1">
          <a:blip r:embed="rId3">
            <a:extLst>
              <a:ext uri="{28A0092B-C50C-407E-A947-70E740481C1C}">
                <a14:useLocalDpi xmlns:a14="http://schemas.microsoft.com/office/drawing/2010/main" val="0"/>
              </a:ext>
            </a:extLst>
          </a:blip>
          <a:srcRect t="24932"/>
          <a:stretch/>
        </p:blipFill>
        <p:spPr>
          <a:xfrm>
            <a:off x="8279100" y="2720825"/>
            <a:ext cx="4152763" cy="3117429"/>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35401</TotalTime>
  <Words>1311</Words>
  <Application>Microsoft Macintosh PowerPoint</Application>
  <PresentationFormat>Custom</PresentationFormat>
  <Paragraphs>340</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433</cp:revision>
  <dcterms:modified xsi:type="dcterms:W3CDTF">2022-07-10T08:33:31Z</dcterms:modified>
</cp:coreProperties>
</file>