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3"/>
    <p:restoredTop sz="94737"/>
  </p:normalViewPr>
  <p:slideViewPr>
    <p:cSldViewPr snapToGrid="0" snapToObjects="1">
      <p:cViewPr varScale="1">
        <p:scale>
          <a:sx n="62" d="100"/>
          <a:sy n="62" d="100"/>
        </p:scale>
        <p:origin x="1088"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38759" y="3226831"/>
            <a:ext cx="631102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38</a:t>
            </a:r>
            <a:r>
              <a:rPr dirty="0">
                <a:latin typeface="Gill Sans MT" panose="020B0502020104020203" pitchFamily="34" charset="77"/>
              </a:rPr>
              <a:t> </a:t>
            </a:r>
            <a:r>
              <a:rPr lang="en-GB" dirty="0">
                <a:latin typeface="Gill Sans MT" panose="020B0502020104020203" pitchFamily="34" charset="77"/>
              </a:rPr>
              <a:t>– 19th July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9630" y="1309202"/>
            <a:ext cx="353462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withdraw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146149"/>
            <a:ext cx="608067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withdraw something from a place, you remove it or take it away.</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Mia’s mum </a:t>
            </a:r>
            <a:r>
              <a:rPr lang="en-GB" sz="4000" b="1" dirty="0">
                <a:latin typeface="Gill Sans MT" panose="020B0502020104020203" pitchFamily="34" charset="77"/>
              </a:rPr>
              <a:t>withdrew</a:t>
            </a:r>
            <a:r>
              <a:rPr lang="en-GB" sz="4000" dirty="0">
                <a:latin typeface="Gill Sans MT" panose="020B0502020104020203" pitchFamily="34" charset="77"/>
              </a:rPr>
              <a:t> money from the bank.</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6718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with-draw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0563383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extract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deposit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8009347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withdraw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withdrew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C40E0A5E-44A1-0510-4B08-8D01A7B98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146" y="2736124"/>
            <a:ext cx="3055172" cy="305517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60331" y="1315976"/>
            <a:ext cx="343844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alongside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2569" y="4209873"/>
            <a:ext cx="630507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one thing is alongside another thing, the first thing is next to the second.</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Rosie</a:t>
            </a:r>
            <a:r>
              <a:rPr lang="en-GB" sz="4000" dirty="0">
                <a:latin typeface="Gill Sans MT" panose="020B0502020104020203" pitchFamily="34" charset="77"/>
              </a:rPr>
              <a:t> worked alongside her friends on the computers.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669831"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a-long-side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8955797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worked alongside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played alongside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6491525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next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wrong side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enemies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Shape&#10;&#10;Description automatically generated">
            <a:extLst>
              <a:ext uri="{FF2B5EF4-FFF2-40B4-BE49-F238E27FC236}">
                <a16:creationId xmlns:a16="http://schemas.microsoft.com/office/drawing/2014/main" id="{690536F2-E994-D067-34EC-116545114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543647"/>
            <a:ext cx="3385754" cy="338575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18496" y="1309202"/>
            <a:ext cx="348492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wounded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80" y="4374534"/>
            <a:ext cx="6192676"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weapon or something sharp wounds you, it damages your body.</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Joe had been </a:t>
            </a:r>
            <a:r>
              <a:rPr lang="en-GB" sz="4000" b="1" dirty="0">
                <a:latin typeface="Gill Sans MT" panose="020B0502020104020203" pitchFamily="34" charset="77"/>
              </a:rPr>
              <a:t>wounded</a:t>
            </a:r>
            <a:r>
              <a:rPr lang="en-GB" sz="4000" dirty="0">
                <a:latin typeface="Gill Sans MT" panose="020B0502020104020203" pitchFamily="34" charset="77"/>
              </a:rPr>
              <a:t> by the loose wire on the fence.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wound-ed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0226645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wounded badly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been wounded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7152956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injure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included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concluded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4E2AAF0-6B14-FF5D-26C1-D097A0220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70" y="2441454"/>
            <a:ext cx="3802831" cy="3802831"/>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2181" y="1339979"/>
            <a:ext cx="2436564"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absorb</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6" y="4041634"/>
            <a:ext cx="641049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absorbs a liquid, gas, or other substance, it soaks it up or takes it in.</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My skin quickly </a:t>
            </a:r>
            <a:r>
              <a:rPr lang="en-GB" b="1" dirty="0">
                <a:latin typeface="Gill Sans MT" panose="020B0502020104020203" pitchFamily="34" charset="77"/>
              </a:rPr>
              <a:t>absorbed</a:t>
            </a:r>
            <a:r>
              <a:rPr lang="en-GB" dirty="0">
                <a:latin typeface="Gill Sans MT" panose="020B0502020104020203" pitchFamily="34" charset="77"/>
              </a:rPr>
              <a:t> the sun screen.</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ab-sorb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0683689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absorbed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absorbed every drop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69370961"/>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soak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give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5749EFA3-93CD-6BB8-980F-B88D71475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956" y="2543039"/>
            <a:ext cx="3444081" cy="344408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5055" y="1339979"/>
            <a:ext cx="278121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transfer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4" y="3920247"/>
            <a:ext cx="5962310"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transfer something or someone from one place to another, or they transfer from one place to another, they go from the first place to the second.</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Dad quickly </a:t>
            </a:r>
            <a:r>
              <a:rPr lang="en-GB" b="1" dirty="0">
                <a:latin typeface="Gill Sans MT" panose="020B0502020104020203" pitchFamily="34" charset="77"/>
              </a:rPr>
              <a:t>transferred</a:t>
            </a:r>
            <a:r>
              <a:rPr lang="en-GB" dirty="0">
                <a:latin typeface="Gill Sans MT" panose="020B0502020104020203" pitchFamily="34" charset="77"/>
              </a:rPr>
              <a:t> money to pay for a ticket.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trans-fer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1882566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transferred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transferred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3469333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prefer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C077419C-B776-2289-3C9B-5D4469198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437628"/>
            <a:ext cx="3724394" cy="372439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4385218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tourist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drought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island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pool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1923113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withdraw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alongside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absorb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transfer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06585433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tourist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drought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island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650217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long period of time during which no rain falls.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fairly small area of still 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person who is visiting a place for pleasure and interest, especially when they are on holiday.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an area of sand or stones beside the sea.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An *** is a piece of land that is completely surrounded by 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43E661AC-D3EA-ADF8-2F79-D84564F105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6091" y="5113304"/>
            <a:ext cx="1035743" cy="1035743"/>
          </a:xfrm>
          <a:prstGeom prst="rect">
            <a:avLst/>
          </a:prstGeom>
        </p:spPr>
      </p:pic>
      <p:pic>
        <p:nvPicPr>
          <p:cNvPr id="25" name="Picture 24" descr="Icon&#10;&#10;Description automatically generated">
            <a:extLst>
              <a:ext uri="{FF2B5EF4-FFF2-40B4-BE49-F238E27FC236}">
                <a16:creationId xmlns:a16="http://schemas.microsoft.com/office/drawing/2014/main" id="{46CC3169-4859-C495-1F0C-D08C459139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9053" y="2325849"/>
            <a:ext cx="1089817" cy="1089817"/>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492FC609-47A4-8BBE-705F-3BCDAE1289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053" y="7846685"/>
            <a:ext cx="1177185" cy="1177185"/>
          </a:xfrm>
          <a:prstGeom prst="rect">
            <a:avLst/>
          </a:prstGeom>
        </p:spPr>
      </p:pic>
      <p:pic>
        <p:nvPicPr>
          <p:cNvPr id="27" name="Picture 26" descr="Icon&#10;&#10;Description automatically generated">
            <a:extLst>
              <a:ext uri="{FF2B5EF4-FFF2-40B4-BE49-F238E27FC236}">
                <a16:creationId xmlns:a16="http://schemas.microsoft.com/office/drawing/2014/main" id="{8BF28A95-1329-87C2-F53C-4CAF4F27EA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8941" y="3900563"/>
            <a:ext cx="911575" cy="911575"/>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9D521C12-E505-443D-1A8C-9EF1ADD59B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9053" y="6449258"/>
            <a:ext cx="929815" cy="92981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55759254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withdraw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alongside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wounded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absorb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transfer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922697598"/>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or someone from one place to another, or they *** from one place to another, they go from the first place to the second.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one thing is *** another thing, the first thing is next to the second.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a liquid, gas, or other substance, it soaks it up or takes it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from a place, you remove it or take it 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a weapon or something sharp *** you, it damages your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Logo&#10;&#10;Description automatically generated">
            <a:extLst>
              <a:ext uri="{FF2B5EF4-FFF2-40B4-BE49-F238E27FC236}">
                <a16:creationId xmlns:a16="http://schemas.microsoft.com/office/drawing/2014/main" id="{BB89217B-C063-0C5F-FC8B-AF54C0E3B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4464" y="2543145"/>
            <a:ext cx="986627" cy="986627"/>
          </a:xfrm>
          <a:prstGeom prst="rect">
            <a:avLst/>
          </a:prstGeom>
        </p:spPr>
      </p:pic>
      <p:pic>
        <p:nvPicPr>
          <p:cNvPr id="20" name="Picture 19" descr="Icon&#10;&#10;Description automatically generated">
            <a:extLst>
              <a:ext uri="{FF2B5EF4-FFF2-40B4-BE49-F238E27FC236}">
                <a16:creationId xmlns:a16="http://schemas.microsoft.com/office/drawing/2014/main" id="{16AFD6F1-17DB-FD25-AB89-BA8E83CE45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1775" y="5203091"/>
            <a:ext cx="892005" cy="892005"/>
          </a:xfrm>
          <a:prstGeom prst="rect">
            <a:avLst/>
          </a:prstGeom>
        </p:spPr>
      </p:pic>
      <p:pic>
        <p:nvPicPr>
          <p:cNvPr id="25" name="Picture 24" descr="Icon&#10;&#10;Description automatically generated">
            <a:extLst>
              <a:ext uri="{FF2B5EF4-FFF2-40B4-BE49-F238E27FC236}">
                <a16:creationId xmlns:a16="http://schemas.microsoft.com/office/drawing/2014/main" id="{B40E8811-DD50-E26C-1751-ABD801D6B7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3999" y="7693137"/>
            <a:ext cx="1253639" cy="1253639"/>
          </a:xfrm>
          <a:prstGeom prst="rect">
            <a:avLst/>
          </a:prstGeom>
        </p:spPr>
      </p:pic>
      <p:pic>
        <p:nvPicPr>
          <p:cNvPr id="26" name="Picture 25" descr="Shape&#10;&#10;Description automatically generated">
            <a:extLst>
              <a:ext uri="{FF2B5EF4-FFF2-40B4-BE49-F238E27FC236}">
                <a16:creationId xmlns:a16="http://schemas.microsoft.com/office/drawing/2014/main" id="{6DAA8F8E-1383-42CA-6B01-8968096A8D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4463" y="3920048"/>
            <a:ext cx="986627" cy="986627"/>
          </a:xfrm>
          <a:prstGeom prst="rect">
            <a:avLst/>
          </a:prstGeom>
        </p:spPr>
      </p:pic>
      <p:pic>
        <p:nvPicPr>
          <p:cNvPr id="27" name="Picture 26" descr="Logo&#10;&#10;Description automatically generated">
            <a:extLst>
              <a:ext uri="{FF2B5EF4-FFF2-40B4-BE49-F238E27FC236}">
                <a16:creationId xmlns:a16="http://schemas.microsoft.com/office/drawing/2014/main" id="{390148A5-B9D4-2F88-1861-EE694C33CE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912" y="6391512"/>
            <a:ext cx="1179811" cy="117981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62742" y="3085008"/>
            <a:ext cx="20726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tourist</a:t>
            </a:r>
            <a:endParaRPr b="1" dirty="0">
              <a:latin typeface="Gill Sans MT" panose="020B0502020104020203" pitchFamily="34" charset="77"/>
              <a:sym typeface="American Typewriter"/>
            </a:endParaRPr>
          </a:p>
        </p:txBody>
      </p:sp>
      <p:sp>
        <p:nvSpPr>
          <p:cNvPr id="134" name="office"/>
          <p:cNvSpPr txBox="1"/>
          <p:nvPr/>
        </p:nvSpPr>
        <p:spPr>
          <a:xfrm>
            <a:off x="2571992" y="3993661"/>
            <a:ext cx="24541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drought</a:t>
            </a:r>
            <a:endParaRPr dirty="0">
              <a:latin typeface="Gill Sans MT" panose="020B0502020104020203" pitchFamily="34" charset="77"/>
            </a:endParaRPr>
          </a:p>
        </p:txBody>
      </p:sp>
      <p:sp>
        <p:nvSpPr>
          <p:cNvPr id="135" name="spare"/>
          <p:cNvSpPr txBox="1"/>
          <p:nvPr/>
        </p:nvSpPr>
        <p:spPr>
          <a:xfrm>
            <a:off x="2910221" y="4843260"/>
            <a:ext cx="17777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island</a:t>
            </a:r>
            <a:endParaRPr b="1" dirty="0">
              <a:latin typeface="Gill Sans MT" panose="020B0502020104020203" pitchFamily="34" charset="77"/>
              <a:sym typeface="American Typewriter"/>
            </a:endParaRPr>
          </a:p>
        </p:txBody>
      </p:sp>
      <p:sp>
        <p:nvSpPr>
          <p:cNvPr id="136" name="chipped"/>
          <p:cNvSpPr txBox="1"/>
          <p:nvPr/>
        </p:nvSpPr>
        <p:spPr>
          <a:xfrm>
            <a:off x="3105791" y="5769060"/>
            <a:ext cx="13865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pool</a:t>
            </a:r>
            <a:endParaRPr dirty="0">
              <a:latin typeface="Gill Sans MT" panose="020B0502020104020203" pitchFamily="34" charset="77"/>
            </a:endParaRPr>
          </a:p>
        </p:txBody>
      </p:sp>
      <p:sp>
        <p:nvSpPr>
          <p:cNvPr id="137" name="lift"/>
          <p:cNvSpPr txBox="1"/>
          <p:nvPr/>
        </p:nvSpPr>
        <p:spPr>
          <a:xfrm>
            <a:off x="2883768" y="6639612"/>
            <a:ext cx="18306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beach</a:t>
            </a:r>
            <a:endParaRPr dirty="0">
              <a:latin typeface="Gill Sans MT" panose="020B0502020104020203" pitchFamily="34" charset="77"/>
            </a:endParaRPr>
          </a:p>
        </p:txBody>
      </p:sp>
      <p:sp>
        <p:nvSpPr>
          <p:cNvPr id="138" name="mutter"/>
          <p:cNvSpPr txBox="1"/>
          <p:nvPr/>
        </p:nvSpPr>
        <p:spPr>
          <a:xfrm>
            <a:off x="7797557" y="3961911"/>
            <a:ext cx="283731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alongside</a:t>
            </a:r>
            <a:endParaRPr b="1" dirty="0">
              <a:latin typeface="Gill Sans MT" panose="020B0502020104020203" pitchFamily="34" charset="77"/>
              <a:sym typeface="American Typewriter"/>
            </a:endParaRPr>
          </a:p>
        </p:txBody>
      </p:sp>
      <p:sp>
        <p:nvSpPr>
          <p:cNvPr id="139" name="unveil"/>
          <p:cNvSpPr txBox="1"/>
          <p:nvPr/>
        </p:nvSpPr>
        <p:spPr>
          <a:xfrm>
            <a:off x="8076059" y="5769060"/>
            <a:ext cx="20935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absorb</a:t>
            </a:r>
            <a:endParaRPr b="1" dirty="0">
              <a:latin typeface="Gill Sans MT" panose="020B0502020104020203" pitchFamily="34" charset="77"/>
              <a:sym typeface="American Typewriter"/>
            </a:endParaRPr>
          </a:p>
        </p:txBody>
      </p:sp>
      <p:sp>
        <p:nvSpPr>
          <p:cNvPr id="140" name="tolerate"/>
          <p:cNvSpPr txBox="1"/>
          <p:nvPr/>
        </p:nvSpPr>
        <p:spPr>
          <a:xfrm>
            <a:off x="7787141" y="3065958"/>
            <a:ext cx="28581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withdraw</a:t>
            </a:r>
            <a:endParaRPr dirty="0">
              <a:latin typeface="Gill Sans MT" panose="020B0502020104020203" pitchFamily="34" charset="77"/>
            </a:endParaRPr>
          </a:p>
        </p:txBody>
      </p:sp>
      <p:sp>
        <p:nvSpPr>
          <p:cNvPr id="141" name="fixation"/>
          <p:cNvSpPr txBox="1"/>
          <p:nvPr/>
        </p:nvSpPr>
        <p:spPr>
          <a:xfrm>
            <a:off x="7825622" y="4824210"/>
            <a:ext cx="278121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wounded</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936281" y="6639611"/>
            <a:ext cx="24253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transfer</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480767"/>
            <a:ext cx="703718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tourist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983180"/>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drought</a:t>
            </a:r>
            <a:endParaRPr sz="239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98DE1C28-5728-056F-0B9B-718C753F3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04" y="5427006"/>
            <a:ext cx="3649231" cy="3649231"/>
          </a:xfrm>
          <a:prstGeom prst="rect">
            <a:avLst/>
          </a:prstGeom>
        </p:spPr>
      </p:pic>
      <p:pic>
        <p:nvPicPr>
          <p:cNvPr id="17" name="Picture 16" descr="Icon&#10;&#10;Description automatically generated">
            <a:extLst>
              <a:ext uri="{FF2B5EF4-FFF2-40B4-BE49-F238E27FC236}">
                <a16:creationId xmlns:a16="http://schemas.microsoft.com/office/drawing/2014/main" id="{2E18DF77-6B5E-D6BD-E5CC-CECDFCDC02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7082" y="602705"/>
            <a:ext cx="3305453" cy="330545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4529" y="127639"/>
            <a:ext cx="702916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island</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418" y="5314401"/>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pool</a:t>
            </a:r>
            <a:endParaRPr sz="138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F86868E3-E193-48CE-37F8-33724A2A0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29" y="5610773"/>
            <a:ext cx="3346643" cy="3346643"/>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88A21FCC-6E14-761D-8155-6774D3C830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511" y="480767"/>
            <a:ext cx="3527643" cy="352764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4944" y="563107"/>
            <a:ext cx="60833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beach</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960076"/>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withdraw</a:t>
            </a:r>
            <a:endParaRPr sz="80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F7F116AC-E73C-888C-352D-E6002A16D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19" y="5960076"/>
            <a:ext cx="3055172" cy="3055172"/>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C2A4E156-2C1B-DA3B-3A64-AD0B201DC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0463" y="473186"/>
            <a:ext cx="3444081" cy="344408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769884"/>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alongside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69107" y="5894270"/>
            <a:ext cx="11000055"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wounded</a:t>
            </a:r>
            <a:endParaRPr sz="199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EBDAE98C-C010-EF7A-3DE6-8C86F58B9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11" y="5470002"/>
            <a:ext cx="3802831" cy="3802831"/>
          </a:xfrm>
          <a:prstGeom prst="rect">
            <a:avLst/>
          </a:prstGeom>
        </p:spPr>
      </p:pic>
      <p:pic>
        <p:nvPicPr>
          <p:cNvPr id="19" name="Picture 18" descr="Shape&#10;&#10;Description automatically generated">
            <a:extLst>
              <a:ext uri="{FF2B5EF4-FFF2-40B4-BE49-F238E27FC236}">
                <a16:creationId xmlns:a16="http://schemas.microsoft.com/office/drawing/2014/main" id="{5F4A760C-9DB4-1A15-2073-2134BC88F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8976" y="582657"/>
            <a:ext cx="3385754" cy="338575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437870"/>
            <a:ext cx="714298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absorb</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19648" y="5971088"/>
            <a:ext cx="1296543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transfer</a:t>
            </a:r>
            <a:endParaRPr sz="9600" dirty="0">
              <a:latin typeface="Gill Sans MT" panose="020B0502020104020203" pitchFamily="34" charset="77"/>
            </a:endParaRPr>
          </a:p>
        </p:txBody>
      </p:sp>
      <p:pic>
        <p:nvPicPr>
          <p:cNvPr id="14" name="Picture 13" descr="Logo&#10;&#10;Description automatically generated">
            <a:extLst>
              <a:ext uri="{FF2B5EF4-FFF2-40B4-BE49-F238E27FC236}">
                <a16:creationId xmlns:a16="http://schemas.microsoft.com/office/drawing/2014/main" id="{D848E614-4F3F-BE77-E42A-F3DD51019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45" y="5487722"/>
            <a:ext cx="3724394" cy="3724394"/>
          </a:xfrm>
          <a:prstGeom prst="rect">
            <a:avLst/>
          </a:prstGeom>
        </p:spPr>
      </p:pic>
      <p:pic>
        <p:nvPicPr>
          <p:cNvPr id="17" name="Picture 16" descr="Icon&#10;&#10;Description automatically generated">
            <a:extLst>
              <a:ext uri="{FF2B5EF4-FFF2-40B4-BE49-F238E27FC236}">
                <a16:creationId xmlns:a16="http://schemas.microsoft.com/office/drawing/2014/main" id="{012FB809-E592-0274-B07D-B1A8BD347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2880" y="563284"/>
            <a:ext cx="3444081" cy="3444081"/>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24386" y="2274766"/>
            <a:ext cx="20726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tourist	</a:t>
            </a:r>
            <a:endParaRPr b="1" dirty="0">
              <a:latin typeface="Gill Sans MT" panose="020B0502020104020203" pitchFamily="34" charset="77"/>
              <a:sym typeface="American Typewriter"/>
            </a:endParaRPr>
          </a:p>
        </p:txBody>
      </p:sp>
      <p:sp>
        <p:nvSpPr>
          <p:cNvPr id="134" name="office"/>
          <p:cNvSpPr txBox="1"/>
          <p:nvPr/>
        </p:nvSpPr>
        <p:spPr>
          <a:xfrm>
            <a:off x="5333650" y="3183419"/>
            <a:ext cx="24541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drought</a:t>
            </a:r>
            <a:endParaRPr dirty="0">
              <a:latin typeface="Gill Sans MT" panose="020B0502020104020203" pitchFamily="34" charset="77"/>
            </a:endParaRPr>
          </a:p>
        </p:txBody>
      </p:sp>
      <p:sp>
        <p:nvSpPr>
          <p:cNvPr id="135" name="spare"/>
          <p:cNvSpPr txBox="1"/>
          <p:nvPr/>
        </p:nvSpPr>
        <p:spPr>
          <a:xfrm>
            <a:off x="5671874" y="4033018"/>
            <a:ext cx="17777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island</a:t>
            </a:r>
            <a:endParaRPr b="1" dirty="0">
              <a:latin typeface="Gill Sans MT" panose="020B0502020104020203" pitchFamily="34" charset="77"/>
              <a:sym typeface="American Typewriter"/>
            </a:endParaRPr>
          </a:p>
        </p:txBody>
      </p:sp>
      <p:sp>
        <p:nvSpPr>
          <p:cNvPr id="136" name="chipped"/>
          <p:cNvSpPr txBox="1"/>
          <p:nvPr/>
        </p:nvSpPr>
        <p:spPr>
          <a:xfrm>
            <a:off x="5867448" y="4958818"/>
            <a:ext cx="13865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pool</a:t>
            </a:r>
            <a:endParaRPr dirty="0">
              <a:latin typeface="Gill Sans MT" panose="020B0502020104020203" pitchFamily="34" charset="77"/>
            </a:endParaRPr>
          </a:p>
        </p:txBody>
      </p:sp>
      <p:sp>
        <p:nvSpPr>
          <p:cNvPr id="137" name="lift"/>
          <p:cNvSpPr txBox="1"/>
          <p:nvPr/>
        </p:nvSpPr>
        <p:spPr>
          <a:xfrm>
            <a:off x="5645424" y="5829370"/>
            <a:ext cx="18306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beach</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142115" y="3418118"/>
            <a:ext cx="283731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alongside</a:t>
            </a:r>
            <a:endParaRPr b="1" dirty="0">
              <a:latin typeface="Gill Sans MT" panose="020B0502020104020203" pitchFamily="34" charset="77"/>
              <a:sym typeface="American Typewriter"/>
            </a:endParaRPr>
          </a:p>
        </p:txBody>
      </p:sp>
      <p:sp>
        <p:nvSpPr>
          <p:cNvPr id="140" name="tolerate"/>
          <p:cNvSpPr txBox="1"/>
          <p:nvPr/>
        </p:nvSpPr>
        <p:spPr>
          <a:xfrm>
            <a:off x="5131694" y="2522165"/>
            <a:ext cx="28581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withdraw</a:t>
            </a:r>
            <a:endParaRPr dirty="0">
              <a:latin typeface="Gill Sans MT" panose="020B0502020104020203" pitchFamily="34" charset="77"/>
            </a:endParaRPr>
          </a:p>
        </p:txBody>
      </p:sp>
      <p:sp>
        <p:nvSpPr>
          <p:cNvPr id="141" name="fixation"/>
          <p:cNvSpPr txBox="1"/>
          <p:nvPr/>
        </p:nvSpPr>
        <p:spPr>
          <a:xfrm>
            <a:off x="5170168" y="4280417"/>
            <a:ext cx="278121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wounded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55683" y="5188117"/>
            <a:ext cx="20935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absorb</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89785" y="5996646"/>
            <a:ext cx="24253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transfer</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8797" y="1309202"/>
            <a:ext cx="254076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tourist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7"/>
            <a:ext cx="695234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tourist is a person who is visiting a place for pleasure and interest, especially when they are on holiday.</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city was full of </a:t>
            </a:r>
            <a:r>
              <a:rPr lang="en-GB" sz="4000" b="1" dirty="0">
                <a:latin typeface="Gill Sans MT" panose="020B0502020104020203" pitchFamily="34" charset="77"/>
              </a:rPr>
              <a:t>tourists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tour-</a:t>
            </a:r>
            <a:r>
              <a:rPr lang="en-GB" dirty="0" err="1">
                <a:latin typeface="Gill Sans MT" panose="020B0502020104020203" pitchFamily="34" charset="77"/>
              </a:rPr>
              <a:t>ist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9128154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traveller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visitor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visit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8684822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excited tourist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tourists everywhere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C9050ED-71B9-8106-2791-D46FE9B5F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584" y="2564586"/>
            <a:ext cx="3305453" cy="330545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4377" y="1309202"/>
            <a:ext cx="298960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drought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868461" y="4301907"/>
            <a:ext cx="6176576"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drought is a long period of time during which no rain falls.</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drought</a:t>
            </a:r>
            <a:r>
              <a:rPr lang="en-GB" sz="4000" dirty="0">
                <a:latin typeface="Gill Sans MT" panose="020B0502020104020203" pitchFamily="34" charset="77"/>
              </a:rPr>
              <a:t> was a huge problem.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drought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2441837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dry spell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doubt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73529838"/>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Painful drought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deadly drought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4B9A423-F75D-3309-8D13-945941F21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12" y="2368755"/>
            <a:ext cx="3649231" cy="364923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3986" y="1309202"/>
            <a:ext cx="21303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island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4" y="4330817"/>
            <a:ext cx="734420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island is a piece of land that is completely surrounded by water.</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island</a:t>
            </a:r>
            <a:r>
              <a:rPr lang="en-GB" sz="4000" dirty="0">
                <a:latin typeface="Gill Sans MT" panose="020B0502020104020203" pitchFamily="34" charset="77"/>
              </a:rPr>
              <a:t> was surrounded by the ocean.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is-land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6316144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isle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mainland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9493876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lonely island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relaxing island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7BC9E7F1-A619-6F19-4ECE-96F08AEAA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074" y="2242060"/>
            <a:ext cx="3883144" cy="3883144"/>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9548" y="1309202"/>
            <a:ext cx="173925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pool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65406" y="4271506"/>
            <a:ext cx="669526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pool is a fairly small area of still water.</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Pools</a:t>
            </a:r>
            <a:r>
              <a:rPr lang="en-GB" sz="4000" dirty="0">
                <a:latin typeface="Gill Sans MT" panose="020B0502020104020203" pitchFamily="34" charset="77"/>
              </a:rPr>
              <a:t> of water appeared as it began to rain.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0815513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566262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growing pool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filthy pool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F863B40-79A2-3E98-6F19-85D1F0D8B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95" y="2270383"/>
            <a:ext cx="3724394" cy="372439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6320" y="1309202"/>
            <a:ext cx="220573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beach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947473" y="4375628"/>
            <a:ext cx="6097563"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beach is an area of sand or stones beside the sea.</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Today we are visiting the </a:t>
            </a:r>
            <a:r>
              <a:rPr lang="en-GB" sz="4000" b="1" dirty="0">
                <a:latin typeface="Gill Sans MT" panose="020B0502020104020203" pitchFamily="34" charset="77"/>
              </a:rPr>
              <a:t>beach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beach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31989703"/>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coast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8422080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beautiful beach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long, rolling beach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C6B7A360-3464-EBA0-7BC7-1A233D560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3" y="2471088"/>
            <a:ext cx="3444081" cy="344408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36829</TotalTime>
  <Words>1203</Words>
  <Application>Microsoft Macintosh PowerPoint</Application>
  <PresentationFormat>Custom</PresentationFormat>
  <Paragraphs>338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438</cp:revision>
  <dcterms:modified xsi:type="dcterms:W3CDTF">2022-07-12T10:58:59Z</dcterms:modified>
</cp:coreProperties>
</file>