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7"/>
    <p:restoredTop sz="94737"/>
  </p:normalViewPr>
  <p:slideViewPr>
    <p:cSldViewPr snapToGrid="0" snapToObjects="1">
      <p:cViewPr>
        <p:scale>
          <a:sx n="64" d="100"/>
          <a:sy n="64" d="100"/>
        </p:scale>
        <p:origin x="752" y="11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445784" y="3226831"/>
            <a:ext cx="6496971"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33</a:t>
            </a:r>
            <a:r>
              <a:rPr dirty="0">
                <a:latin typeface="Gill Sans MT" panose="020B0502020104020203" pitchFamily="34" charset="77"/>
              </a:rPr>
              <a:t> </a:t>
            </a:r>
            <a:r>
              <a:rPr lang="en-GB" dirty="0">
                <a:latin typeface="Gill Sans MT" panose="020B0502020104020203" pitchFamily="34" charset="77"/>
              </a:rPr>
              <a:t>– 13th June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00785" y="1309202"/>
            <a:ext cx="229229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minor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6" y="3899928"/>
            <a:ext cx="6780743"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You use minor when you want to describe something that is less important, serious, or significant than other things in a group or situation.</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were a few </a:t>
            </a:r>
            <a:r>
              <a:rPr lang="en-GB" sz="4000" b="1" dirty="0">
                <a:latin typeface="Gill Sans MT" panose="020B0502020104020203" pitchFamily="34" charset="77"/>
              </a:rPr>
              <a:t>minor</a:t>
            </a:r>
            <a:r>
              <a:rPr lang="en-GB" sz="4000" dirty="0">
                <a:latin typeface="Gill Sans MT" panose="020B0502020104020203" pitchFamily="34" charset="77"/>
              </a:rPr>
              <a:t> mistakes in the writing.</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6718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mi-nor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3428646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major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liner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problem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small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finer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issue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1222297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it was only a minor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minor, not major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10;&#10;Description automatically generated">
            <a:extLst>
              <a:ext uri="{FF2B5EF4-FFF2-40B4-BE49-F238E27FC236}">
                <a16:creationId xmlns:a16="http://schemas.microsoft.com/office/drawing/2014/main" id="{87114178-D938-5443-1286-FE09D8C4A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093" y="2618192"/>
            <a:ext cx="3104707" cy="3104707"/>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98880" y="1315976"/>
            <a:ext cx="156132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goal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2569" y="3963652"/>
            <a:ext cx="6305070"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Something that is your goal is something that you hope to achieve, especially when much time and effort will be needed.</a:t>
            </a:r>
            <a:endParaRPr sz="32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 had a savings </a:t>
            </a:r>
            <a:r>
              <a:rPr lang="en-GB" sz="4000" b="1" dirty="0">
                <a:latin typeface="Gill Sans MT" panose="020B0502020104020203" pitchFamily="34" charset="77"/>
              </a:rPr>
              <a:t>goal</a:t>
            </a:r>
            <a:r>
              <a:rPr lang="en-GB" sz="4000" dirty="0">
                <a:latin typeface="Gill Sans MT" panose="020B0502020104020203" pitchFamily="34" charset="77"/>
              </a:rPr>
              <a:t> of £300 to buy a new phone.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669831" y="2182175"/>
            <a:ext cx="4764773"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goal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08102780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 unattainable goal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impossible goal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6074048"/>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1138850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whole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savings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ambition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B7D28AE8-CBC2-54E5-7961-FF244A088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662" y="2612220"/>
            <a:ext cx="3229129" cy="3229129"/>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58889" y="1309202"/>
            <a:ext cx="220413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stable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80"/>
            <a:ext cx="589942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an object is stable, it is firmly fixed in position and is not likely to move or fall.</a:t>
            </a: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Courtney was well-balanced and </a:t>
            </a:r>
            <a:r>
              <a:rPr lang="en-GB" sz="4000" b="1" dirty="0">
                <a:latin typeface="Gill Sans MT" panose="020B0502020104020203" pitchFamily="34" charset="77"/>
              </a:rPr>
              <a:t>stable</a:t>
            </a:r>
            <a:r>
              <a:rPr lang="en-GB" sz="4000" dirty="0">
                <a:latin typeface="Gill Sans MT" panose="020B0502020104020203" pitchFamily="34" charset="77"/>
              </a:rPr>
              <a:t> during gymnastics.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sta-ble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08648420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stable connection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stable bench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326035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steady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unstable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ise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remain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substantial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rickety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balance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8" name="Picture 7" descr="Icon&#10;&#10;Description automatically generated">
            <a:extLst>
              <a:ext uri="{FF2B5EF4-FFF2-40B4-BE49-F238E27FC236}">
                <a16:creationId xmlns:a16="http://schemas.microsoft.com/office/drawing/2014/main" id="{6EEED8D6-B923-060E-D950-F8702A36DE76}"/>
              </a:ext>
            </a:extLst>
          </p:cNvPr>
          <p:cNvPicPr>
            <a:picLocks noChangeAspect="1"/>
          </p:cNvPicPr>
          <p:nvPr/>
        </p:nvPicPr>
        <p:blipFill rotWithShape="1">
          <a:blip r:embed="rId4">
            <a:extLst>
              <a:ext uri="{28A0092B-C50C-407E-A947-70E740481C1C}">
                <a14:useLocalDpi xmlns:a14="http://schemas.microsoft.com/office/drawing/2010/main" val="0"/>
              </a:ext>
            </a:extLst>
          </a:blip>
          <a:srcRect b="14157"/>
          <a:stretch/>
        </p:blipFill>
        <p:spPr>
          <a:xfrm>
            <a:off x="7360162" y="1795738"/>
            <a:ext cx="4876800" cy="4186368"/>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38552" y="1339979"/>
            <a:ext cx="2463816"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radiate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28507" y="3887746"/>
            <a:ext cx="6129854"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radiate an emotion or quality or if it radiates from you, people can see it very clearly in your face and in your behaviour.</a:t>
            </a: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Mrs Hopes radiated </a:t>
            </a:r>
            <a:r>
              <a:rPr lang="en-GB" b="1" dirty="0">
                <a:latin typeface="Gill Sans MT" panose="020B0502020104020203" pitchFamily="34" charset="77"/>
              </a:rPr>
              <a:t>joy</a:t>
            </a:r>
            <a:r>
              <a:rPr lang="en-GB" dirty="0">
                <a:latin typeface="Gill Sans MT" panose="020B0502020104020203" pitchFamily="34" charset="77"/>
              </a:rPr>
              <a:t> as she listened to the choir. </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ra</a:t>
            </a:r>
            <a:r>
              <a:rPr lang="en-GB" dirty="0">
                <a:latin typeface="Gill Sans MT" panose="020B0502020104020203" pitchFamily="34" charset="77"/>
              </a:rPr>
              <a:t>-di-ate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8394304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radiated love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radiating warmth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83345709"/>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gradient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display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emotions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EC093E18-D947-710C-1DFE-2DDCC6D06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9780" y="2490458"/>
            <a:ext cx="3533391" cy="3533391"/>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08090" y="1339979"/>
            <a:ext cx="2095125"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invest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2563" y="3797136"/>
            <a:ext cx="6614149"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invest time or energy in something, you spend a lot of time or energy on something that you consider to be useful or likely to be successful.</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Mr Ahmed </a:t>
            </a:r>
            <a:r>
              <a:rPr lang="en-GB" b="1" dirty="0">
                <a:latin typeface="Gill Sans MT" panose="020B0502020104020203" pitchFamily="34" charset="77"/>
              </a:rPr>
              <a:t>invested</a:t>
            </a:r>
            <a:r>
              <a:rPr lang="en-GB" dirty="0">
                <a:latin typeface="Gill Sans MT" panose="020B0502020104020203" pitchFamily="34" charset="77"/>
              </a:rPr>
              <a:t> time and effort into growing plants.</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in-vest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22268264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invested in 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invested every second 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7072141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spend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protest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devote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356928FD-0649-9A4B-0FBD-7FA012FE57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162" y="2359037"/>
            <a:ext cx="3405196" cy="3405196"/>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4601736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ladder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stool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oven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pitch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7322939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minor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goal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stable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radiate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27161061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ladder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stool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oven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pitch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track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832219845"/>
              </p:ext>
            </p:extLst>
          </p:nvPr>
        </p:nvGraphicFramePr>
        <p:xfrm>
          <a:off x="5307795" y="1251704"/>
          <a:ext cx="4826233" cy="80280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 narrow road or path.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an area of ground that is marked out and used for playing a game such as football, cricket, or hockey.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An *** is a device for cooking that is like a box with a door. You heat it and cook food inside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a seat with legs but no support for your arms or 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 piece of equipment used for climbing up something or down from something. It consists of two long pieces of wood, metal, or rope with steps fixed between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Logo&#10;&#10;Description automatically generated">
            <a:extLst>
              <a:ext uri="{FF2B5EF4-FFF2-40B4-BE49-F238E27FC236}">
                <a16:creationId xmlns:a16="http://schemas.microsoft.com/office/drawing/2014/main" id="{0214C687-68FC-3ACF-E9C2-98B9ABC46D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8245" y="7885565"/>
            <a:ext cx="933589" cy="933589"/>
          </a:xfrm>
          <a:prstGeom prst="rect">
            <a:avLst/>
          </a:prstGeom>
        </p:spPr>
      </p:pic>
      <p:pic>
        <p:nvPicPr>
          <p:cNvPr id="26" name="Picture 25" descr="Icon&#10;&#10;Description automatically generated">
            <a:extLst>
              <a:ext uri="{FF2B5EF4-FFF2-40B4-BE49-F238E27FC236}">
                <a16:creationId xmlns:a16="http://schemas.microsoft.com/office/drawing/2014/main" id="{C6CA07DB-B60E-8AA9-6DE6-78C0B524A3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9142" y="6522487"/>
            <a:ext cx="1015815" cy="1015815"/>
          </a:xfrm>
          <a:prstGeom prst="rect">
            <a:avLst/>
          </a:prstGeom>
        </p:spPr>
      </p:pic>
      <p:pic>
        <p:nvPicPr>
          <p:cNvPr id="27" name="Picture 26" descr="Icon&#10;&#10;Description automatically generated">
            <a:extLst>
              <a:ext uri="{FF2B5EF4-FFF2-40B4-BE49-F238E27FC236}">
                <a16:creationId xmlns:a16="http://schemas.microsoft.com/office/drawing/2014/main" id="{F2A909C5-B582-D135-B0F8-CA5A71F3A6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32225" y="5099240"/>
            <a:ext cx="1007130" cy="1007130"/>
          </a:xfrm>
          <a:prstGeom prst="rect">
            <a:avLst/>
          </a:prstGeom>
        </p:spPr>
      </p:pic>
      <p:pic>
        <p:nvPicPr>
          <p:cNvPr id="28" name="Picture 27" descr="A screenshot of a computer&#10;&#10;Description automatically generated with low confidence">
            <a:extLst>
              <a:ext uri="{FF2B5EF4-FFF2-40B4-BE49-F238E27FC236}">
                <a16:creationId xmlns:a16="http://schemas.microsoft.com/office/drawing/2014/main" id="{D53126ED-1F28-34CC-39B0-70CDF18A54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0468245" y="3809149"/>
            <a:ext cx="1116460" cy="1116460"/>
          </a:xfrm>
          <a:prstGeom prst="rect">
            <a:avLst/>
          </a:prstGeom>
        </p:spPr>
      </p:pic>
      <p:pic>
        <p:nvPicPr>
          <p:cNvPr id="29" name="Picture 28" descr="Icon&#10;&#10;Description automatically generated">
            <a:extLst>
              <a:ext uri="{FF2B5EF4-FFF2-40B4-BE49-F238E27FC236}">
                <a16:creationId xmlns:a16="http://schemas.microsoft.com/office/drawing/2014/main" id="{36E6C7B4-2643-D6C0-5063-536A8BCE23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5116" y="2665181"/>
            <a:ext cx="1092999" cy="1092999"/>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86535001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minor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goal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radiate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invest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217620809"/>
              </p:ext>
            </p:extLst>
          </p:nvPr>
        </p:nvGraphicFramePr>
        <p:xfrm>
          <a:off x="5307795" y="1251704"/>
          <a:ext cx="4826233" cy="77513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time or energy in something, you spend a lot of time or energy on something that you consider to be useful or likely to be successful.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an object is ***, it is firmly fixed in position and is not likely to move or fall.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Something that is your *** is something that you hope to achieve, especially when much time and effort will be needed.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an emotion or quality or if it *** from you, people can see it very clearly in your face and in your 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You use *** when you want to describe something that is less important, serious, or significant than other things in a group or 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9" name="Picture 18" descr="Logo&#10;&#10;Description automatically generated">
            <a:extLst>
              <a:ext uri="{FF2B5EF4-FFF2-40B4-BE49-F238E27FC236}">
                <a16:creationId xmlns:a16="http://schemas.microsoft.com/office/drawing/2014/main" id="{7C07B779-44B7-B6D8-B2CC-FE0D1218B1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3804" y="7725931"/>
            <a:ext cx="1129634" cy="1129634"/>
          </a:xfrm>
          <a:prstGeom prst="rect">
            <a:avLst/>
          </a:prstGeom>
        </p:spPr>
      </p:pic>
      <p:pic>
        <p:nvPicPr>
          <p:cNvPr id="20" name="Picture 19" descr="Icon&#10;&#10;Description automatically generated">
            <a:extLst>
              <a:ext uri="{FF2B5EF4-FFF2-40B4-BE49-F238E27FC236}">
                <a16:creationId xmlns:a16="http://schemas.microsoft.com/office/drawing/2014/main" id="{B9B8302A-560E-9DD5-3107-DE9FCA1B9E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20690" y="5352690"/>
            <a:ext cx="933589" cy="933589"/>
          </a:xfrm>
          <a:prstGeom prst="rect">
            <a:avLst/>
          </a:prstGeom>
        </p:spPr>
      </p:pic>
      <p:pic>
        <p:nvPicPr>
          <p:cNvPr id="27" name="Picture 26" descr="Icon&#10;&#10;Description automatically generated">
            <a:extLst>
              <a:ext uri="{FF2B5EF4-FFF2-40B4-BE49-F238E27FC236}">
                <a16:creationId xmlns:a16="http://schemas.microsoft.com/office/drawing/2014/main" id="{B3ABBF08-7281-9295-6EA8-705AC80BEF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3413" y="3989903"/>
            <a:ext cx="933589" cy="933589"/>
          </a:xfrm>
          <a:prstGeom prst="rect">
            <a:avLst/>
          </a:prstGeom>
        </p:spPr>
      </p:pic>
      <p:pic>
        <p:nvPicPr>
          <p:cNvPr id="3" name="Picture 2" descr="Icon&#10;&#10;Description automatically generated">
            <a:extLst>
              <a:ext uri="{FF2B5EF4-FFF2-40B4-BE49-F238E27FC236}">
                <a16:creationId xmlns:a16="http://schemas.microsoft.com/office/drawing/2014/main" id="{D51CA963-ECD9-1170-9DCD-1E604B2EA8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2345" y="6586837"/>
            <a:ext cx="933589" cy="933589"/>
          </a:xfrm>
          <a:prstGeom prst="rect">
            <a:avLst/>
          </a:prstGeom>
        </p:spPr>
      </p:pic>
      <p:pic>
        <p:nvPicPr>
          <p:cNvPr id="29" name="Picture 28" descr="Icon&#10;&#10;Description automatically generated">
            <a:extLst>
              <a:ext uri="{FF2B5EF4-FFF2-40B4-BE49-F238E27FC236}">
                <a16:creationId xmlns:a16="http://schemas.microsoft.com/office/drawing/2014/main" id="{71E4DB93-226D-224F-B2AB-69411C8D73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09847" y="2601945"/>
            <a:ext cx="1129635" cy="1129635"/>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14837" y="3085008"/>
            <a:ext cx="196848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ladder</a:t>
            </a:r>
            <a:endParaRPr b="1" dirty="0">
              <a:latin typeface="Gill Sans MT" panose="020B0502020104020203" pitchFamily="34" charset="77"/>
              <a:sym typeface="American Typewriter"/>
            </a:endParaRPr>
          </a:p>
        </p:txBody>
      </p:sp>
      <p:sp>
        <p:nvSpPr>
          <p:cNvPr id="134" name="office"/>
          <p:cNvSpPr txBox="1"/>
          <p:nvPr/>
        </p:nvSpPr>
        <p:spPr>
          <a:xfrm>
            <a:off x="3028041" y="3993661"/>
            <a:ext cx="15420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stool</a:t>
            </a:r>
            <a:endParaRPr dirty="0">
              <a:latin typeface="Gill Sans MT" panose="020B0502020104020203" pitchFamily="34" charset="77"/>
            </a:endParaRPr>
          </a:p>
        </p:txBody>
      </p:sp>
      <p:sp>
        <p:nvSpPr>
          <p:cNvPr id="135" name="spare"/>
          <p:cNvSpPr txBox="1"/>
          <p:nvPr/>
        </p:nvSpPr>
        <p:spPr>
          <a:xfrm>
            <a:off x="3044065" y="4843260"/>
            <a:ext cx="151002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oven</a:t>
            </a:r>
            <a:endParaRPr b="1" dirty="0">
              <a:latin typeface="Gill Sans MT" panose="020B0502020104020203" pitchFamily="34" charset="77"/>
              <a:sym typeface="American Typewriter"/>
            </a:endParaRPr>
          </a:p>
        </p:txBody>
      </p:sp>
      <p:sp>
        <p:nvSpPr>
          <p:cNvPr id="136" name="chipped"/>
          <p:cNvSpPr txBox="1"/>
          <p:nvPr/>
        </p:nvSpPr>
        <p:spPr>
          <a:xfrm>
            <a:off x="3011211" y="5769060"/>
            <a:ext cx="157575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pitch</a:t>
            </a:r>
            <a:endParaRPr dirty="0">
              <a:latin typeface="Gill Sans MT" panose="020B0502020104020203" pitchFamily="34" charset="77"/>
            </a:endParaRPr>
          </a:p>
        </p:txBody>
      </p:sp>
      <p:sp>
        <p:nvSpPr>
          <p:cNvPr id="137" name="lift"/>
          <p:cNvSpPr txBox="1"/>
          <p:nvPr/>
        </p:nvSpPr>
        <p:spPr>
          <a:xfrm>
            <a:off x="2982350" y="6639612"/>
            <a:ext cx="163346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track</a:t>
            </a:r>
            <a:endParaRPr dirty="0">
              <a:latin typeface="Gill Sans MT" panose="020B0502020104020203" pitchFamily="34" charset="77"/>
            </a:endParaRPr>
          </a:p>
        </p:txBody>
      </p:sp>
      <p:sp>
        <p:nvSpPr>
          <p:cNvPr id="138" name="mutter"/>
          <p:cNvSpPr txBox="1"/>
          <p:nvPr/>
        </p:nvSpPr>
        <p:spPr>
          <a:xfrm>
            <a:off x="8556574" y="3961911"/>
            <a:ext cx="131927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goal</a:t>
            </a:r>
            <a:endParaRPr b="1" dirty="0">
              <a:latin typeface="Gill Sans MT" panose="020B0502020104020203" pitchFamily="34" charset="77"/>
              <a:sym typeface="American Typewriter"/>
            </a:endParaRPr>
          </a:p>
        </p:txBody>
      </p:sp>
      <p:sp>
        <p:nvSpPr>
          <p:cNvPr id="139" name="unveil"/>
          <p:cNvSpPr txBox="1"/>
          <p:nvPr/>
        </p:nvSpPr>
        <p:spPr>
          <a:xfrm>
            <a:off x="8027966" y="5769060"/>
            <a:ext cx="21897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radiate</a:t>
            </a:r>
            <a:endParaRPr b="1" dirty="0">
              <a:latin typeface="Gill Sans MT" panose="020B0502020104020203" pitchFamily="34" charset="77"/>
              <a:sym typeface="American Typewriter"/>
            </a:endParaRPr>
          </a:p>
        </p:txBody>
      </p:sp>
      <p:sp>
        <p:nvSpPr>
          <p:cNvPr id="140" name="tolerate"/>
          <p:cNvSpPr txBox="1"/>
          <p:nvPr/>
        </p:nvSpPr>
        <p:spPr>
          <a:xfrm>
            <a:off x="8267233" y="3065958"/>
            <a:ext cx="189795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minor</a:t>
            </a:r>
            <a:endParaRPr dirty="0">
              <a:latin typeface="Gill Sans MT" panose="020B0502020104020203" pitchFamily="34" charset="77"/>
            </a:endParaRPr>
          </a:p>
        </p:txBody>
      </p:sp>
      <p:sp>
        <p:nvSpPr>
          <p:cNvPr id="141" name="fixation"/>
          <p:cNvSpPr txBox="1"/>
          <p:nvPr/>
        </p:nvSpPr>
        <p:spPr>
          <a:xfrm>
            <a:off x="8295297" y="4824210"/>
            <a:ext cx="184185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stable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234429" y="6639611"/>
            <a:ext cx="182902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invest</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31228" y="305549"/>
            <a:ext cx="78899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ladder</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60593" y="5313413"/>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stool</a:t>
            </a:r>
            <a:endParaRPr sz="23900" dirty="0">
              <a:latin typeface="Gill Sans MT" panose="020B0502020104020203" pitchFamily="34" charset="77"/>
            </a:endParaRPr>
          </a:p>
        </p:txBody>
      </p:sp>
      <p:pic>
        <p:nvPicPr>
          <p:cNvPr id="16" name="Picture 15" descr="Logo&#10;&#10;Description automatically generated">
            <a:extLst>
              <a:ext uri="{FF2B5EF4-FFF2-40B4-BE49-F238E27FC236}">
                <a16:creationId xmlns:a16="http://schemas.microsoft.com/office/drawing/2014/main" id="{AF9A4842-F13D-5553-017E-379DE6D4C7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6488" y="521389"/>
            <a:ext cx="3414145" cy="3414145"/>
          </a:xfrm>
          <a:prstGeom prst="rect">
            <a:avLst/>
          </a:prstGeom>
        </p:spPr>
      </p:pic>
      <p:pic>
        <p:nvPicPr>
          <p:cNvPr id="17" name="Picture 16" descr="Icon&#10;&#10;Description automatically generated">
            <a:extLst>
              <a:ext uri="{FF2B5EF4-FFF2-40B4-BE49-F238E27FC236}">
                <a16:creationId xmlns:a16="http://schemas.microsoft.com/office/drawing/2014/main" id="{49425905-2DB3-260B-BD07-4D996AEE48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270" y="5715600"/>
            <a:ext cx="3268638" cy="3268638"/>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3705" y="31002"/>
            <a:ext cx="613629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oven</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37199" y="5122075"/>
            <a:ext cx="1103913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pitch</a:t>
            </a:r>
            <a:endParaRPr sz="166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1140ECC9-9F17-F3A5-742E-637552C3B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419100"/>
            <a:ext cx="3530293" cy="3530293"/>
          </a:xfrm>
          <a:prstGeom prst="rect">
            <a:avLst/>
          </a:prstGeom>
        </p:spPr>
      </p:pic>
      <p:pic>
        <p:nvPicPr>
          <p:cNvPr id="18" name="Picture 17" descr="A screenshot of a computer&#10;&#10;Description automatically generated with low confidence">
            <a:extLst>
              <a:ext uri="{FF2B5EF4-FFF2-40B4-BE49-F238E27FC236}">
                <a16:creationId xmlns:a16="http://schemas.microsoft.com/office/drawing/2014/main" id="{36CD6857-282B-0712-8B6C-2C37FAE07B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06264" y="5164605"/>
            <a:ext cx="4374871" cy="4374871"/>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53518" y="42942"/>
            <a:ext cx="645529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track</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17920" y="5287250"/>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minor</a:t>
            </a:r>
            <a:endParaRPr sz="80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761BB5A7-DB30-CA65-14CB-9B052E011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9888" y="589755"/>
            <a:ext cx="3233709" cy="3233709"/>
          </a:xfrm>
          <a:prstGeom prst="rect">
            <a:avLst/>
          </a:prstGeom>
        </p:spPr>
      </p:pic>
      <p:pic>
        <p:nvPicPr>
          <p:cNvPr id="18" name="Picture 17" descr="Logo&#10;&#10;Description automatically generated">
            <a:extLst>
              <a:ext uri="{FF2B5EF4-FFF2-40B4-BE49-F238E27FC236}">
                <a16:creationId xmlns:a16="http://schemas.microsoft.com/office/drawing/2014/main" id="{AF6A888C-3ECB-FE22-DE00-250EA2CBA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251" y="5805842"/>
            <a:ext cx="3104707" cy="3104707"/>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4276" y="0"/>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goal</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103601" y="5698013"/>
            <a:ext cx="11000055"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stable</a:t>
            </a:r>
            <a:endParaRPr sz="166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BD9BFF78-FFD4-F818-A91C-EE74BCF8B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1177" y="613897"/>
            <a:ext cx="3229129" cy="3229129"/>
          </a:xfrm>
          <a:prstGeom prst="rect">
            <a:avLst/>
          </a:prstGeom>
        </p:spPr>
      </p:pic>
      <p:pic>
        <p:nvPicPr>
          <p:cNvPr id="19" name="Picture 18" descr="Icon&#10;&#10;Description automatically generated">
            <a:extLst>
              <a:ext uri="{FF2B5EF4-FFF2-40B4-BE49-F238E27FC236}">
                <a16:creationId xmlns:a16="http://schemas.microsoft.com/office/drawing/2014/main" id="{CD79827B-459A-9C25-53DC-99E90BAE6C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611" y="4968931"/>
            <a:ext cx="4876800" cy="48768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86694" y="469039"/>
            <a:ext cx="722313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radiate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47580" y="5753286"/>
            <a:ext cx="1296543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invest</a:t>
            </a:r>
            <a:endParaRPr sz="96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402721E0-7477-095B-E122-F276CD806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618458"/>
            <a:ext cx="3220008" cy="3220008"/>
          </a:xfrm>
          <a:prstGeom prst="rect">
            <a:avLst/>
          </a:prstGeom>
        </p:spPr>
      </p:pic>
      <p:pic>
        <p:nvPicPr>
          <p:cNvPr id="7" name="Picture 6" descr="Icon&#10;&#10;Description automatically generated">
            <a:extLst>
              <a:ext uri="{FF2B5EF4-FFF2-40B4-BE49-F238E27FC236}">
                <a16:creationId xmlns:a16="http://schemas.microsoft.com/office/drawing/2014/main" id="{A5D13878-5B89-2FD5-6041-A4E55FF76F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768" y="5719577"/>
            <a:ext cx="3405196" cy="3405196"/>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576481" y="2274766"/>
            <a:ext cx="196848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ladder	</a:t>
            </a:r>
            <a:endParaRPr b="1" dirty="0">
              <a:latin typeface="Gill Sans MT" panose="020B0502020104020203" pitchFamily="34" charset="77"/>
              <a:sym typeface="American Typewriter"/>
            </a:endParaRPr>
          </a:p>
        </p:txBody>
      </p:sp>
      <p:sp>
        <p:nvSpPr>
          <p:cNvPr id="134" name="office"/>
          <p:cNvSpPr txBox="1"/>
          <p:nvPr/>
        </p:nvSpPr>
        <p:spPr>
          <a:xfrm>
            <a:off x="5789699" y="3183419"/>
            <a:ext cx="15420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stool</a:t>
            </a:r>
            <a:endParaRPr dirty="0">
              <a:latin typeface="Gill Sans MT" panose="020B0502020104020203" pitchFamily="34" charset="77"/>
            </a:endParaRPr>
          </a:p>
        </p:txBody>
      </p:sp>
      <p:sp>
        <p:nvSpPr>
          <p:cNvPr id="135" name="spare"/>
          <p:cNvSpPr txBox="1"/>
          <p:nvPr/>
        </p:nvSpPr>
        <p:spPr>
          <a:xfrm>
            <a:off x="5805718" y="4033018"/>
            <a:ext cx="151003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oven</a:t>
            </a:r>
            <a:endParaRPr b="1" dirty="0">
              <a:latin typeface="Gill Sans MT" panose="020B0502020104020203" pitchFamily="34" charset="77"/>
              <a:sym typeface="American Typewriter"/>
            </a:endParaRPr>
          </a:p>
        </p:txBody>
      </p:sp>
      <p:sp>
        <p:nvSpPr>
          <p:cNvPr id="136" name="chipped"/>
          <p:cNvSpPr txBox="1"/>
          <p:nvPr/>
        </p:nvSpPr>
        <p:spPr>
          <a:xfrm>
            <a:off x="5772869" y="4958818"/>
            <a:ext cx="157575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pitch</a:t>
            </a:r>
            <a:endParaRPr dirty="0">
              <a:latin typeface="Gill Sans MT" panose="020B0502020104020203" pitchFamily="34" charset="77"/>
            </a:endParaRPr>
          </a:p>
        </p:txBody>
      </p:sp>
      <p:sp>
        <p:nvSpPr>
          <p:cNvPr id="137" name="lift"/>
          <p:cNvSpPr txBox="1"/>
          <p:nvPr/>
        </p:nvSpPr>
        <p:spPr>
          <a:xfrm>
            <a:off x="5744006" y="5829370"/>
            <a:ext cx="163346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track</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901132" y="3418118"/>
            <a:ext cx="131927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goal</a:t>
            </a:r>
            <a:endParaRPr b="1" dirty="0">
              <a:latin typeface="Gill Sans MT" panose="020B0502020104020203" pitchFamily="34" charset="77"/>
              <a:sym typeface="American Typewriter"/>
            </a:endParaRPr>
          </a:p>
        </p:txBody>
      </p:sp>
      <p:sp>
        <p:nvSpPr>
          <p:cNvPr id="140" name="tolerate"/>
          <p:cNvSpPr txBox="1"/>
          <p:nvPr/>
        </p:nvSpPr>
        <p:spPr>
          <a:xfrm>
            <a:off x="5611787" y="2522165"/>
            <a:ext cx="189795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minor</a:t>
            </a:r>
            <a:endParaRPr dirty="0">
              <a:latin typeface="Gill Sans MT" panose="020B0502020104020203" pitchFamily="34" charset="77"/>
            </a:endParaRPr>
          </a:p>
        </p:txBody>
      </p:sp>
      <p:sp>
        <p:nvSpPr>
          <p:cNvPr id="141" name="fixation"/>
          <p:cNvSpPr txBox="1"/>
          <p:nvPr/>
        </p:nvSpPr>
        <p:spPr>
          <a:xfrm>
            <a:off x="5639843" y="4280417"/>
            <a:ext cx="184185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stable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407590" y="5188117"/>
            <a:ext cx="21897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radiate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587933" y="5996646"/>
            <a:ext cx="182902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invest</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18141" y="1309202"/>
            <a:ext cx="23820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ladder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763527"/>
            <a:ext cx="6322627"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A ladder is a piece of equipment used for climbing up something or down from something. It consists of two long pieces of wood, metal, or rope with steps fixed between them.</a:t>
            </a:r>
            <a:endParaRPr sz="28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Jazz used the </a:t>
            </a:r>
            <a:r>
              <a:rPr lang="en-GB" sz="4000" b="1" dirty="0">
                <a:latin typeface="Gill Sans MT" panose="020B0502020104020203" pitchFamily="34" charset="77"/>
              </a:rPr>
              <a:t>ladder</a:t>
            </a:r>
            <a:r>
              <a:rPr lang="en-GB" sz="4000" dirty="0">
                <a:latin typeface="Gill Sans MT" panose="020B0502020104020203" pitchFamily="34" charset="77"/>
              </a:rPr>
              <a:t> to reach the shelf.</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lad-der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6931777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adder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sadder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wooden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100782796"/>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placed the ladder against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wooden ladder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6FA97CE6-989A-A414-A3FC-A5B5FC234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779" y="2188939"/>
            <a:ext cx="3866896" cy="3866896"/>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42563" y="1309202"/>
            <a:ext cx="193322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stool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1145551" y="4024908"/>
            <a:ext cx="588870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stool is a seat with legs but no support for your arms or back.</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Amy sat on the brown </a:t>
            </a:r>
            <a:r>
              <a:rPr lang="en-GB" sz="4000" b="1" dirty="0">
                <a:latin typeface="Gill Sans MT" panose="020B0502020104020203" pitchFamily="34" charset="77"/>
              </a:rPr>
              <a:t>stool</a:t>
            </a:r>
            <a:r>
              <a:rPr lang="en-GB" sz="4000" dirty="0">
                <a:latin typeface="Gill Sans MT" panose="020B0502020104020203" pitchFamily="34" charset="77"/>
              </a:rPr>
              <a:t> while she read a book.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stool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4101994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wooden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46168653"/>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181460">
                  <a:extLst>
                    <a:ext uri="{9D8B030D-6E8A-4147-A177-3AD203B41FA5}">
                      <a16:colId xmlns:a16="http://schemas.microsoft.com/office/drawing/2014/main" val="1851897062"/>
                    </a:ext>
                  </a:extLst>
                </a:gridCol>
                <a:gridCol w="5283429">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delicate stool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fragile stool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00E48C72-2856-93D6-5BE2-685D068CA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7653" y="2656480"/>
            <a:ext cx="3268638" cy="3268638"/>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74627" y="1309202"/>
            <a:ext cx="186910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oven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8355" y="4146151"/>
            <a:ext cx="6036145"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An oven is a device for cooking that is like a box with a door. You heat it and cook food inside it.</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Freddy placed the biscuits into the </a:t>
            </a:r>
            <a:r>
              <a:rPr lang="en-GB" sz="4000" b="1" dirty="0">
                <a:latin typeface="Gill Sans MT" panose="020B0502020104020203" pitchFamily="34" charset="77"/>
              </a:rPr>
              <a:t>oven</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ov-en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8189853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stove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cooked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baking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67036156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526900">
                  <a:extLst>
                    <a:ext uri="{9D8B030D-6E8A-4147-A177-3AD203B41FA5}">
                      <a16:colId xmlns:a16="http://schemas.microsoft.com/office/drawing/2014/main" val="1851897062"/>
                    </a:ext>
                  </a:extLst>
                </a:gridCol>
                <a:gridCol w="4937989">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turned on the oven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smoke came from the oven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0EC02613-0CAE-AB52-44FD-BDB055D0C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397" y="2480880"/>
            <a:ext cx="3530293" cy="3530293"/>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65006" y="1309202"/>
            <a:ext cx="188833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pitch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65407" y="3840619"/>
            <a:ext cx="6014534"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pitch is an area of ground that is marked out and used for playing a game such as football, cricket, or hockey.</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pitch</a:t>
            </a:r>
            <a:r>
              <a:rPr lang="en-GB" sz="4000" dirty="0">
                <a:latin typeface="Gill Sans MT" panose="020B0502020104020203" pitchFamily="34" charset="77"/>
              </a:rPr>
              <a:t> was split into four parts.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pitch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9758058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artificial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switch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indoor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39966242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muddy pitch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frozen pitch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A screenshot of a computer&#10;&#10;Description automatically generated with low confidence">
            <a:extLst>
              <a:ext uri="{FF2B5EF4-FFF2-40B4-BE49-F238E27FC236}">
                <a16:creationId xmlns:a16="http://schemas.microsoft.com/office/drawing/2014/main" id="{8B1FF60F-E14C-2167-75AF-483B34B69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53343" y="2094279"/>
            <a:ext cx="4374871" cy="4374871"/>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28146" y="1309202"/>
            <a:ext cx="196207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track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947474" y="4375628"/>
            <a:ext cx="5008226"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track is a narrow road or path.</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followed the </a:t>
            </a:r>
            <a:r>
              <a:rPr lang="en-GB" sz="4000" b="1" dirty="0">
                <a:latin typeface="Gill Sans MT" panose="020B0502020104020203" pitchFamily="34" charset="77"/>
              </a:rPr>
              <a:t>track</a:t>
            </a:r>
            <a:r>
              <a:rPr lang="en-GB" sz="4000" dirty="0">
                <a:latin typeface="Gill Sans MT" panose="020B0502020104020203" pitchFamily="34" charset="77"/>
              </a:rPr>
              <a:t> into the woods.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track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20780144"/>
              </p:ext>
            </p:extLst>
          </p:nvPr>
        </p:nvGraphicFramePr>
        <p:xfrm>
          <a:off x="5112" y="77687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muddy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lane</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gravel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89568546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puddles on the track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track led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990FA7F7-86D5-3EE4-D15F-9CD919A9E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0965" y="2547158"/>
            <a:ext cx="3233709" cy="3233709"/>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32561</TotalTime>
  <Words>1358</Words>
  <Application>Microsoft Macintosh PowerPoint</Application>
  <PresentationFormat>Custom</PresentationFormat>
  <Paragraphs>337</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406</cp:revision>
  <dcterms:modified xsi:type="dcterms:W3CDTF">2022-06-08T20:24:31Z</dcterms:modified>
</cp:coreProperties>
</file>