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0"/>
    <p:restoredTop sz="94737"/>
  </p:normalViewPr>
  <p:slideViewPr>
    <p:cSldViewPr snapToGrid="0" snapToObjects="1">
      <p:cViewPr varScale="1">
        <p:scale>
          <a:sx n="62" d="100"/>
          <a:sy n="62" d="100"/>
        </p:scale>
        <p:origin x="1920"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45784" y="3226831"/>
            <a:ext cx="649697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34</a:t>
            </a:r>
            <a:r>
              <a:rPr dirty="0">
                <a:latin typeface="Gill Sans MT" panose="020B0502020104020203" pitchFamily="34" charset="77"/>
              </a:rPr>
              <a:t> </a:t>
            </a:r>
            <a:r>
              <a:rPr lang="en-GB" dirty="0">
                <a:latin typeface="Gill Sans MT" panose="020B0502020104020203" pitchFamily="34" charset="77"/>
              </a:rPr>
              <a:t>– 20th June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4838" y="1309202"/>
            <a:ext cx="26641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survive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8"/>
            <a:ext cx="6080674"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person or living thing survives in a dangerous situation such as an accident or an illness, they do not die.</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Ronny managed had </a:t>
            </a:r>
            <a:r>
              <a:rPr lang="en-GB" sz="4000" b="1" dirty="0">
                <a:latin typeface="Gill Sans MT" panose="020B0502020104020203" pitchFamily="34" charset="77"/>
              </a:rPr>
              <a:t>survived</a:t>
            </a:r>
            <a:r>
              <a:rPr lang="en-GB" sz="4000" dirty="0">
                <a:latin typeface="Gill Sans MT" panose="020B0502020104020203" pitchFamily="34" charset="77"/>
              </a:rPr>
              <a:t> the heat of the sun.</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sur-</a:t>
            </a:r>
            <a:r>
              <a:rPr lang="en-GB" dirty="0" err="1">
                <a:latin typeface="Gill Sans MT" panose="020B0502020104020203" pitchFamily="34" charset="77"/>
              </a:rPr>
              <a:t>vive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071599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endure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pull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just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705624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to survive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think they’d survive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C6602C8-A963-3D4A-DD0F-BABD12378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172" y="2133925"/>
            <a:ext cx="4114238" cy="411423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8212" y="1315976"/>
            <a:ext cx="270266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bargain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3963652"/>
            <a:ext cx="630507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a bargain is good value for money, usually because it has been sold at a lower price than normal.</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Julian was trying to get a </a:t>
            </a:r>
            <a:r>
              <a:rPr lang="en-GB" sz="4000" b="1" dirty="0">
                <a:latin typeface="Gill Sans MT" panose="020B0502020104020203" pitchFamily="34" charset="77"/>
              </a:rPr>
              <a:t>bargain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bar-gain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999922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bargained for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found a bargain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1422102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rip-off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jargon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D271491C-2731-B847-E9AA-BCD5C1ABA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983" y="2508185"/>
            <a:ext cx="3540392" cy="354039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53759" y="1309202"/>
            <a:ext cx="34143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irrational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758982"/>
            <a:ext cx="679534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someone's feelings and behaviour as irrational, you mean they are not based on logical reasons or clear thinking.</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Zula’s fear of ice cream was </a:t>
            </a:r>
            <a:r>
              <a:rPr lang="en-GB" sz="4000" b="1" dirty="0">
                <a:latin typeface="Gill Sans MT" panose="020B0502020104020203" pitchFamily="34" charset="77"/>
              </a:rPr>
              <a:t>irrational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ir</a:t>
            </a:r>
            <a:r>
              <a:rPr lang="en-GB" dirty="0">
                <a:latin typeface="Gill Sans MT" panose="020B0502020104020203" pitchFamily="34" charset="77"/>
              </a:rPr>
              <a:t>-</a:t>
            </a:r>
            <a:r>
              <a:rPr lang="en-GB" dirty="0" err="1">
                <a:latin typeface="Gill Sans MT" panose="020B0502020104020203" pitchFamily="34" charset="77"/>
              </a:rPr>
              <a:t>ra</a:t>
            </a:r>
            <a:r>
              <a:rPr lang="en-GB" dirty="0">
                <a:latin typeface="Gill Sans MT" panose="020B0502020104020203" pitchFamily="34" charset="77"/>
              </a:rPr>
              <a:t>-</a:t>
            </a:r>
            <a:r>
              <a:rPr lang="en-GB" dirty="0" err="1">
                <a:latin typeface="Gill Sans MT" panose="020B0502020104020203" pitchFamily="34" charset="77"/>
              </a:rPr>
              <a:t>tion</a:t>
            </a:r>
            <a:r>
              <a:rPr lang="en-GB" dirty="0">
                <a:latin typeface="Gill Sans MT" panose="020B0502020104020203" pitchFamily="34" charset="77"/>
              </a:rPr>
              <a: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8483741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irrational thoughts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irrational fear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9096091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illogical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unreasonable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logical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thoughts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099812DB-DE7A-C33D-B251-87D43C798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104" y="2532306"/>
            <a:ext cx="3494246" cy="349424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75558" y="1339979"/>
            <a:ext cx="138980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foul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4133967"/>
            <a:ext cx="612985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as foul, you mean it is dirty and smells or tastes unpleasant.</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There was a </a:t>
            </a:r>
            <a:r>
              <a:rPr lang="en-GB" b="1" dirty="0">
                <a:latin typeface="Gill Sans MT" panose="020B0502020104020203" pitchFamily="34" charset="77"/>
              </a:rPr>
              <a:t>foul</a:t>
            </a:r>
            <a:r>
              <a:rPr lang="en-GB" dirty="0">
                <a:latin typeface="Gill Sans MT" panose="020B0502020104020203" pitchFamily="34" charset="77"/>
              </a:rPr>
              <a:t> smell coming from the behind the rocks.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832302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foul and rancid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foul and disgusting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70671124"/>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disgusting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fragrant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revolting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scowl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EF6549DC-2893-F75E-EF0A-2F4FDBACB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1484" y="2259485"/>
            <a:ext cx="3780521" cy="378052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7123" y="1339979"/>
            <a:ext cx="355706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suspicious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797136"/>
            <a:ext cx="608700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are suspicious of someone or something, you do not trust them, and are careful when dealing with them.</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Imogen was behaving </a:t>
            </a:r>
            <a:r>
              <a:rPr lang="en-GB" b="1" dirty="0">
                <a:latin typeface="Gill Sans MT" panose="020B0502020104020203" pitchFamily="34" charset="77"/>
              </a:rPr>
              <a:t>suspiciously</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sus-pi-</a:t>
            </a:r>
            <a:r>
              <a:rPr lang="en-GB" dirty="0" err="1">
                <a:latin typeface="Gill Sans MT" panose="020B0502020104020203" pitchFamily="34" charset="77"/>
              </a:rPr>
              <a:t>cious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5144545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suspicious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suspicious and sceptical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7313739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wary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vicious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sceptical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malicious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2CBEF277-282D-F5F2-D906-ACA1C6F73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598668"/>
            <a:ext cx="3333947" cy="3333947"/>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2927508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sign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money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extra</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3266228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survive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bargain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foul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suspicious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5135161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extra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90479374"/>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for something or someone, you try to find them by searching carefully or thoroughly.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piece of wood, metal, or plastic with words or pictures on it. *** give you information about something, or give you a warning or an instruction.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you make musical sounds with your voice, usually producing words that fit a tune.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coins or bank notes that you use to buy things, or the sum that you have in a bank account.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 use *** to describe an amount, person, or thing that is added to others of the same kind, or that can be added to others of the same 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A screenshot of a video game&#10;&#10;Description automatically generated with medium confidence">
            <a:extLst>
              <a:ext uri="{FF2B5EF4-FFF2-40B4-BE49-F238E27FC236}">
                <a16:creationId xmlns:a16="http://schemas.microsoft.com/office/drawing/2014/main" id="{39BA7D54-065C-0540-5070-0832978E6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8160" y="3915022"/>
            <a:ext cx="1006797" cy="1006797"/>
          </a:xfrm>
          <a:prstGeom prst="rect">
            <a:avLst/>
          </a:prstGeom>
        </p:spPr>
      </p:pic>
      <p:pic>
        <p:nvPicPr>
          <p:cNvPr id="22" name="Picture 21">
            <a:extLst>
              <a:ext uri="{FF2B5EF4-FFF2-40B4-BE49-F238E27FC236}">
                <a16:creationId xmlns:a16="http://schemas.microsoft.com/office/drawing/2014/main" id="{92A6C29B-D567-E6B3-418C-78B5F5031B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4621" y="6551971"/>
            <a:ext cx="933874" cy="933874"/>
          </a:xfrm>
          <a:prstGeom prst="rect">
            <a:avLst/>
          </a:prstGeom>
        </p:spPr>
      </p:pic>
      <p:pic>
        <p:nvPicPr>
          <p:cNvPr id="23" name="Picture 22">
            <a:extLst>
              <a:ext uri="{FF2B5EF4-FFF2-40B4-BE49-F238E27FC236}">
                <a16:creationId xmlns:a16="http://schemas.microsoft.com/office/drawing/2014/main" id="{92D15F40-9E38-38E8-5FDB-3D6279CB3E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0508" y="7703254"/>
            <a:ext cx="435691" cy="435691"/>
          </a:xfrm>
          <a:prstGeom prst="rect">
            <a:avLst/>
          </a:prstGeom>
        </p:spPr>
      </p:pic>
      <p:pic>
        <p:nvPicPr>
          <p:cNvPr id="24" name="Picture 23" descr="Icon&#10;&#10;Description automatically generated">
            <a:extLst>
              <a:ext uri="{FF2B5EF4-FFF2-40B4-BE49-F238E27FC236}">
                <a16:creationId xmlns:a16="http://schemas.microsoft.com/office/drawing/2014/main" id="{79155ADF-A893-2FFD-94DB-BEB6709710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3812" y="8012902"/>
            <a:ext cx="933874" cy="933874"/>
          </a:xfrm>
          <a:prstGeom prst="rect">
            <a:avLst/>
          </a:prstGeom>
        </p:spPr>
      </p:pic>
      <p:pic>
        <p:nvPicPr>
          <p:cNvPr id="25" name="Picture 24" descr="Icon&#10;&#10;Description automatically generated">
            <a:extLst>
              <a:ext uri="{FF2B5EF4-FFF2-40B4-BE49-F238E27FC236}">
                <a16:creationId xmlns:a16="http://schemas.microsoft.com/office/drawing/2014/main" id="{662F14EB-3BBA-C1FC-AB2B-B9D071AF53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7008" y="2544615"/>
            <a:ext cx="1006798" cy="1006798"/>
          </a:xfrm>
          <a:prstGeom prst="rect">
            <a:avLst/>
          </a:prstGeom>
        </p:spPr>
      </p:pic>
      <p:pic>
        <p:nvPicPr>
          <p:cNvPr id="3" name="Picture 2" descr="Icon&#10;&#10;Description automatically generated">
            <a:extLst>
              <a:ext uri="{FF2B5EF4-FFF2-40B4-BE49-F238E27FC236}">
                <a16:creationId xmlns:a16="http://schemas.microsoft.com/office/drawing/2014/main" id="{C46B628C-E48A-63EF-C66E-77B25628C0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22531" y="5221353"/>
            <a:ext cx="955964" cy="955964"/>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5397870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survive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bargain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irrational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foul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suspicious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251148495"/>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a *** is good value for money, usually because it has been sold at a lower price than 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someone's feelings and behaviour as ***, you mean they are not based on logical reasons or clear thinking.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describe something as ***, you mean it is dirty and smells or tastes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are *** of someone or something, you do not trust them, and are careful when dealing with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a person or living thing *** in a dangerous situation such as an accident or an illness, they do not die.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851A5348-2EF8-ED28-0CAE-F534284A7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2590" y="3912561"/>
            <a:ext cx="1033326" cy="1033326"/>
          </a:xfrm>
          <a:prstGeom prst="rect">
            <a:avLst/>
          </a:prstGeom>
        </p:spPr>
      </p:pic>
      <p:pic>
        <p:nvPicPr>
          <p:cNvPr id="23" name="Picture 22" descr="Icon&#10;&#10;Description automatically generated">
            <a:extLst>
              <a:ext uri="{FF2B5EF4-FFF2-40B4-BE49-F238E27FC236}">
                <a16:creationId xmlns:a16="http://schemas.microsoft.com/office/drawing/2014/main" id="{7B54F325-0A3F-58D9-B072-C46C647CA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887" y="7670720"/>
            <a:ext cx="1179810" cy="1179810"/>
          </a:xfrm>
          <a:prstGeom prst="rect">
            <a:avLst/>
          </a:prstGeom>
        </p:spPr>
      </p:pic>
      <p:pic>
        <p:nvPicPr>
          <p:cNvPr id="24" name="Picture 23" descr="Icon&#10;&#10;Description automatically generated">
            <a:extLst>
              <a:ext uri="{FF2B5EF4-FFF2-40B4-BE49-F238E27FC236}">
                <a16:creationId xmlns:a16="http://schemas.microsoft.com/office/drawing/2014/main" id="{7AA324E8-390A-22F6-F10C-3FEECCEC3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2626" y="2545633"/>
            <a:ext cx="1033327" cy="1033327"/>
          </a:xfrm>
          <a:prstGeom prst="rect">
            <a:avLst/>
          </a:prstGeom>
        </p:spPr>
      </p:pic>
      <p:pic>
        <p:nvPicPr>
          <p:cNvPr id="5" name="Picture 4" descr="Icon&#10;&#10;Description automatically generated">
            <a:extLst>
              <a:ext uri="{FF2B5EF4-FFF2-40B4-BE49-F238E27FC236}">
                <a16:creationId xmlns:a16="http://schemas.microsoft.com/office/drawing/2014/main" id="{8335911B-95A6-90B4-5832-94FEB10E8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2626" y="5197515"/>
            <a:ext cx="1122219" cy="1122219"/>
          </a:xfrm>
          <a:prstGeom prst="rect">
            <a:avLst/>
          </a:prstGeom>
        </p:spPr>
      </p:pic>
      <p:pic>
        <p:nvPicPr>
          <p:cNvPr id="26" name="Picture 25" descr="Icon&#10;&#10;Description automatically generated">
            <a:extLst>
              <a:ext uri="{FF2B5EF4-FFF2-40B4-BE49-F238E27FC236}">
                <a16:creationId xmlns:a16="http://schemas.microsoft.com/office/drawing/2014/main" id="{9B537E5E-3F2F-0EAE-FB95-EB537D2E81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061" y="6503758"/>
            <a:ext cx="1006383" cy="100638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75514" y="3085008"/>
            <a:ext cx="12471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sign</a:t>
            </a:r>
            <a:endParaRPr b="1" dirty="0">
              <a:latin typeface="Gill Sans MT" panose="020B0502020104020203" pitchFamily="34" charset="77"/>
              <a:sym typeface="American Typewriter"/>
            </a:endParaRPr>
          </a:p>
        </p:txBody>
      </p:sp>
      <p:sp>
        <p:nvSpPr>
          <p:cNvPr id="134" name="office"/>
          <p:cNvSpPr txBox="1"/>
          <p:nvPr/>
        </p:nvSpPr>
        <p:spPr>
          <a:xfrm>
            <a:off x="2742707" y="3993661"/>
            <a:ext cx="21127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money</a:t>
            </a:r>
            <a:endParaRPr dirty="0">
              <a:latin typeface="Gill Sans MT" panose="020B0502020104020203" pitchFamily="34" charset="77"/>
            </a:endParaRPr>
          </a:p>
        </p:txBody>
      </p:sp>
      <p:sp>
        <p:nvSpPr>
          <p:cNvPr id="135" name="spare"/>
          <p:cNvSpPr txBox="1"/>
          <p:nvPr/>
        </p:nvSpPr>
        <p:spPr>
          <a:xfrm>
            <a:off x="2966321" y="4843260"/>
            <a:ext cx="16655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extra</a:t>
            </a:r>
            <a:endParaRPr b="1" dirty="0">
              <a:latin typeface="Gill Sans MT" panose="020B0502020104020203" pitchFamily="34" charset="77"/>
              <a:sym typeface="American Typewriter"/>
            </a:endParaRPr>
          </a:p>
        </p:txBody>
      </p:sp>
      <p:sp>
        <p:nvSpPr>
          <p:cNvPr id="136" name="chipped"/>
          <p:cNvSpPr txBox="1"/>
          <p:nvPr/>
        </p:nvSpPr>
        <p:spPr>
          <a:xfrm>
            <a:off x="3069721" y="5769060"/>
            <a:ext cx="14587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hunt</a:t>
            </a:r>
            <a:endParaRPr dirty="0">
              <a:latin typeface="Gill Sans MT" panose="020B0502020104020203" pitchFamily="34" charset="77"/>
            </a:endParaRPr>
          </a:p>
        </p:txBody>
      </p:sp>
      <p:sp>
        <p:nvSpPr>
          <p:cNvPr id="137" name="lift"/>
          <p:cNvSpPr txBox="1"/>
          <p:nvPr/>
        </p:nvSpPr>
        <p:spPr>
          <a:xfrm>
            <a:off x="3175512" y="6639612"/>
            <a:ext cx="12471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sing</a:t>
            </a:r>
            <a:endParaRPr dirty="0">
              <a:latin typeface="Gill Sans MT" panose="020B0502020104020203" pitchFamily="34" charset="77"/>
            </a:endParaRPr>
          </a:p>
        </p:txBody>
      </p:sp>
      <p:sp>
        <p:nvSpPr>
          <p:cNvPr id="138" name="mutter"/>
          <p:cNvSpPr txBox="1"/>
          <p:nvPr/>
        </p:nvSpPr>
        <p:spPr>
          <a:xfrm>
            <a:off x="8068460" y="3961911"/>
            <a:ext cx="22955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bargain</a:t>
            </a:r>
            <a:endParaRPr b="1" dirty="0">
              <a:latin typeface="Gill Sans MT" panose="020B0502020104020203" pitchFamily="34" charset="77"/>
              <a:sym typeface="American Typewriter"/>
            </a:endParaRPr>
          </a:p>
        </p:txBody>
      </p:sp>
      <p:sp>
        <p:nvSpPr>
          <p:cNvPr id="139" name="unveil"/>
          <p:cNvSpPr txBox="1"/>
          <p:nvPr/>
        </p:nvSpPr>
        <p:spPr>
          <a:xfrm>
            <a:off x="8521691" y="5769060"/>
            <a:ext cx="12022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foul</a:t>
            </a:r>
            <a:endParaRPr b="1" dirty="0">
              <a:latin typeface="Gill Sans MT" panose="020B0502020104020203" pitchFamily="34" charset="77"/>
              <a:sym typeface="American Typewriter"/>
            </a:endParaRPr>
          </a:p>
        </p:txBody>
      </p:sp>
      <p:sp>
        <p:nvSpPr>
          <p:cNvPr id="140" name="tolerate"/>
          <p:cNvSpPr txBox="1"/>
          <p:nvPr/>
        </p:nvSpPr>
        <p:spPr>
          <a:xfrm>
            <a:off x="8127773" y="3065958"/>
            <a:ext cx="2176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survive</a:t>
            </a:r>
            <a:endParaRPr dirty="0">
              <a:latin typeface="Gill Sans MT" panose="020B0502020104020203" pitchFamily="34" charset="77"/>
            </a:endParaRPr>
          </a:p>
        </p:txBody>
      </p:sp>
      <p:sp>
        <p:nvSpPr>
          <p:cNvPr id="141" name="fixation"/>
          <p:cNvSpPr txBox="1"/>
          <p:nvPr/>
        </p:nvSpPr>
        <p:spPr>
          <a:xfrm>
            <a:off x="7796764" y="4824210"/>
            <a:ext cx="28389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irrational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631702" y="6639611"/>
            <a:ext cx="30344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suspicious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25860" y="0"/>
            <a:ext cx="479458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sign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74041" y="5135412"/>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money</a:t>
            </a:r>
            <a:endParaRPr sz="23900" dirty="0">
              <a:latin typeface="Gill Sans MT" panose="020B0502020104020203" pitchFamily="34" charset="77"/>
            </a:endParaRPr>
          </a:p>
        </p:txBody>
      </p:sp>
      <p:pic>
        <p:nvPicPr>
          <p:cNvPr id="14" name="Picture 13" descr="A screenshot of a video game&#10;&#10;Description automatically generated with medium confidence">
            <a:extLst>
              <a:ext uri="{FF2B5EF4-FFF2-40B4-BE49-F238E27FC236}">
                <a16:creationId xmlns:a16="http://schemas.microsoft.com/office/drawing/2014/main" id="{A99AE67B-6B35-1745-75DC-09A0F0492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313" y="560289"/>
            <a:ext cx="3444081" cy="3444081"/>
          </a:xfrm>
          <a:prstGeom prst="rect">
            <a:avLst/>
          </a:prstGeom>
        </p:spPr>
      </p:pic>
      <p:pic>
        <p:nvPicPr>
          <p:cNvPr id="15" name="Picture 14">
            <a:extLst>
              <a:ext uri="{FF2B5EF4-FFF2-40B4-BE49-F238E27FC236}">
                <a16:creationId xmlns:a16="http://schemas.microsoft.com/office/drawing/2014/main" id="{B09D11D5-CA81-4D6C-FAF3-505F33444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73" y="5829193"/>
            <a:ext cx="2984870" cy="298487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18828" y="31002"/>
            <a:ext cx="664605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extra</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287250"/>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hunt</a:t>
            </a:r>
            <a:endParaRPr sz="16600" dirty="0">
              <a:latin typeface="Gill Sans MT" panose="020B0502020104020203" pitchFamily="34" charset="77"/>
            </a:endParaRPr>
          </a:p>
        </p:txBody>
      </p:sp>
      <p:pic>
        <p:nvPicPr>
          <p:cNvPr id="19" name="Picture 18">
            <a:extLst>
              <a:ext uri="{FF2B5EF4-FFF2-40B4-BE49-F238E27FC236}">
                <a16:creationId xmlns:a16="http://schemas.microsoft.com/office/drawing/2014/main" id="{D6953792-2AC6-F52E-9C41-B2EB27FD7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787" y="375163"/>
            <a:ext cx="1842655" cy="1842655"/>
          </a:xfrm>
          <a:prstGeom prst="rect">
            <a:avLst/>
          </a:prstGeom>
        </p:spPr>
      </p:pic>
      <p:pic>
        <p:nvPicPr>
          <p:cNvPr id="20" name="Picture 19" descr="Icon&#10;&#10;Description automatically generated">
            <a:extLst>
              <a:ext uri="{FF2B5EF4-FFF2-40B4-BE49-F238E27FC236}">
                <a16:creationId xmlns:a16="http://schemas.microsoft.com/office/drawing/2014/main" id="{E9464880-A8D4-CD41-BD6D-128922BE4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6442" y="1158303"/>
            <a:ext cx="2799217" cy="2799217"/>
          </a:xfrm>
          <a:prstGeom prst="rect">
            <a:avLst/>
          </a:prstGeom>
        </p:spPr>
      </p:pic>
      <p:pic>
        <p:nvPicPr>
          <p:cNvPr id="21" name="Picture 20" descr="Icon&#10;&#10;Description automatically generated">
            <a:extLst>
              <a:ext uri="{FF2B5EF4-FFF2-40B4-BE49-F238E27FC236}">
                <a16:creationId xmlns:a16="http://schemas.microsoft.com/office/drawing/2014/main" id="{5D81CB00-CD0D-484E-F50B-9AF952128F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014" y="5641505"/>
            <a:ext cx="3528798" cy="3528798"/>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36617" y="42942"/>
            <a:ext cx="479458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sing</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65507" y="5537180"/>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survive</a:t>
            </a:r>
            <a:endParaRPr sz="80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3ABED0E7-9F75-9E54-3ADC-F58A77AFC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843" y="584019"/>
            <a:ext cx="3288885" cy="3288885"/>
          </a:xfrm>
          <a:prstGeom prst="rect">
            <a:avLst/>
          </a:prstGeom>
        </p:spPr>
      </p:pic>
      <p:pic>
        <p:nvPicPr>
          <p:cNvPr id="19" name="Picture 18" descr="Icon&#10;&#10;Description automatically generated">
            <a:extLst>
              <a:ext uri="{FF2B5EF4-FFF2-40B4-BE49-F238E27FC236}">
                <a16:creationId xmlns:a16="http://schemas.microsoft.com/office/drawing/2014/main" id="{25186C9A-1F73-863F-F827-D484B34E5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283199"/>
            <a:ext cx="4114238" cy="411423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480767"/>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bargain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56976" y="5983181"/>
            <a:ext cx="1100005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irrational</a:t>
            </a:r>
            <a:endParaRPr sz="166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67D8C7E4-DCD6-4DB0-9C24-922DE9287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458266"/>
            <a:ext cx="3540392" cy="3540392"/>
          </a:xfrm>
          <a:prstGeom prst="rect">
            <a:avLst/>
          </a:prstGeom>
        </p:spPr>
      </p:pic>
      <p:pic>
        <p:nvPicPr>
          <p:cNvPr id="5" name="Picture 4" descr="Icon&#10;&#10;Description automatically generated">
            <a:extLst>
              <a:ext uri="{FF2B5EF4-FFF2-40B4-BE49-F238E27FC236}">
                <a16:creationId xmlns:a16="http://schemas.microsoft.com/office/drawing/2014/main" id="{81016899-DCF3-CF9C-983D-B26A4291C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53" y="5564627"/>
            <a:ext cx="3494246" cy="349424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305549"/>
            <a:ext cx="476412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foul</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71401" y="5736244"/>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suspicious</a:t>
            </a:r>
            <a:endParaRPr sz="9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A96CEA79-1E2E-CC41-550C-5667AC3CD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116" y="305548"/>
            <a:ext cx="3780521" cy="3780521"/>
          </a:xfrm>
          <a:prstGeom prst="rect">
            <a:avLst/>
          </a:prstGeom>
        </p:spPr>
      </p:pic>
      <p:pic>
        <p:nvPicPr>
          <p:cNvPr id="4" name="Picture 3" descr="Icon&#10;&#10;Description automatically generated">
            <a:extLst>
              <a:ext uri="{FF2B5EF4-FFF2-40B4-BE49-F238E27FC236}">
                <a16:creationId xmlns:a16="http://schemas.microsoft.com/office/drawing/2014/main" id="{0A37EAF3-3DE2-3F40-8777-A5A3607A1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49" y="5652654"/>
            <a:ext cx="3333947" cy="333394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37158" y="2274766"/>
            <a:ext cx="12471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sign	</a:t>
            </a:r>
            <a:endParaRPr b="1" dirty="0">
              <a:latin typeface="Gill Sans MT" panose="020B0502020104020203" pitchFamily="34" charset="77"/>
              <a:sym typeface="American Typewriter"/>
            </a:endParaRPr>
          </a:p>
        </p:txBody>
      </p:sp>
      <p:sp>
        <p:nvSpPr>
          <p:cNvPr id="134" name="office"/>
          <p:cNvSpPr txBox="1"/>
          <p:nvPr/>
        </p:nvSpPr>
        <p:spPr>
          <a:xfrm>
            <a:off x="5504365" y="3183419"/>
            <a:ext cx="21127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money</a:t>
            </a:r>
            <a:endParaRPr dirty="0">
              <a:latin typeface="Gill Sans MT" panose="020B0502020104020203" pitchFamily="34" charset="77"/>
            </a:endParaRPr>
          </a:p>
        </p:txBody>
      </p:sp>
      <p:sp>
        <p:nvSpPr>
          <p:cNvPr id="135" name="spare"/>
          <p:cNvSpPr txBox="1"/>
          <p:nvPr/>
        </p:nvSpPr>
        <p:spPr>
          <a:xfrm>
            <a:off x="5727974" y="4033018"/>
            <a:ext cx="16655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extra</a:t>
            </a:r>
            <a:endParaRPr b="1" dirty="0">
              <a:latin typeface="Gill Sans MT" panose="020B0502020104020203" pitchFamily="34" charset="77"/>
              <a:sym typeface="American Typewriter"/>
            </a:endParaRPr>
          </a:p>
        </p:txBody>
      </p:sp>
      <p:sp>
        <p:nvSpPr>
          <p:cNvPr id="136" name="chipped"/>
          <p:cNvSpPr txBox="1"/>
          <p:nvPr/>
        </p:nvSpPr>
        <p:spPr>
          <a:xfrm>
            <a:off x="5831379" y="4958818"/>
            <a:ext cx="14587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hunt</a:t>
            </a:r>
            <a:endParaRPr dirty="0">
              <a:latin typeface="Gill Sans MT" panose="020B0502020104020203" pitchFamily="34" charset="77"/>
            </a:endParaRPr>
          </a:p>
        </p:txBody>
      </p:sp>
      <p:sp>
        <p:nvSpPr>
          <p:cNvPr id="137" name="lift"/>
          <p:cNvSpPr txBox="1"/>
          <p:nvPr/>
        </p:nvSpPr>
        <p:spPr>
          <a:xfrm>
            <a:off x="5937168" y="5829370"/>
            <a:ext cx="12471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sing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13018" y="3418118"/>
            <a:ext cx="22955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bargain</a:t>
            </a:r>
            <a:endParaRPr b="1" dirty="0">
              <a:latin typeface="Gill Sans MT" panose="020B0502020104020203" pitchFamily="34" charset="77"/>
              <a:sym typeface="American Typewriter"/>
            </a:endParaRPr>
          </a:p>
        </p:txBody>
      </p:sp>
      <p:sp>
        <p:nvSpPr>
          <p:cNvPr id="140" name="tolerate"/>
          <p:cNvSpPr txBox="1"/>
          <p:nvPr/>
        </p:nvSpPr>
        <p:spPr>
          <a:xfrm>
            <a:off x="5472327" y="2522165"/>
            <a:ext cx="2176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survive</a:t>
            </a:r>
            <a:endParaRPr dirty="0">
              <a:latin typeface="Gill Sans MT" panose="020B0502020104020203" pitchFamily="34" charset="77"/>
            </a:endParaRPr>
          </a:p>
        </p:txBody>
      </p:sp>
      <p:sp>
        <p:nvSpPr>
          <p:cNvPr id="141" name="fixation"/>
          <p:cNvSpPr txBox="1"/>
          <p:nvPr/>
        </p:nvSpPr>
        <p:spPr>
          <a:xfrm>
            <a:off x="5141310" y="4280417"/>
            <a:ext cx="28389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irrational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901315" y="5188117"/>
            <a:ext cx="12022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foul</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985206" y="5996646"/>
            <a:ext cx="30344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suspicious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0990" y="1309202"/>
            <a:ext cx="14763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sign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78970"/>
            <a:ext cx="6322627"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sign is a piece of wood, metal, or plastic with words or pictures on it. Signs give you information about something, or give you a warning or an instruction.</a:t>
            </a:r>
            <a:endParaRPr sz="2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Little Red followed the </a:t>
            </a:r>
            <a:r>
              <a:rPr lang="en-GB" sz="4000" b="1" dirty="0">
                <a:latin typeface="Gill Sans MT" panose="020B0502020104020203" pitchFamily="34" charset="77"/>
              </a:rPr>
              <a:t>signs</a:t>
            </a:r>
            <a:r>
              <a:rPr lang="en-GB" sz="4000" dirty="0">
                <a:latin typeface="Gill Sans MT" panose="020B0502020104020203" pitchFamily="34" charset="77"/>
              </a:rPr>
              <a:t> into the woods.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sign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6028826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signpost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8991904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follow the 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crumbling, wooden 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screenshot of a video game&#10;&#10;Description automatically generated with medium confidence">
            <a:extLst>
              <a:ext uri="{FF2B5EF4-FFF2-40B4-BE49-F238E27FC236}">
                <a16:creationId xmlns:a16="http://schemas.microsoft.com/office/drawing/2014/main" id="{32AF7E0D-6465-EAAF-5A58-0918346B3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294" y="2544862"/>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8375" y="1309202"/>
            <a:ext cx="256159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money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868461" y="3747910"/>
            <a:ext cx="669612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Money is the coins or bank notes that you use to buy things, or the sum that you have in a bank account.</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Tom saved his </a:t>
            </a:r>
            <a:r>
              <a:rPr lang="en-GB" sz="4000" b="1" dirty="0">
                <a:latin typeface="Gill Sans MT" panose="020B0502020104020203" pitchFamily="34" charset="77"/>
              </a:rPr>
              <a:t>money</a:t>
            </a:r>
            <a:r>
              <a:rPr lang="en-GB" sz="4000" dirty="0">
                <a:latin typeface="Gill Sans MT" panose="020B0502020104020203" pitchFamily="34" charset="77"/>
              </a:rPr>
              <a:t> in a piggy bank.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mon-ey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4405123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3476181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saving the money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more money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C80809C4-97F5-24FD-3EF9-4682D57DA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799" y="2382424"/>
            <a:ext cx="3536656" cy="353665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88" y="1309202"/>
            <a:ext cx="20181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extra</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3899930"/>
            <a:ext cx="669997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extra to describe an amount, person, or thing that is added to others of the same kind, or that can be added to others of the same kind.</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wanted to do </a:t>
            </a:r>
            <a:r>
              <a:rPr lang="en-GB" sz="4000" b="1" dirty="0">
                <a:latin typeface="Gill Sans MT" panose="020B0502020104020203" pitchFamily="34" charset="77"/>
              </a:rPr>
              <a:t>extra</a:t>
            </a:r>
            <a:r>
              <a:rPr lang="en-GB" sz="4000" dirty="0">
                <a:latin typeface="Gill Sans MT" panose="020B0502020104020203" pitchFamily="34" charset="77"/>
              </a:rPr>
              <a:t> piano lessons.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tra</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0476828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additional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4981885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extra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took every extra chance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328CD29A-CD6A-1539-16E9-08D0F1704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373" y="2265945"/>
            <a:ext cx="1842655" cy="1842655"/>
          </a:xfrm>
          <a:prstGeom prst="rect">
            <a:avLst/>
          </a:prstGeom>
        </p:spPr>
      </p:pic>
      <p:pic>
        <p:nvPicPr>
          <p:cNvPr id="7" name="Picture 6" descr="Icon&#10;&#10;Description automatically generated">
            <a:extLst>
              <a:ext uri="{FF2B5EF4-FFF2-40B4-BE49-F238E27FC236}">
                <a16:creationId xmlns:a16="http://schemas.microsoft.com/office/drawing/2014/main" id="{8200D184-DBB7-15D6-76EE-3EA8531F6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281" y="3234423"/>
            <a:ext cx="2799217" cy="2799217"/>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5538" y="1309202"/>
            <a:ext cx="17472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hunt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6" y="3994507"/>
            <a:ext cx="64943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hunt for something or someone, you try to find them by searching carefully or thoroughly.</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Claire was </a:t>
            </a:r>
            <a:r>
              <a:rPr lang="en-GB" sz="4000" b="1" dirty="0">
                <a:latin typeface="Gill Sans MT" panose="020B0502020104020203" pitchFamily="34" charset="77"/>
              </a:rPr>
              <a:t>hunting</a:t>
            </a:r>
            <a:r>
              <a:rPr lang="en-GB" sz="4000" dirty="0">
                <a:latin typeface="Gill Sans MT" panose="020B0502020104020203" pitchFamily="34" charset="77"/>
              </a:rPr>
              <a:t> for her favourite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hunt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816583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8694708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stalked and hunted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hunted for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1499278-142C-0B63-5ACD-1C6939C42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550" y="2451726"/>
            <a:ext cx="3528798" cy="352879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1002" y="1309202"/>
            <a:ext cx="14763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4" y="4098629"/>
            <a:ext cx="642314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sing, you make musical sounds with your voice, usually producing words that fit a tune.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whole school loved to </a:t>
            </a:r>
            <a:r>
              <a:rPr lang="en-GB" sz="4000" b="1" dirty="0">
                <a:latin typeface="Gill Sans MT" panose="020B0502020104020203" pitchFamily="34" charset="77"/>
              </a:rPr>
              <a:t>sing</a:t>
            </a:r>
            <a:r>
              <a:rPr lang="en-GB" sz="4000" dirty="0">
                <a:latin typeface="Gill Sans MT" panose="020B0502020104020203" pitchFamily="34" charset="77"/>
              </a:rPr>
              <a:t> together on a Friday.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52242167"/>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carol</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970188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loved to sing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singing together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73A018B5-50A3-E025-66A1-4A1387E05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208" y="2509883"/>
            <a:ext cx="3356139" cy="335613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33134</TotalTime>
  <Words>1369</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411</cp:revision>
  <dcterms:modified xsi:type="dcterms:W3CDTF">2022-06-15T18:34:31Z</dcterms:modified>
</cp:coreProperties>
</file>