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0"/>
  </p:notesMasterIdLst>
  <p:sldIdLst>
    <p:sldId id="256" r:id="rId2"/>
    <p:sldId id="268" r:id="rId3"/>
    <p:sldId id="259" r:id="rId4"/>
    <p:sldId id="271" r:id="rId5"/>
    <p:sldId id="257" r:id="rId6"/>
    <p:sldId id="263" r:id="rId7"/>
    <p:sldId id="269" r:id="rId8"/>
    <p:sldId id="270" r:id="rId9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gie Golding" initials="AG" lastIdx="1" clrIdx="0">
    <p:extLst>
      <p:ext uri="{19B8F6BF-5375-455C-9EA6-DF929625EA0E}">
        <p15:presenceInfo xmlns:p15="http://schemas.microsoft.com/office/powerpoint/2012/main" userId="1cdb77757506b2e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65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41"/>
    <p:restoredTop sz="94646"/>
  </p:normalViewPr>
  <p:slideViewPr>
    <p:cSldViewPr snapToGrid="0" snapToObjects="1">
      <p:cViewPr>
        <p:scale>
          <a:sx n="83" d="100"/>
          <a:sy n="83" d="100"/>
        </p:scale>
        <p:origin x="246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7A2F3E-EB09-44C6-AF5A-06F9DE885A9C}" type="datetimeFigureOut">
              <a:rPr lang="en-US" smtClean="0"/>
              <a:t>6/20/22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EB5594-4B57-47BE-A3B5-5F36B522E5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408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EB5594-4B57-47BE-A3B5-5F36B522E57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277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86A4-64BA-2146-A2B0-895B21FC75CF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991F-B125-1340-8B8E-BA6F8FAD6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7484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86A4-64BA-2146-A2B0-895B21FC75CF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991F-B125-1340-8B8E-BA6F8FAD6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8771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86A4-64BA-2146-A2B0-895B21FC75CF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991F-B125-1340-8B8E-BA6F8FAD6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589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86A4-64BA-2146-A2B0-895B21FC75CF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991F-B125-1340-8B8E-BA6F8FAD6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3685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86A4-64BA-2146-A2B0-895B21FC75CF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991F-B125-1340-8B8E-BA6F8FAD6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877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86A4-64BA-2146-A2B0-895B21FC75CF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991F-B125-1340-8B8E-BA6F8FAD6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6970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86A4-64BA-2146-A2B0-895B21FC75CF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991F-B125-1340-8B8E-BA6F8FAD6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7936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86A4-64BA-2146-A2B0-895B21FC75CF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991F-B125-1340-8B8E-BA6F8FAD6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2114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86A4-64BA-2146-A2B0-895B21FC75CF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991F-B125-1340-8B8E-BA6F8FAD6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8734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86A4-64BA-2146-A2B0-895B21FC75CF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991F-B125-1340-8B8E-BA6F8FAD6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6525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86A4-64BA-2146-A2B0-895B21FC75CF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991F-B125-1340-8B8E-BA6F8FAD6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897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686A4-64BA-2146-A2B0-895B21FC75CF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D9991F-B125-1340-8B8E-BA6F8FAD6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1686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F2889F2-D2F1-8B4F-91B1-06B5F9C8B75B}"/>
              </a:ext>
            </a:extLst>
          </p:cNvPr>
          <p:cNvGrpSpPr/>
          <p:nvPr/>
        </p:nvGrpSpPr>
        <p:grpSpPr>
          <a:xfrm rot="8824558">
            <a:off x="-7613600" y="429087"/>
            <a:ext cx="8917924" cy="15439250"/>
            <a:chOff x="11782763" y="-862597"/>
            <a:chExt cx="8917924" cy="1543925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E2595EF-04D3-0F4C-8C87-3BB9F836B0EA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3765D6D-F899-0040-B6BE-71B78F4E37D4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143984C5-5780-1F41-A3D2-2E41ED242C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38"/>
          <a:stretch/>
        </p:blipFill>
        <p:spPr>
          <a:xfrm>
            <a:off x="-266700" y="8228636"/>
            <a:ext cx="2302933" cy="1502332"/>
          </a:xfrm>
          <a:prstGeom prst="rect">
            <a:avLst/>
          </a:prstGeom>
        </p:spPr>
      </p:pic>
      <p:pic>
        <p:nvPicPr>
          <p:cNvPr id="12" name="Picture 11" descr="Shape&#10;&#10;Description automatically generated with low confidence">
            <a:extLst>
              <a:ext uri="{FF2B5EF4-FFF2-40B4-BE49-F238E27FC236}">
                <a16:creationId xmlns:a16="http://schemas.microsoft.com/office/drawing/2014/main" id="{0B863D37-7733-A547-ACBB-519F318ADA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14728" y="-192189"/>
            <a:ext cx="6858000" cy="2874524"/>
          </a:xfrm>
          <a:prstGeom prst="rect">
            <a:avLst/>
          </a:prstGeom>
        </p:spPr>
      </p:pic>
      <p:pic>
        <p:nvPicPr>
          <p:cNvPr id="15" name="Picture 14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578B6934-F1BA-CC41-9702-D3C41297BB3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300" t="15803" r="34100" b="16969"/>
          <a:stretch/>
        </p:blipFill>
        <p:spPr>
          <a:xfrm>
            <a:off x="4724400" y="6672827"/>
            <a:ext cx="2133600" cy="329565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9C0CAC5-575E-584E-BC22-45978E9B9E19}"/>
              </a:ext>
            </a:extLst>
          </p:cNvPr>
          <p:cNvSpPr txBox="1"/>
          <p:nvPr/>
        </p:nvSpPr>
        <p:spPr>
          <a:xfrm>
            <a:off x="510028" y="4162283"/>
            <a:ext cx="59055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i="1" dirty="0">
                <a:latin typeface="Gill Sans MT" panose="020B0502020104020203" pitchFamily="34" charset="77"/>
              </a:rPr>
              <a:t>This pack is to support parents in understanding the key knowledge and vocabulary associated with the topic your child is learning about in school.</a:t>
            </a:r>
          </a:p>
          <a:p>
            <a:pPr algn="ctr"/>
            <a:endParaRPr lang="en-GB" sz="2000" i="1" dirty="0">
              <a:latin typeface="Gill Sans MT" panose="020B0502020104020203" pitchFamily="34" charset="77"/>
            </a:endParaRPr>
          </a:p>
          <a:p>
            <a:pPr algn="ctr"/>
            <a:r>
              <a:rPr lang="en-GB" sz="2000" i="1" u="sng" dirty="0">
                <a:latin typeface="Gill Sans MT" panose="020B0502020104020203" pitchFamily="34" charset="77"/>
              </a:rPr>
              <a:t>This pack includes:</a:t>
            </a:r>
          </a:p>
          <a:p>
            <a:pPr marL="342900" indent="-342900" algn="ctr">
              <a:buFontTx/>
              <a:buChar char="-"/>
            </a:pPr>
            <a:r>
              <a:rPr lang="en-GB" sz="2000" i="1" dirty="0">
                <a:latin typeface="Gill Sans MT" panose="020B0502020104020203" pitchFamily="34" charset="77"/>
              </a:rPr>
              <a:t>A topic knowledge fact sheet</a:t>
            </a:r>
          </a:p>
          <a:p>
            <a:pPr marL="342900" indent="-342900" algn="ctr">
              <a:buFontTx/>
              <a:buChar char="-"/>
            </a:pPr>
            <a:r>
              <a:rPr lang="en-GB" sz="2000" i="1" dirty="0">
                <a:latin typeface="Gill Sans MT" panose="020B0502020104020203" pitchFamily="34" charset="77"/>
              </a:rPr>
              <a:t>Key vocabulary flash cards and definitions</a:t>
            </a:r>
          </a:p>
          <a:p>
            <a:pPr marL="342900" indent="-342900" algn="ctr">
              <a:buFontTx/>
              <a:buChar char="-"/>
            </a:pPr>
            <a:r>
              <a:rPr lang="en-GB" sz="2000" i="1" dirty="0">
                <a:latin typeface="Gill Sans MT" panose="020B0502020104020203" pitchFamily="34" charset="77"/>
              </a:rPr>
              <a:t>Vocabulary display slips</a:t>
            </a:r>
          </a:p>
          <a:p>
            <a:pPr marL="342900" indent="-342900" algn="ctr">
              <a:buFontTx/>
              <a:buChar char="-"/>
            </a:pPr>
            <a:r>
              <a:rPr lang="en-GB" sz="2000" i="1" dirty="0">
                <a:latin typeface="Gill Sans MT" panose="020B0502020104020203" pitchFamily="34" charset="77"/>
              </a:rPr>
              <a:t>Learning tasks and activities</a:t>
            </a:r>
          </a:p>
          <a:p>
            <a:pPr algn="ctr"/>
            <a:endParaRPr lang="en-GB" sz="2400" i="1" dirty="0">
              <a:latin typeface="Gill Sans MT" panose="020B05020201040202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C7CF15-0327-4967-8B91-6E13272A1440}"/>
              </a:ext>
            </a:extLst>
          </p:cNvPr>
          <p:cNvSpPr txBox="1"/>
          <p:nvPr/>
        </p:nvSpPr>
        <p:spPr>
          <a:xfrm>
            <a:off x="1002459" y="2769203"/>
            <a:ext cx="50172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rgbClr val="0070C0"/>
                </a:solidFill>
                <a:latin typeface="Gill Sans MT" panose="020B0502020104020203" pitchFamily="34" charset="77"/>
                <a:cs typeface="Gill Sans" panose="020B0502020104020203" pitchFamily="34" charset="-79"/>
              </a:rPr>
              <a:t>Animals</a:t>
            </a:r>
          </a:p>
        </p:txBody>
      </p:sp>
    </p:spTree>
    <p:extLst>
      <p:ext uri="{BB962C8B-B14F-4D97-AF65-F5344CB8AC3E}">
        <p14:creationId xmlns:p14="http://schemas.microsoft.com/office/powerpoint/2010/main" val="766051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56963CC-D0EE-314F-A083-2641BCAA7BAA}"/>
              </a:ext>
            </a:extLst>
          </p:cNvPr>
          <p:cNvSpPr txBox="1"/>
          <p:nvPr/>
        </p:nvSpPr>
        <p:spPr>
          <a:xfrm>
            <a:off x="2711143" y="9552801"/>
            <a:ext cx="14357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solidFill>
                  <a:schemeClr val="bg2">
                    <a:lumMod val="50000"/>
                  </a:schemeClr>
                </a:solidFill>
              </a:rPr>
              <a:t>© Vocabulary Ninja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3489C7-AE5D-404B-920E-9E4C24C1D505}"/>
              </a:ext>
            </a:extLst>
          </p:cNvPr>
          <p:cNvSpPr txBox="1"/>
          <p:nvPr/>
        </p:nvSpPr>
        <p:spPr>
          <a:xfrm>
            <a:off x="1284205" y="202388"/>
            <a:ext cx="42415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>
                <a:solidFill>
                  <a:srgbClr val="0070C0"/>
                </a:solidFill>
                <a:latin typeface="Gill Sans MT" panose="020B0502020104020203" pitchFamily="34" charset="77"/>
                <a:cs typeface="Gill Sans" panose="020B0502020104020203" pitchFamily="34" charset="-79"/>
              </a:rPr>
              <a:t>Animals – Knowledge Sheet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0D4B90-0972-9F44-B7FF-B21ABD450E9E}"/>
              </a:ext>
            </a:extLst>
          </p:cNvPr>
          <p:cNvSpPr/>
          <p:nvPr/>
        </p:nvSpPr>
        <p:spPr>
          <a:xfrm>
            <a:off x="114300" y="152400"/>
            <a:ext cx="6610350" cy="96202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51A89AF1-91FD-3F40-A613-3D73D7A72C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8948958"/>
              </p:ext>
            </p:extLst>
          </p:nvPr>
        </p:nvGraphicFramePr>
        <p:xfrm>
          <a:off x="277201" y="7612749"/>
          <a:ext cx="6303597" cy="1866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01199">
                  <a:extLst>
                    <a:ext uri="{9D8B030D-6E8A-4147-A177-3AD203B41FA5}">
                      <a16:colId xmlns:a16="http://schemas.microsoft.com/office/drawing/2014/main" val="59096169"/>
                    </a:ext>
                  </a:extLst>
                </a:gridCol>
                <a:gridCol w="2101199">
                  <a:extLst>
                    <a:ext uri="{9D8B030D-6E8A-4147-A177-3AD203B41FA5}">
                      <a16:colId xmlns:a16="http://schemas.microsoft.com/office/drawing/2014/main" val="3874927460"/>
                    </a:ext>
                  </a:extLst>
                </a:gridCol>
                <a:gridCol w="2101199">
                  <a:extLst>
                    <a:ext uri="{9D8B030D-6E8A-4147-A177-3AD203B41FA5}">
                      <a16:colId xmlns:a16="http://schemas.microsoft.com/office/drawing/2014/main" val="839640267"/>
                    </a:ext>
                  </a:extLst>
                </a:gridCol>
              </a:tblGrid>
              <a:tr h="342900">
                <a:tc gridSpan="3"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Six Interesting Facts About Animals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0000"/>
                            <a:lumOff val="60000"/>
                          </a:schemeClr>
                        </a:gs>
                        <a:gs pos="83000">
                          <a:schemeClr val="accent1">
                            <a:lumMod val="60000"/>
                            <a:lumOff val="40000"/>
                          </a:schemeClr>
                        </a:gs>
                        <a:gs pos="100000">
                          <a:schemeClr val="accent5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3477056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Fish breathe through their gills.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Most birds have hollow (not solid inside) bones.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A whale is a mammal, they lose their fur when they are born.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8879615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The smallest mammal is the bumblebee bat.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Frogs soak in water through their skin instead of drinking.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Snakes smell with their tongue.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6386256"/>
                  </a:ext>
                </a:extLst>
              </a:tr>
            </a:tbl>
          </a:graphicData>
        </a:graphic>
      </p:graphicFrame>
      <p:graphicFrame>
        <p:nvGraphicFramePr>
          <p:cNvPr id="13" name="Table 13">
            <a:extLst>
              <a:ext uri="{FF2B5EF4-FFF2-40B4-BE49-F238E27FC236}">
                <a16:creationId xmlns:a16="http://schemas.microsoft.com/office/drawing/2014/main" id="{D817B6AB-2550-7140-9758-F8F93F5395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643539"/>
              </p:ext>
            </p:extLst>
          </p:nvPr>
        </p:nvGraphicFramePr>
        <p:xfrm>
          <a:off x="277204" y="5924737"/>
          <a:ext cx="6302616" cy="15935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5654">
                  <a:extLst>
                    <a:ext uri="{9D8B030D-6E8A-4147-A177-3AD203B41FA5}">
                      <a16:colId xmlns:a16="http://schemas.microsoft.com/office/drawing/2014/main" val="3354909735"/>
                    </a:ext>
                  </a:extLst>
                </a:gridCol>
                <a:gridCol w="1575654">
                  <a:extLst>
                    <a:ext uri="{9D8B030D-6E8A-4147-A177-3AD203B41FA5}">
                      <a16:colId xmlns:a16="http://schemas.microsoft.com/office/drawing/2014/main" val="2775045698"/>
                    </a:ext>
                  </a:extLst>
                </a:gridCol>
                <a:gridCol w="1575654">
                  <a:extLst>
                    <a:ext uri="{9D8B030D-6E8A-4147-A177-3AD203B41FA5}">
                      <a16:colId xmlns:a16="http://schemas.microsoft.com/office/drawing/2014/main" val="450662187"/>
                    </a:ext>
                  </a:extLst>
                </a:gridCol>
                <a:gridCol w="1575654">
                  <a:extLst>
                    <a:ext uri="{9D8B030D-6E8A-4147-A177-3AD203B41FA5}">
                      <a16:colId xmlns:a16="http://schemas.microsoft.com/office/drawing/2014/main" val="759263459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Essential Vocabulary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6">
                            <a:lumMod val="40000"/>
                            <a:lumOff val="60000"/>
                          </a:schemeClr>
                        </a:gs>
                        <a:gs pos="83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rgbClr val="92D050"/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1857534"/>
                  </a:ext>
                </a:extLst>
              </a:tr>
              <a:tr h="481066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amphibian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reptile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bird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fish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15687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mammal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carnivore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herbivore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omnivore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4627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cold-blooded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warm-blooded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scales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gills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8263016"/>
                  </a:ext>
                </a:extLst>
              </a:tr>
            </a:tbl>
          </a:graphicData>
        </a:graphic>
      </p:graphicFrame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93CAB048-3DAA-5444-9EEF-79B94A87DA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365439"/>
              </p:ext>
            </p:extLst>
          </p:nvPr>
        </p:nvGraphicFramePr>
        <p:xfrm>
          <a:off x="276226" y="725447"/>
          <a:ext cx="6304572" cy="49538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94182">
                  <a:extLst>
                    <a:ext uri="{9D8B030D-6E8A-4147-A177-3AD203B41FA5}">
                      <a16:colId xmlns:a16="http://schemas.microsoft.com/office/drawing/2014/main" val="2058377595"/>
                    </a:ext>
                  </a:extLst>
                </a:gridCol>
                <a:gridCol w="2008866">
                  <a:extLst>
                    <a:ext uri="{9D8B030D-6E8A-4147-A177-3AD203B41FA5}">
                      <a16:colId xmlns:a16="http://schemas.microsoft.com/office/drawing/2014/main" val="1092242290"/>
                    </a:ext>
                  </a:extLst>
                </a:gridCol>
                <a:gridCol w="2101524">
                  <a:extLst>
                    <a:ext uri="{9D8B030D-6E8A-4147-A177-3AD203B41FA5}">
                      <a16:colId xmlns:a16="http://schemas.microsoft.com/office/drawing/2014/main" val="911944361"/>
                    </a:ext>
                  </a:extLst>
                </a:gridCol>
              </a:tblGrid>
              <a:tr h="282378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Amphibians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2">
                            <a:lumMod val="20000"/>
                            <a:lumOff val="80000"/>
                          </a:schemeClr>
                        </a:gs>
                        <a:gs pos="83000">
                          <a:schemeClr val="accent2">
                            <a:lumMod val="40000"/>
                            <a:lumOff val="60000"/>
                          </a:schemeClr>
                        </a:gs>
                        <a:gs pos="100000">
                          <a:schemeClr val="accent2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Reptiles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2">
                            <a:lumMod val="20000"/>
                            <a:lumOff val="80000"/>
                          </a:schemeClr>
                        </a:gs>
                        <a:gs pos="83000">
                          <a:schemeClr val="accent2">
                            <a:lumMod val="40000"/>
                            <a:lumOff val="60000"/>
                          </a:schemeClr>
                        </a:gs>
                        <a:gs pos="100000">
                          <a:schemeClr val="accent2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Birds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2">
                            <a:lumMod val="20000"/>
                            <a:lumOff val="80000"/>
                          </a:schemeClr>
                        </a:gs>
                        <a:gs pos="83000">
                          <a:schemeClr val="accent2">
                            <a:lumMod val="40000"/>
                            <a:lumOff val="60000"/>
                          </a:schemeClr>
                        </a:gs>
                        <a:gs pos="100000">
                          <a:schemeClr val="accent2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110132804"/>
                  </a:ext>
                </a:extLst>
              </a:tr>
              <a:tr h="2269765"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Frogs, toads and newts are amphibians.</a:t>
                      </a:r>
                    </a:p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Amphibians can live on land and in the water.</a:t>
                      </a:r>
                    </a:p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Most amphibians lay eggs.</a:t>
                      </a:r>
                    </a:p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They are cold-blooded.</a:t>
                      </a:r>
                    </a:p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Common body parts: moist, soft skin and webbed feet.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Snakes, lizards, tortoises and crocodiles are reptiles.</a:t>
                      </a:r>
                    </a:p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Reptiles mostly lay eggs but sometimes have live babies.</a:t>
                      </a:r>
                    </a:p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They are cold-blooded.</a:t>
                      </a:r>
                    </a:p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Their skin is dry.</a:t>
                      </a:r>
                    </a:p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Common body parts: scales.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Sparrows, starlings, owls and ducks are birds.</a:t>
                      </a:r>
                    </a:p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Birds lay eggs.</a:t>
                      </a:r>
                    </a:p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Most birds can fly.</a:t>
                      </a:r>
                    </a:p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Birds are warm-blooded.</a:t>
                      </a:r>
                    </a:p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Common body parts: wings, beak, feathers and claws or webbed feet.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7888331"/>
                  </a:ext>
                </a:extLst>
              </a:tr>
              <a:tr h="282378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Fish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4">
                            <a:lumMod val="20000"/>
                            <a:lumOff val="80000"/>
                          </a:schemeClr>
                        </a:gs>
                        <a:gs pos="83000">
                          <a:schemeClr val="accent4">
                            <a:lumMod val="40000"/>
                            <a:lumOff val="60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Mammals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4">
                            <a:lumMod val="20000"/>
                            <a:lumOff val="80000"/>
                          </a:schemeClr>
                        </a:gs>
                        <a:gs pos="83000">
                          <a:schemeClr val="accent4">
                            <a:lumMod val="40000"/>
                            <a:lumOff val="60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What animals eat.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4">
                            <a:lumMod val="20000"/>
                            <a:lumOff val="80000"/>
                          </a:schemeClr>
                        </a:gs>
                        <a:gs pos="83000">
                          <a:schemeClr val="accent4">
                            <a:lumMod val="40000"/>
                            <a:lumOff val="60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703061009"/>
                  </a:ext>
                </a:extLst>
              </a:tr>
              <a:tr h="2049890"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Cod, haddock, goldfish and mackerel are fish.</a:t>
                      </a:r>
                    </a:p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Fish live in the water.</a:t>
                      </a:r>
                    </a:p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Fish are cold-blooded.</a:t>
                      </a:r>
                    </a:p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Fish lay eggs.</a:t>
                      </a:r>
                    </a:p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Common body parts: fins, scales and gills.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Dogs, cats, rabbits, pigs and cows and humans are mammals.</a:t>
                      </a:r>
                    </a:p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Mammals are warm-blooded.</a:t>
                      </a:r>
                    </a:p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Mammals produce milk to feed their babies.</a:t>
                      </a:r>
                    </a:p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Common body parts: hair or fur.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Animals are either carnivores, herbivores or omnivores.</a:t>
                      </a:r>
                    </a:p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Carnivores eat other animals.</a:t>
                      </a:r>
                    </a:p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Herbivores eat plants.</a:t>
                      </a:r>
                    </a:p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Omnivores eat both animals and plants.</a:t>
                      </a:r>
                    </a:p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7365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1122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9A55BF3-2C36-EB4E-BAB5-56206FFC44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926427"/>
              </p:ext>
            </p:extLst>
          </p:nvPr>
        </p:nvGraphicFramePr>
        <p:xfrm>
          <a:off x="228599" y="208721"/>
          <a:ext cx="6410738" cy="94719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05369">
                  <a:extLst>
                    <a:ext uri="{9D8B030D-6E8A-4147-A177-3AD203B41FA5}">
                      <a16:colId xmlns:a16="http://schemas.microsoft.com/office/drawing/2014/main" val="1569159384"/>
                    </a:ext>
                  </a:extLst>
                </a:gridCol>
                <a:gridCol w="3205369">
                  <a:extLst>
                    <a:ext uri="{9D8B030D-6E8A-4147-A177-3AD203B41FA5}">
                      <a16:colId xmlns:a16="http://schemas.microsoft.com/office/drawing/2014/main" val="4244934374"/>
                    </a:ext>
                  </a:extLst>
                </a:gridCol>
              </a:tblGrid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latin typeface="Gill Sans MT" panose="020B0502020104020203" pitchFamily="34" charset="77"/>
                        </a:rPr>
                        <a:t>carnivore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An animal that mainly eats other animals. Dolphins, frogs, penguins, spiders, snakes and owls are carnivores.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7705051"/>
                  </a:ext>
                </a:extLst>
              </a:tr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latin typeface="Gill Sans MT" panose="020B0502020104020203" pitchFamily="34" charset="77"/>
                        </a:rPr>
                        <a:t>herbivore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An animal that mainly eats plants.  Rabbits, cows, horses, snails, parrots, deer and butterflies are herbivores.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66193373"/>
                  </a:ext>
                </a:extLst>
              </a:tr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latin typeface="Gill Sans MT" panose="020B0502020104020203" pitchFamily="34" charset="77"/>
                        </a:rPr>
                        <a:t>omnivore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An animal that eats both other animals and plants.  Most birds, squirrels, pigs, chickens, badgers, mice and rats are omnivores.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66400406"/>
                  </a:ext>
                </a:extLst>
              </a:tr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latin typeface="Gill Sans MT" panose="020B0502020104020203" pitchFamily="34" charset="77"/>
                        </a:rPr>
                        <a:t>fins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A triangular shaped part of a fish that they use to steer through water. They can have one on each side or just one on top.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77378112"/>
                  </a:ext>
                </a:extLst>
              </a:tr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latin typeface="Gill Sans MT" panose="020B0502020104020203" pitchFamily="34" charset="77"/>
                        </a:rPr>
                        <a:t>scales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Skin that is hard and in small parts, usually found on fish and reptiles.</a:t>
                      </a:r>
                    </a:p>
                    <a:p>
                      <a:pPr algn="ctr"/>
                      <a:endParaRPr lang="en-GB" sz="1800" b="1" dirty="0">
                        <a:solidFill>
                          <a:srgbClr val="0365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66061989"/>
                  </a:ext>
                </a:extLst>
              </a:tr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latin typeface="Gill Sans MT" panose="020B0502020104020203" pitchFamily="34" charset="77"/>
                        </a:rPr>
                        <a:t>gills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They are found on the sides of a fish near their mouth, they are what a fish breathes through.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1990736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5A064D8-1C0F-C84E-9E1C-A359A0DB33E2}"/>
              </a:ext>
            </a:extLst>
          </p:cNvPr>
          <p:cNvSpPr txBox="1"/>
          <p:nvPr/>
        </p:nvSpPr>
        <p:spPr>
          <a:xfrm>
            <a:off x="2624998" y="9639300"/>
            <a:ext cx="14357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solidFill>
                  <a:schemeClr val="bg2">
                    <a:lumMod val="50000"/>
                  </a:schemeClr>
                </a:solidFill>
              </a:rPr>
              <a:t>© Vocabulary Ninja</a:t>
            </a:r>
          </a:p>
        </p:txBody>
      </p:sp>
    </p:spTree>
    <p:extLst>
      <p:ext uri="{BB962C8B-B14F-4D97-AF65-F5344CB8AC3E}">
        <p14:creationId xmlns:p14="http://schemas.microsoft.com/office/powerpoint/2010/main" val="3968533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9A55BF3-2C36-EB4E-BAB5-56206FFC44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229257"/>
              </p:ext>
            </p:extLst>
          </p:nvPr>
        </p:nvGraphicFramePr>
        <p:xfrm>
          <a:off x="228599" y="208721"/>
          <a:ext cx="6410738" cy="94719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05369">
                  <a:extLst>
                    <a:ext uri="{9D8B030D-6E8A-4147-A177-3AD203B41FA5}">
                      <a16:colId xmlns:a16="http://schemas.microsoft.com/office/drawing/2014/main" val="1569159384"/>
                    </a:ext>
                  </a:extLst>
                </a:gridCol>
                <a:gridCol w="3205369">
                  <a:extLst>
                    <a:ext uri="{9D8B030D-6E8A-4147-A177-3AD203B41FA5}">
                      <a16:colId xmlns:a16="http://schemas.microsoft.com/office/drawing/2014/main" val="4244934374"/>
                    </a:ext>
                  </a:extLst>
                </a:gridCol>
              </a:tblGrid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latin typeface="Gill Sans MT" panose="020B0502020104020203" pitchFamily="34" charset="77"/>
                        </a:rPr>
                        <a:t>cold-blooded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An animal that is cold-blooded has a body temperature that changes depending on their environment.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7705051"/>
                  </a:ext>
                </a:extLst>
              </a:tr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latin typeface="Gill Sans MT" panose="020B0502020104020203" pitchFamily="34" charset="77"/>
                        </a:rPr>
                        <a:t>warm-blooded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An animal that is warm-blooded has a body temperature that nearly always stays the same.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66193373"/>
                  </a:ext>
                </a:extLst>
              </a:tr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latin typeface="Gill Sans MT" panose="020B0502020104020203" pitchFamily="34" charset="77"/>
                        </a:rPr>
                        <a:t>beak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The part of a bird’s mouth that points out.  It is made of a hard material, like a horn.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66400406"/>
                  </a:ext>
                </a:extLst>
              </a:tr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latin typeface="Gill Sans MT" panose="020B0502020104020203" pitchFamily="34" charset="77"/>
                        </a:rPr>
                        <a:t>feathers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They cover the bodies of birds and are made of very thin, soft hairs.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77378112"/>
                  </a:ext>
                </a:extLst>
              </a:tr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latin typeface="Gill Sans MT" panose="020B0502020104020203" pitchFamily="34" charset="77"/>
                        </a:rPr>
                        <a:t>webbed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When toes of certain animals are joined together by a thin skin.  Ducks and frogs have webbed feet.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66061989"/>
                  </a:ext>
                </a:extLst>
              </a:tr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latin typeface="Gill Sans MT" panose="020B0502020104020203" pitchFamily="34" charset="77"/>
                        </a:rPr>
                        <a:t>claw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Found on the feet of some animals such as birds.  They are like a curved and sharp nail.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1990736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5A064D8-1C0F-C84E-9E1C-A359A0DB33E2}"/>
              </a:ext>
            </a:extLst>
          </p:cNvPr>
          <p:cNvSpPr txBox="1"/>
          <p:nvPr/>
        </p:nvSpPr>
        <p:spPr>
          <a:xfrm>
            <a:off x="2624998" y="9639300"/>
            <a:ext cx="14357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solidFill>
                  <a:schemeClr val="bg2">
                    <a:lumMod val="50000"/>
                  </a:schemeClr>
                </a:solidFill>
              </a:rPr>
              <a:t>© Vocabulary Ninja</a:t>
            </a:r>
          </a:p>
        </p:txBody>
      </p:sp>
    </p:spTree>
    <p:extLst>
      <p:ext uri="{BB962C8B-B14F-4D97-AF65-F5344CB8AC3E}">
        <p14:creationId xmlns:p14="http://schemas.microsoft.com/office/powerpoint/2010/main" val="42056065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E16D79-A1C2-7F4D-B96C-48321AE31341}"/>
              </a:ext>
            </a:extLst>
          </p:cNvPr>
          <p:cNvSpPr/>
          <p:nvPr/>
        </p:nvSpPr>
        <p:spPr>
          <a:xfrm>
            <a:off x="321905" y="272008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Gill Sans MT" panose="020B0502020104020203" pitchFamily="34" charset="77"/>
                <a:ea typeface="Hiragino Kaku Gothic Std W8" panose="020B0800000000000000" pitchFamily="34" charset="-128"/>
              </a:rPr>
              <a:t>	amphibian	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15848D3-2C58-104A-B869-CBFDEB8CDF3D}"/>
              </a:ext>
            </a:extLst>
          </p:cNvPr>
          <p:cNvSpPr/>
          <p:nvPr/>
        </p:nvSpPr>
        <p:spPr>
          <a:xfrm>
            <a:off x="321904" y="1879984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Gill Sans MT" panose="020B0502020104020203" pitchFamily="34" charset="77"/>
                <a:ea typeface="Hiragino Kaku Gothic Std W8" panose="020B0800000000000000" pitchFamily="34" charset="-128"/>
              </a:rPr>
              <a:t>fish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D4233EE-6629-824C-8DA0-73332E70E57F}"/>
              </a:ext>
            </a:extLst>
          </p:cNvPr>
          <p:cNvSpPr/>
          <p:nvPr/>
        </p:nvSpPr>
        <p:spPr>
          <a:xfrm>
            <a:off x="321903" y="3487960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Gill Sans MT" panose="020B0502020104020203" pitchFamily="34" charset="77"/>
                <a:ea typeface="Hiragino Kaku Gothic Std W8" panose="020B0800000000000000" pitchFamily="34" charset="-128"/>
              </a:rPr>
              <a:t>bird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FB33786-DE10-384E-822F-97EDC9BC4C35}"/>
              </a:ext>
            </a:extLst>
          </p:cNvPr>
          <p:cNvSpPr/>
          <p:nvPr/>
        </p:nvSpPr>
        <p:spPr>
          <a:xfrm>
            <a:off x="321902" y="5095936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Gill Sans MT" panose="020B0502020104020203" pitchFamily="34" charset="77"/>
                <a:ea typeface="Hiragino Kaku Gothic Std W8" panose="020B0800000000000000" pitchFamily="34" charset="-128"/>
              </a:rPr>
              <a:t>reptile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AD88EFF-BE26-FF44-88A3-BEEDC7E0C084}"/>
              </a:ext>
            </a:extLst>
          </p:cNvPr>
          <p:cNvSpPr/>
          <p:nvPr/>
        </p:nvSpPr>
        <p:spPr>
          <a:xfrm>
            <a:off x="321901" y="6703912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Gill Sans MT" panose="020B0502020104020203" pitchFamily="34" charset="77"/>
                <a:ea typeface="Hiragino Kaku Gothic Std W8" panose="020B0800000000000000" pitchFamily="34" charset="-128"/>
              </a:rPr>
              <a:t>mammal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A28A7BB-5FB1-9B4A-A0D9-B8692802D240}"/>
              </a:ext>
            </a:extLst>
          </p:cNvPr>
          <p:cNvSpPr/>
          <p:nvPr/>
        </p:nvSpPr>
        <p:spPr>
          <a:xfrm>
            <a:off x="321900" y="8311888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Gill Sans MT" panose="020B0502020104020203" pitchFamily="34" charset="77"/>
                <a:ea typeface="Hiragino Kaku Gothic Std W8" panose="020B0800000000000000" pitchFamily="34" charset="-128"/>
              </a:rPr>
              <a:t>carnivore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D7204A-F014-1C44-AC5A-92715E861386}"/>
              </a:ext>
            </a:extLst>
          </p:cNvPr>
          <p:cNvSpPr txBox="1"/>
          <p:nvPr/>
        </p:nvSpPr>
        <p:spPr>
          <a:xfrm>
            <a:off x="2624998" y="9639300"/>
            <a:ext cx="13738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2">
                    <a:lumMod val="50000"/>
                  </a:schemeClr>
                </a:solidFill>
                <a:latin typeface="Gill Sans MT" panose="020B0502020104020203" pitchFamily="34" charset="77"/>
              </a:rPr>
              <a:t>© Vocabulary Ninja</a:t>
            </a:r>
          </a:p>
        </p:txBody>
      </p:sp>
    </p:spTree>
    <p:extLst>
      <p:ext uri="{BB962C8B-B14F-4D97-AF65-F5344CB8AC3E}">
        <p14:creationId xmlns:p14="http://schemas.microsoft.com/office/powerpoint/2010/main" val="2476715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E16D79-A1C2-7F4D-B96C-48321AE31341}"/>
              </a:ext>
            </a:extLst>
          </p:cNvPr>
          <p:cNvSpPr/>
          <p:nvPr/>
        </p:nvSpPr>
        <p:spPr>
          <a:xfrm>
            <a:off x="321905" y="272008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Gill Sans MT" panose="020B0502020104020203" pitchFamily="34" charset="77"/>
                <a:ea typeface="Hiragino Kaku Gothic Std W8" panose="020B0800000000000000" pitchFamily="34" charset="-128"/>
              </a:rPr>
              <a:t>herbivore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15848D3-2C58-104A-B869-CBFDEB8CDF3D}"/>
              </a:ext>
            </a:extLst>
          </p:cNvPr>
          <p:cNvSpPr/>
          <p:nvPr/>
        </p:nvSpPr>
        <p:spPr>
          <a:xfrm>
            <a:off x="321904" y="1879984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Gill Sans MT" panose="020B0502020104020203" pitchFamily="34" charset="77"/>
                <a:ea typeface="Hiragino Kaku Gothic Std W8" panose="020B0800000000000000" pitchFamily="34" charset="-128"/>
              </a:rPr>
              <a:t>omnivore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D4233EE-6629-824C-8DA0-73332E70E57F}"/>
              </a:ext>
            </a:extLst>
          </p:cNvPr>
          <p:cNvSpPr/>
          <p:nvPr/>
        </p:nvSpPr>
        <p:spPr>
          <a:xfrm>
            <a:off x="321903" y="3487960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Gill Sans MT" panose="020B0502020104020203" pitchFamily="34" charset="77"/>
                <a:ea typeface="Hiragino Kaku Gothic Std W8" panose="020B0800000000000000" pitchFamily="34" charset="-128"/>
              </a:rPr>
              <a:t>gills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FB33786-DE10-384E-822F-97EDC9BC4C35}"/>
              </a:ext>
            </a:extLst>
          </p:cNvPr>
          <p:cNvSpPr/>
          <p:nvPr/>
        </p:nvSpPr>
        <p:spPr>
          <a:xfrm>
            <a:off x="321902" y="5095936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Gill Sans MT" panose="020B0502020104020203" pitchFamily="34" charset="77"/>
                <a:ea typeface="Hiragino Kaku Gothic Std W8" panose="020B0800000000000000" pitchFamily="34" charset="-128"/>
              </a:rPr>
              <a:t>scales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AD88EFF-BE26-FF44-88A3-BEEDC7E0C084}"/>
              </a:ext>
            </a:extLst>
          </p:cNvPr>
          <p:cNvSpPr/>
          <p:nvPr/>
        </p:nvSpPr>
        <p:spPr>
          <a:xfrm>
            <a:off x="321901" y="6703912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Gill Sans MT" panose="020B0502020104020203" pitchFamily="34" charset="77"/>
                <a:ea typeface="Hiragino Kaku Gothic Std W8" panose="020B0800000000000000" pitchFamily="34" charset="-128"/>
              </a:rPr>
              <a:t>fins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A28A7BB-5FB1-9B4A-A0D9-B8692802D240}"/>
              </a:ext>
            </a:extLst>
          </p:cNvPr>
          <p:cNvSpPr/>
          <p:nvPr/>
        </p:nvSpPr>
        <p:spPr>
          <a:xfrm>
            <a:off x="321900" y="8311888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Gill Sans MT" panose="020B0502020104020203" pitchFamily="34" charset="77"/>
                <a:ea typeface="Hiragino Kaku Gothic Std W8" panose="020B0800000000000000" pitchFamily="34" charset="-128"/>
              </a:rPr>
              <a:t>animals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C4F96F-2544-1C4E-8D71-D6B98C06D55A}"/>
              </a:ext>
            </a:extLst>
          </p:cNvPr>
          <p:cNvSpPr txBox="1"/>
          <p:nvPr/>
        </p:nvSpPr>
        <p:spPr>
          <a:xfrm>
            <a:off x="2624998" y="9639300"/>
            <a:ext cx="1373838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GB" sz="1200" dirty="0">
                <a:solidFill>
                  <a:schemeClr val="bg2">
                    <a:lumMod val="50000"/>
                  </a:schemeClr>
                </a:solidFill>
                <a:latin typeface="Gill Sans MT" panose="020B0502020104020203" pitchFamily="34" charset="77"/>
              </a:rPr>
              <a:t>© Vocabulary Ninja</a:t>
            </a:r>
          </a:p>
        </p:txBody>
      </p:sp>
    </p:spTree>
    <p:extLst>
      <p:ext uri="{BB962C8B-B14F-4D97-AF65-F5344CB8AC3E}">
        <p14:creationId xmlns:p14="http://schemas.microsoft.com/office/powerpoint/2010/main" val="1099972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9F856B07-EEE8-0040-8D91-C8D4333D88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853744"/>
              </p:ext>
            </p:extLst>
          </p:nvPr>
        </p:nvGraphicFramePr>
        <p:xfrm>
          <a:off x="285750" y="819150"/>
          <a:ext cx="6286500" cy="87058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43250">
                  <a:extLst>
                    <a:ext uri="{9D8B030D-6E8A-4147-A177-3AD203B41FA5}">
                      <a16:colId xmlns:a16="http://schemas.microsoft.com/office/drawing/2014/main" val="1416786379"/>
                    </a:ext>
                  </a:extLst>
                </a:gridCol>
                <a:gridCol w="3143250">
                  <a:extLst>
                    <a:ext uri="{9D8B030D-6E8A-4147-A177-3AD203B41FA5}">
                      <a16:colId xmlns:a16="http://schemas.microsoft.com/office/drawing/2014/main" val="960171156"/>
                    </a:ext>
                  </a:extLst>
                </a:gridCol>
              </a:tblGrid>
              <a:tr h="3774943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0139977"/>
                  </a:ext>
                </a:extLst>
              </a:tr>
              <a:tr h="596044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A mammal.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A cold-blooded animal.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8253066"/>
                  </a:ext>
                </a:extLst>
              </a:tr>
              <a:tr h="3793005">
                <a:tc>
                  <a:txBody>
                    <a:bodyPr/>
                    <a:lstStyle/>
                    <a:p>
                      <a:endParaRPr lang="en-GB" sz="160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55964510"/>
                  </a:ext>
                </a:extLst>
              </a:tr>
              <a:tr h="541858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An omnivore.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A herbivore.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6837852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F80A184-C5BE-E34E-8681-4B94E83893DB}"/>
              </a:ext>
            </a:extLst>
          </p:cNvPr>
          <p:cNvSpPr txBox="1"/>
          <p:nvPr/>
        </p:nvSpPr>
        <p:spPr>
          <a:xfrm>
            <a:off x="342900" y="196275"/>
            <a:ext cx="36815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Gill Sans MT" panose="020B0502020104020203" pitchFamily="34" charset="77"/>
              </a:rPr>
              <a:t>Draw and Add Detail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CE4361-3581-DF42-8BB7-302BB5C94145}"/>
              </a:ext>
            </a:extLst>
          </p:cNvPr>
          <p:cNvSpPr txBox="1"/>
          <p:nvPr/>
        </p:nvSpPr>
        <p:spPr>
          <a:xfrm>
            <a:off x="3982724" y="208778"/>
            <a:ext cx="253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Using the labels, draw the </a:t>
            </a:r>
            <a:r>
              <a:rPr lang="en-GB" sz="1200" b="1" dirty="0">
                <a:latin typeface="Gill Sans MT" panose="020B0502020104020203" pitchFamily="34" charset="77"/>
              </a:rPr>
              <a:t>objects</a:t>
            </a:r>
            <a:r>
              <a:rPr lang="en-GB" sz="1200" dirty="0">
                <a:latin typeface="Gill Sans MT" panose="020B0502020104020203" pitchFamily="34" charset="77"/>
              </a:rPr>
              <a:t> and add any other detail you wish.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3CC8FA-60D8-E74B-B62B-AE2A8B5BCED9}"/>
              </a:ext>
            </a:extLst>
          </p:cNvPr>
          <p:cNvSpPr txBox="1"/>
          <p:nvPr/>
        </p:nvSpPr>
        <p:spPr>
          <a:xfrm>
            <a:off x="2624998" y="9639300"/>
            <a:ext cx="14357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solidFill>
                  <a:schemeClr val="bg2">
                    <a:lumMod val="50000"/>
                  </a:schemeClr>
                </a:solidFill>
              </a:rPr>
              <a:t>© Vocabulary Ninja</a:t>
            </a:r>
          </a:p>
        </p:txBody>
      </p:sp>
    </p:spTree>
    <p:extLst>
      <p:ext uri="{BB962C8B-B14F-4D97-AF65-F5344CB8AC3E}">
        <p14:creationId xmlns:p14="http://schemas.microsoft.com/office/powerpoint/2010/main" val="2836255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9F856B07-EEE8-0040-8D91-C8D4333D88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739575"/>
              </p:ext>
            </p:extLst>
          </p:nvPr>
        </p:nvGraphicFramePr>
        <p:xfrm>
          <a:off x="285750" y="819150"/>
          <a:ext cx="6286500" cy="87058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86500">
                  <a:extLst>
                    <a:ext uri="{9D8B030D-6E8A-4147-A177-3AD203B41FA5}">
                      <a16:colId xmlns:a16="http://schemas.microsoft.com/office/drawing/2014/main" val="1416786379"/>
                    </a:ext>
                  </a:extLst>
                </a:gridCol>
              </a:tblGrid>
              <a:tr h="3774943">
                <a:tc>
                  <a:txBody>
                    <a:bodyPr/>
                    <a:lstStyle/>
                    <a:p>
                      <a:endParaRPr lang="en-GB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0139977"/>
                  </a:ext>
                </a:extLst>
              </a:tr>
              <a:tr h="596044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latin typeface="Gill Sans MT" panose="020B0502020104020203" pitchFamily="34" charset="77"/>
                        </a:rPr>
                        <a:t>Draw a bird and label the common parts.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8253066"/>
                  </a:ext>
                </a:extLst>
              </a:tr>
              <a:tr h="3793005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55964510"/>
                  </a:ext>
                </a:extLst>
              </a:tr>
              <a:tr h="541858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  <a:cs typeface="Arial" panose="020B0604020202020204" pitchFamily="34" charset="0"/>
                        </a:rPr>
                        <a:t>Draw a fish and label the common parts.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6837852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AB3E425-4091-474C-82E5-F991DE84DD7C}"/>
              </a:ext>
            </a:extLst>
          </p:cNvPr>
          <p:cNvSpPr txBox="1"/>
          <p:nvPr/>
        </p:nvSpPr>
        <p:spPr>
          <a:xfrm>
            <a:off x="2624998" y="9639300"/>
            <a:ext cx="14357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solidFill>
                  <a:schemeClr val="bg2">
                    <a:lumMod val="50000"/>
                  </a:schemeClr>
                </a:solidFill>
              </a:rPr>
              <a:t>© Vocabulary Ninja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02E835-CAD7-9D42-A8F8-496D9C8182B3}"/>
              </a:ext>
            </a:extLst>
          </p:cNvPr>
          <p:cNvSpPr txBox="1"/>
          <p:nvPr/>
        </p:nvSpPr>
        <p:spPr>
          <a:xfrm>
            <a:off x="342900" y="196275"/>
            <a:ext cx="36815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Gill Sans MT" panose="020B0502020104020203" pitchFamily="34" charset="77"/>
              </a:rPr>
              <a:t>Draw and Add Detail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D218C9-B195-7046-AEC8-89101A866FB1}"/>
              </a:ext>
            </a:extLst>
          </p:cNvPr>
          <p:cNvSpPr txBox="1"/>
          <p:nvPr/>
        </p:nvSpPr>
        <p:spPr>
          <a:xfrm>
            <a:off x="3982724" y="208778"/>
            <a:ext cx="253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Gill Sans MT" panose="020B0502020104020203" pitchFamily="34" charset="77"/>
              </a:rPr>
              <a:t>Using the labels, draw the </a:t>
            </a:r>
            <a:r>
              <a:rPr lang="en-GB" sz="1200" b="1" dirty="0">
                <a:latin typeface="Gill Sans MT" panose="020B0502020104020203" pitchFamily="34" charset="77"/>
              </a:rPr>
              <a:t>scene</a:t>
            </a:r>
            <a:r>
              <a:rPr lang="en-GB" sz="1200" dirty="0">
                <a:latin typeface="Gill Sans MT" panose="020B0502020104020203" pitchFamily="34" charset="77"/>
              </a:rPr>
              <a:t> and add any other detail you wish.</a:t>
            </a:r>
          </a:p>
        </p:txBody>
      </p:sp>
    </p:spTree>
    <p:extLst>
      <p:ext uri="{BB962C8B-B14F-4D97-AF65-F5344CB8AC3E}">
        <p14:creationId xmlns:p14="http://schemas.microsoft.com/office/powerpoint/2010/main" val="10763729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602</TotalTime>
  <Words>706</Words>
  <Application>Microsoft Macintosh PowerPoint</Application>
  <PresentationFormat>A4 Paper (210x297 mm)</PresentationFormat>
  <Paragraphs>139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Gill Sans MT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Jennings</dc:creator>
  <cp:lastModifiedBy>Andrew Jennings</cp:lastModifiedBy>
  <cp:revision>56</cp:revision>
  <dcterms:created xsi:type="dcterms:W3CDTF">2021-01-03T18:11:20Z</dcterms:created>
  <dcterms:modified xsi:type="dcterms:W3CDTF">2022-06-20T08:40:28Z</dcterms:modified>
</cp:coreProperties>
</file>