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sldIdLst>
    <p:sldId id="256" r:id="rId2"/>
    <p:sldId id="268" r:id="rId3"/>
    <p:sldId id="259" r:id="rId4"/>
    <p:sldId id="271" r:id="rId5"/>
    <p:sldId id="272" r:id="rId6"/>
    <p:sldId id="257" r:id="rId7"/>
    <p:sldId id="263" r:id="rId8"/>
    <p:sldId id="264" r:id="rId9"/>
    <p:sldId id="269" r:id="rId10"/>
    <p:sldId id="270" r:id="rId11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1"/>
    <p:restoredTop sz="94646"/>
  </p:normalViewPr>
  <p:slideViewPr>
    <p:cSldViewPr snapToGrid="0" snapToObjects="1">
      <p:cViewPr>
        <p:scale>
          <a:sx n="56" d="100"/>
          <a:sy n="56" d="100"/>
        </p:scale>
        <p:origin x="3032" y="35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2F50B-327C-4D9C-81D2-94845490D239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34A44-2A49-412E-9B85-25E89B73F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244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34A44-2A49-412E-9B85-25E89B73F00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771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48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771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58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685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77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970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936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11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73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52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97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686A4-64BA-2146-A2B0-895B21FC75CF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9991F-B125-1340-8B8E-BA6F8FAD6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68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F2889F2-D2F1-8B4F-91B1-06B5F9C8B75B}"/>
              </a:ext>
            </a:extLst>
          </p:cNvPr>
          <p:cNvGrpSpPr/>
          <p:nvPr/>
        </p:nvGrpSpPr>
        <p:grpSpPr>
          <a:xfrm rot="8824558">
            <a:off x="-7613600" y="429087"/>
            <a:ext cx="8917924" cy="15439250"/>
            <a:chOff x="11782763" y="-862597"/>
            <a:chExt cx="8917924" cy="1543925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E2595EF-04D3-0F4C-8C87-3BB9F836B0EA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3765D6D-F899-0040-B6BE-71B78F4E37D4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143984C5-5780-1F41-A3D2-2E41ED242C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8"/>
          <a:stretch/>
        </p:blipFill>
        <p:spPr>
          <a:xfrm>
            <a:off x="-266700" y="8228636"/>
            <a:ext cx="2302933" cy="1502332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low confidence">
            <a:extLst>
              <a:ext uri="{FF2B5EF4-FFF2-40B4-BE49-F238E27FC236}">
                <a16:creationId xmlns:a16="http://schemas.microsoft.com/office/drawing/2014/main" id="{0B863D37-7733-A547-ACBB-519F318AD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14728" y="-192189"/>
            <a:ext cx="6858000" cy="28745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CDAB7F5-2138-5644-996C-978FDB766429}"/>
              </a:ext>
            </a:extLst>
          </p:cNvPr>
          <p:cNvSpPr txBox="1"/>
          <p:nvPr/>
        </p:nvSpPr>
        <p:spPr>
          <a:xfrm>
            <a:off x="1179025" y="2814825"/>
            <a:ext cx="48077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dirty="0">
                <a:solidFill>
                  <a:srgbClr val="0070C0"/>
                </a:solidFill>
                <a:latin typeface="Gill Sans MT" panose="020B0502020104020203" pitchFamily="34" charset="77"/>
                <a:cs typeface="Gill Sans" panose="020B0502020104020203" pitchFamily="34" charset="-79"/>
              </a:rPr>
              <a:t>Anglo Saxons</a:t>
            </a:r>
          </a:p>
        </p:txBody>
      </p:sp>
      <p:pic>
        <p:nvPicPr>
          <p:cNvPr id="15" name="Picture 1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578B6934-F1BA-CC41-9702-D3C41297BB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300" t="15803" r="34100" b="16969"/>
          <a:stretch/>
        </p:blipFill>
        <p:spPr>
          <a:xfrm>
            <a:off x="4724400" y="6672827"/>
            <a:ext cx="2133600" cy="32956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9C0CAC5-575E-584E-BC22-45978E9B9E19}"/>
              </a:ext>
            </a:extLst>
          </p:cNvPr>
          <p:cNvSpPr txBox="1"/>
          <p:nvPr/>
        </p:nvSpPr>
        <p:spPr>
          <a:xfrm>
            <a:off x="510028" y="4162283"/>
            <a:ext cx="59055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>
                <a:latin typeface="Gill Sans MT" panose="020B0502020104020203" pitchFamily="34" charset="77"/>
              </a:rPr>
              <a:t>This pack is to support parents in understanding the key knowledge and vocabulary associated with the topic your child is learning about in school.</a:t>
            </a:r>
          </a:p>
          <a:p>
            <a:pPr algn="ctr"/>
            <a:endParaRPr lang="en-GB" sz="2000" i="1" dirty="0">
              <a:latin typeface="Gill Sans MT" panose="020B0502020104020203" pitchFamily="34" charset="77"/>
            </a:endParaRPr>
          </a:p>
          <a:p>
            <a:pPr algn="ctr"/>
            <a:r>
              <a:rPr lang="en-GB" sz="2000" i="1" u="sng" dirty="0">
                <a:latin typeface="Gill Sans MT" panose="020B0502020104020203" pitchFamily="34" charset="77"/>
              </a:rPr>
              <a:t>This pack includes: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A topic knowledge fact sheet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Key vocabulary flash cards and definitions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Vocabulary display slips</a:t>
            </a:r>
          </a:p>
          <a:p>
            <a:pPr marL="342900" indent="-342900" algn="ctr">
              <a:buFontTx/>
              <a:buChar char="-"/>
            </a:pPr>
            <a:r>
              <a:rPr lang="en-GB" sz="2000" i="1" dirty="0">
                <a:latin typeface="Gill Sans MT" panose="020B0502020104020203" pitchFamily="34" charset="77"/>
              </a:rPr>
              <a:t>Learning tasks and activities</a:t>
            </a:r>
          </a:p>
          <a:p>
            <a:pPr algn="ctr"/>
            <a:endParaRPr lang="en-GB" sz="24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66051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F856B07-EEE8-0040-8D91-C8D4333D8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800362"/>
              </p:ext>
            </p:extLst>
          </p:nvPr>
        </p:nvGraphicFramePr>
        <p:xfrm>
          <a:off x="285750" y="819150"/>
          <a:ext cx="6286500" cy="8705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86500">
                  <a:extLst>
                    <a:ext uri="{9D8B030D-6E8A-4147-A177-3AD203B41FA5}">
                      <a16:colId xmlns:a16="http://schemas.microsoft.com/office/drawing/2014/main" val="1416786379"/>
                    </a:ext>
                  </a:extLst>
                </a:gridCol>
              </a:tblGrid>
              <a:tr h="377494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39977"/>
                  </a:ext>
                </a:extLst>
              </a:tr>
              <a:tr h="59604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Anglo-Saxons</a:t>
                      </a:r>
                      <a:r>
                        <a:rPr lang="en-GB" sz="1400" baseline="0" dirty="0"/>
                        <a:t> rowing across in wooden boats  from northern Germany, Denmark and The Netherlands  to Britain.</a:t>
                      </a:r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253066"/>
                  </a:ext>
                </a:extLst>
              </a:tr>
              <a:tr h="3793005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5964510"/>
                  </a:ext>
                </a:extLst>
              </a:tr>
              <a:tr h="541858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Anglo-Saxon</a:t>
                      </a:r>
                      <a:r>
                        <a:rPr lang="en-GB" sz="1400" baseline="0" dirty="0"/>
                        <a:t> village.</a:t>
                      </a:r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83785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F80A184-C5BE-E34E-8681-4B94E83893DB}"/>
              </a:ext>
            </a:extLst>
          </p:cNvPr>
          <p:cNvSpPr txBox="1"/>
          <p:nvPr/>
        </p:nvSpPr>
        <p:spPr>
          <a:xfrm>
            <a:off x="342900" y="196275"/>
            <a:ext cx="3696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/>
              <a:t>Draw and Add Detail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E4361-3581-DF42-8BB7-302BB5C94145}"/>
              </a:ext>
            </a:extLst>
          </p:cNvPr>
          <p:cNvSpPr txBox="1"/>
          <p:nvPr/>
        </p:nvSpPr>
        <p:spPr>
          <a:xfrm>
            <a:off x="4001774" y="272475"/>
            <a:ext cx="2502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Using the labels, draw the </a:t>
            </a:r>
            <a:r>
              <a:rPr lang="en-GB" sz="1200" b="1" dirty="0"/>
              <a:t>scene</a:t>
            </a:r>
            <a:r>
              <a:rPr lang="en-GB" sz="1200" dirty="0"/>
              <a:t> and add any other detail you wish.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B3E425-4091-474C-82E5-F991DE84DD7C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1076372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6963CC-D0EE-314F-A083-2641BCAA7BAA}"/>
              </a:ext>
            </a:extLst>
          </p:cNvPr>
          <p:cNvSpPr txBox="1"/>
          <p:nvPr/>
        </p:nvSpPr>
        <p:spPr>
          <a:xfrm>
            <a:off x="2711143" y="9552801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3489C7-AE5D-404B-920E-9E4C24C1D505}"/>
              </a:ext>
            </a:extLst>
          </p:cNvPr>
          <p:cNvSpPr txBox="1"/>
          <p:nvPr/>
        </p:nvSpPr>
        <p:spPr>
          <a:xfrm>
            <a:off x="955659" y="313752"/>
            <a:ext cx="5060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Gill Sans MT" panose="020B0502020104020203" pitchFamily="34" charset="77"/>
                <a:cs typeface="Gill Sans" panose="020B0502020104020203" pitchFamily="34" charset="-79"/>
              </a:rPr>
              <a:t>Anglo Saxons – Knowledge Sheet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0D4B90-0972-9F44-B7FF-B21ABD450E9E}"/>
              </a:ext>
            </a:extLst>
          </p:cNvPr>
          <p:cNvSpPr/>
          <p:nvPr/>
        </p:nvSpPr>
        <p:spPr>
          <a:xfrm>
            <a:off x="114300" y="152400"/>
            <a:ext cx="6610350" cy="9620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1A89AF1-91FD-3F40-A613-3D73D7A72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54845"/>
              </p:ext>
            </p:extLst>
          </p:nvPr>
        </p:nvGraphicFramePr>
        <p:xfrm>
          <a:off x="277201" y="7685901"/>
          <a:ext cx="6303597" cy="1866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1199">
                  <a:extLst>
                    <a:ext uri="{9D8B030D-6E8A-4147-A177-3AD203B41FA5}">
                      <a16:colId xmlns:a16="http://schemas.microsoft.com/office/drawing/2014/main" val="59096169"/>
                    </a:ext>
                  </a:extLst>
                </a:gridCol>
                <a:gridCol w="2101199">
                  <a:extLst>
                    <a:ext uri="{9D8B030D-6E8A-4147-A177-3AD203B41FA5}">
                      <a16:colId xmlns:a16="http://schemas.microsoft.com/office/drawing/2014/main" val="3874927460"/>
                    </a:ext>
                  </a:extLst>
                </a:gridCol>
                <a:gridCol w="2101199">
                  <a:extLst>
                    <a:ext uri="{9D8B030D-6E8A-4147-A177-3AD203B41FA5}">
                      <a16:colId xmlns:a16="http://schemas.microsoft.com/office/drawing/2014/main" val="839640267"/>
                    </a:ext>
                  </a:extLst>
                </a:gridCol>
              </a:tblGrid>
              <a:tr h="34290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Six Interesting Facts About The</a:t>
                      </a:r>
                      <a:r>
                        <a:rPr lang="en-GB" sz="1200" b="1" baseline="0" dirty="0">
                          <a:latin typeface="Gill Sans MT" panose="020B0502020104020203" pitchFamily="34" charset="77"/>
                        </a:rPr>
                        <a:t> Anglo Saxons</a:t>
                      </a:r>
                      <a:endParaRPr lang="en-GB" sz="12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0000"/>
                            <a:lumOff val="60000"/>
                          </a:schemeClr>
                        </a:gs>
                        <a:gs pos="8300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5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47705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latin typeface="Gill Sans MT" panose="020B0502020104020203" pitchFamily="34" charset="77"/>
                        </a:rPr>
                        <a:t>The Anglo-Saxons were made up of three tribes</a:t>
                      </a:r>
                      <a:r>
                        <a:rPr lang="en-GB" sz="1100" baseline="0" dirty="0">
                          <a:latin typeface="Gill Sans MT" panose="020B0502020104020203" pitchFamily="34" charset="77"/>
                        </a:rPr>
                        <a:t> – the Angles, Saxons and Jutes.</a:t>
                      </a:r>
                      <a:endParaRPr lang="en-GB" sz="11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latin typeface="Gill Sans MT" panose="020B0502020104020203" pitchFamily="34" charset="77"/>
                        </a:rPr>
                        <a:t>For a</a:t>
                      </a:r>
                      <a:r>
                        <a:rPr lang="en-GB" sz="1100" baseline="0" dirty="0">
                          <a:latin typeface="Gill Sans MT" panose="020B0502020104020203" pitchFamily="34" charset="77"/>
                        </a:rPr>
                        <a:t> long time, England wasn’t one country as Anglo-Saxon kings ruled little kingdoms across the land.</a:t>
                      </a:r>
                      <a:endParaRPr lang="en-GB" sz="11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latin typeface="Gill Sans MT" panose="020B0502020104020203" pitchFamily="34" charset="77"/>
                        </a:rPr>
                        <a:t>We know that the Anglo-Saxons</a:t>
                      </a:r>
                      <a:r>
                        <a:rPr lang="en-GB" sz="1100" baseline="0" dirty="0">
                          <a:latin typeface="Gill Sans MT" panose="020B0502020104020203" pitchFamily="34" charset="77"/>
                        </a:rPr>
                        <a:t> lived because archaeologists discovered artefacts like swords</a:t>
                      </a:r>
                      <a:endParaRPr lang="en-GB" sz="11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879615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latin typeface="Gill Sans MT" panose="020B0502020104020203" pitchFamily="34" charset="77"/>
                        </a:rPr>
                        <a:t>The Saxons</a:t>
                      </a:r>
                      <a:r>
                        <a:rPr lang="en-GB" sz="1100" baseline="0" dirty="0">
                          <a:latin typeface="Gill Sans MT" panose="020B0502020104020203" pitchFamily="34" charset="77"/>
                        </a:rPr>
                        <a:t> got their name from their short sword called the scramasax.</a:t>
                      </a:r>
                      <a:endParaRPr lang="en-GB" sz="11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latin typeface="Gill Sans MT" panose="020B0502020104020203" pitchFamily="34" charset="77"/>
                        </a:rPr>
                        <a:t>Saxon lands were</a:t>
                      </a:r>
                      <a:r>
                        <a:rPr lang="en-GB" sz="1100" baseline="0" dirty="0">
                          <a:latin typeface="Gill Sans MT" panose="020B0502020104020203" pitchFamily="34" charset="77"/>
                        </a:rPr>
                        <a:t> divided into Shires.</a:t>
                      </a:r>
                      <a:endParaRPr lang="en-GB" sz="11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latin typeface="Gill Sans MT" panose="020B0502020104020203" pitchFamily="34" charset="77"/>
                        </a:rPr>
                        <a:t>Some</a:t>
                      </a:r>
                      <a:r>
                        <a:rPr lang="en-GB" sz="1100" baseline="0" dirty="0">
                          <a:latin typeface="Gill Sans MT" panose="020B0502020104020203" pitchFamily="34" charset="77"/>
                        </a:rPr>
                        <a:t> of our modern English words such as days of the week come from Anglo-Saxon language.</a:t>
                      </a:r>
                      <a:endParaRPr lang="en-GB" sz="11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6386256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D817B6AB-2550-7140-9758-F8F93F539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595690"/>
              </p:ext>
            </p:extLst>
          </p:nvPr>
        </p:nvGraphicFramePr>
        <p:xfrm>
          <a:off x="277204" y="6059533"/>
          <a:ext cx="6303594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599">
                  <a:extLst>
                    <a:ext uri="{9D8B030D-6E8A-4147-A177-3AD203B41FA5}">
                      <a16:colId xmlns:a16="http://schemas.microsoft.com/office/drawing/2014/main" val="3354909735"/>
                    </a:ext>
                  </a:extLst>
                </a:gridCol>
                <a:gridCol w="1050599">
                  <a:extLst>
                    <a:ext uri="{9D8B030D-6E8A-4147-A177-3AD203B41FA5}">
                      <a16:colId xmlns:a16="http://schemas.microsoft.com/office/drawing/2014/main" val="2775045698"/>
                    </a:ext>
                  </a:extLst>
                </a:gridCol>
                <a:gridCol w="1050599">
                  <a:extLst>
                    <a:ext uri="{9D8B030D-6E8A-4147-A177-3AD203B41FA5}">
                      <a16:colId xmlns:a16="http://schemas.microsoft.com/office/drawing/2014/main" val="450662187"/>
                    </a:ext>
                  </a:extLst>
                </a:gridCol>
                <a:gridCol w="1050599">
                  <a:extLst>
                    <a:ext uri="{9D8B030D-6E8A-4147-A177-3AD203B41FA5}">
                      <a16:colId xmlns:a16="http://schemas.microsoft.com/office/drawing/2014/main" val="759263459"/>
                    </a:ext>
                  </a:extLst>
                </a:gridCol>
                <a:gridCol w="1050599">
                  <a:extLst>
                    <a:ext uri="{9D8B030D-6E8A-4147-A177-3AD203B41FA5}">
                      <a16:colId xmlns:a16="http://schemas.microsoft.com/office/drawing/2014/main" val="447947147"/>
                    </a:ext>
                  </a:extLst>
                </a:gridCol>
                <a:gridCol w="1050599">
                  <a:extLst>
                    <a:ext uri="{9D8B030D-6E8A-4147-A177-3AD203B41FA5}">
                      <a16:colId xmlns:a16="http://schemas.microsoft.com/office/drawing/2014/main" val="2248042036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Essential Vocabulary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83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rgbClr val="92D05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857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adorn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>
                          <a:latin typeface="Gill Sans MT" panose="020B0502020104020203" pitchFamily="34" charset="77"/>
                        </a:rPr>
                        <a:t>Bayeux tapestry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helmet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Kingdom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raid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traders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5687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authoritative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Beowolf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invade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law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robust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voyage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27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axe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Christian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jewellery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legend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Saxon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weaponry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263016"/>
                  </a:ext>
                </a:extLst>
              </a:tr>
            </a:tbl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93CAB048-3DAA-5444-9EEF-79B94A87D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947694"/>
              </p:ext>
            </p:extLst>
          </p:nvPr>
        </p:nvGraphicFramePr>
        <p:xfrm>
          <a:off x="276226" y="864512"/>
          <a:ext cx="6303594" cy="50650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1198">
                  <a:extLst>
                    <a:ext uri="{9D8B030D-6E8A-4147-A177-3AD203B41FA5}">
                      <a16:colId xmlns:a16="http://schemas.microsoft.com/office/drawing/2014/main" val="2058377595"/>
                    </a:ext>
                  </a:extLst>
                </a:gridCol>
                <a:gridCol w="2101198">
                  <a:extLst>
                    <a:ext uri="{9D8B030D-6E8A-4147-A177-3AD203B41FA5}">
                      <a16:colId xmlns:a16="http://schemas.microsoft.com/office/drawing/2014/main" val="1092242290"/>
                    </a:ext>
                  </a:extLst>
                </a:gridCol>
                <a:gridCol w="2101198">
                  <a:extLst>
                    <a:ext uri="{9D8B030D-6E8A-4147-A177-3AD203B41FA5}">
                      <a16:colId xmlns:a16="http://schemas.microsoft.com/office/drawing/2014/main" val="911944361"/>
                    </a:ext>
                  </a:extLst>
                </a:gridCol>
              </a:tblGrid>
              <a:tr h="314109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Key Dates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2">
                            <a:lumMod val="20000"/>
                            <a:lumOff val="80000"/>
                          </a:schemeClr>
                        </a:gs>
                        <a:gs pos="83000">
                          <a:schemeClr val="accent2">
                            <a:lumMod val="40000"/>
                            <a:lumOff val="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Who were they?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2">
                            <a:lumMod val="20000"/>
                            <a:lumOff val="80000"/>
                          </a:schemeClr>
                        </a:gs>
                        <a:gs pos="83000">
                          <a:schemeClr val="accent2">
                            <a:lumMod val="40000"/>
                            <a:lumOff val="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Invaders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2">
                            <a:lumMod val="20000"/>
                            <a:lumOff val="80000"/>
                          </a:schemeClr>
                        </a:gs>
                        <a:gs pos="83000">
                          <a:schemeClr val="accent2">
                            <a:lumMod val="40000"/>
                            <a:lumOff val="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10132804"/>
                  </a:ext>
                </a:extLst>
              </a:tr>
              <a:tr h="2127033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Romans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left England in 410 to return to Italy to defend their homes from fierce tribes.</a:t>
                      </a:r>
                    </a:p>
                    <a:p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More Anglo-Saxons arrived in England to take land during the second half of the fifth century – about AD 450.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Anglo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-Saxons were warrior farmers and came from north-western Europe – they began to invade Britain whilst the Romans were still in control.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These fierce warriors were armed with swords, spears and round shields.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They ruled in England for about 500 years ago.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Some historians say they invaded England because their land often flooded and it was difficult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to grow crops. </a:t>
                      </a:r>
                    </a:p>
                    <a:p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888331"/>
                  </a:ext>
                </a:extLst>
              </a:tr>
              <a:tr h="33786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Alfred</a:t>
                      </a:r>
                      <a:r>
                        <a:rPr lang="en-GB" sz="1200" b="1" baseline="0" dirty="0">
                          <a:latin typeface="Gill Sans MT" panose="020B0502020104020203" pitchFamily="34" charset="77"/>
                        </a:rPr>
                        <a:t> the Great</a:t>
                      </a:r>
                      <a:endParaRPr lang="en-GB" sz="12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4">
                            <a:lumMod val="20000"/>
                            <a:lumOff val="80000"/>
                          </a:schemeClr>
                        </a:gs>
                        <a:gs pos="83000">
                          <a:schemeClr val="accent4">
                            <a:lumMod val="40000"/>
                            <a:lumOff val="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Art and culture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4">
                            <a:lumMod val="20000"/>
                            <a:lumOff val="80000"/>
                          </a:schemeClr>
                        </a:gs>
                        <a:gs pos="83000">
                          <a:schemeClr val="accent4">
                            <a:lumMod val="40000"/>
                            <a:lumOff val="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Gill Sans MT" panose="020B0502020104020203" pitchFamily="34" charset="77"/>
                        </a:rPr>
                        <a:t>Beliefs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4">
                            <a:lumMod val="20000"/>
                            <a:lumOff val="80000"/>
                          </a:schemeClr>
                        </a:gs>
                        <a:gs pos="83000">
                          <a:schemeClr val="accent4">
                            <a:lumMod val="40000"/>
                            <a:lumOff val="6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03061009"/>
                  </a:ext>
                </a:extLst>
              </a:tr>
              <a:tr h="2127033">
                <a:tc>
                  <a:txBody>
                    <a:bodyPr/>
                    <a:lstStyle/>
                    <a:p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Alfred the Great (849-899) was the most famous of the Anglo-Saxon kings. </a:t>
                      </a:r>
                    </a:p>
                    <a:p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He successfully defended his kingdom (Wessex) against Viking invasion. </a:t>
                      </a:r>
                    </a:p>
                    <a:p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He was the only English King to have earned the title ‘the Great’.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They were great craft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makers. They made jewellery, musical instruments and homemade toys and games.</a:t>
                      </a:r>
                    </a:p>
                    <a:p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  <a:p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They were also keen storytellers and would gather together to tell thrilling stories.</a:t>
                      </a:r>
                    </a:p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77"/>
                        </a:rPr>
                        <a:t>In Roman</a:t>
                      </a: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 Britain many people had been Christians. Many early Anglo-Saxons were pagans.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aseline="0" dirty="0">
                        <a:latin typeface="Gill Sans MT" panose="020B0502020104020203" pitchFamily="34" charset="77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aseline="0" dirty="0">
                          <a:latin typeface="Gill Sans MT" panose="020B0502020104020203" pitchFamily="34" charset="77"/>
                        </a:rPr>
                        <a:t>Over time, Anglo-Saxon beliefs changed and many converted to Christianity. 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365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122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A55BF3-2C36-EB4E-BAB5-56206FFC4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830915"/>
              </p:ext>
            </p:extLst>
          </p:nvPr>
        </p:nvGraphicFramePr>
        <p:xfrm>
          <a:off x="228599" y="208721"/>
          <a:ext cx="6410738" cy="9471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5369">
                  <a:extLst>
                    <a:ext uri="{9D8B030D-6E8A-4147-A177-3AD203B41FA5}">
                      <a16:colId xmlns:a16="http://schemas.microsoft.com/office/drawing/2014/main" val="1569159384"/>
                    </a:ext>
                  </a:extLst>
                </a:gridCol>
                <a:gridCol w="3205369">
                  <a:extLst>
                    <a:ext uri="{9D8B030D-6E8A-4147-A177-3AD203B41FA5}">
                      <a16:colId xmlns:a16="http://schemas.microsoft.com/office/drawing/2014/main" val="4244934374"/>
                    </a:ext>
                  </a:extLst>
                </a:gridCol>
              </a:tblGrid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adorn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To add beauty to.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7705051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authoritative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Having authority.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193373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axe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heavy cutting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tool with a blade mounted at the end of a long handle.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6400406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Bayeux tapestry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strip of linen representing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the Normal conquest of England.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378112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Beowolf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An 8</a:t>
                      </a:r>
                      <a:r>
                        <a:rPr lang="en-GB" sz="1800" b="1" baseline="30000" dirty="0">
                          <a:latin typeface="Gill Sans MT" panose="020B0502020104020203" pitchFamily="34" charset="77"/>
                        </a:rPr>
                        <a:t>th</a:t>
                      </a:r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 Century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English alliterative epic poem.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6061989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Christian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Associated with the teachings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of Jesus Christ.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99073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5A064D8-1C0F-C84E-9E1C-A359A0DB33E2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396853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A55BF3-2C36-EB4E-BAB5-56206FFC4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105030"/>
              </p:ext>
            </p:extLst>
          </p:nvPr>
        </p:nvGraphicFramePr>
        <p:xfrm>
          <a:off x="228599" y="208721"/>
          <a:ext cx="6410738" cy="9471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5369">
                  <a:extLst>
                    <a:ext uri="{9D8B030D-6E8A-4147-A177-3AD203B41FA5}">
                      <a16:colId xmlns:a16="http://schemas.microsoft.com/office/drawing/2014/main" val="1569159384"/>
                    </a:ext>
                  </a:extLst>
                </a:gridCol>
                <a:gridCol w="3205369">
                  <a:extLst>
                    <a:ext uri="{9D8B030D-6E8A-4147-A177-3AD203B41FA5}">
                      <a16:colId xmlns:a16="http://schemas.microsoft.com/office/drawing/2014/main" val="4244934374"/>
                    </a:ext>
                  </a:extLst>
                </a:gridCol>
              </a:tblGrid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helmet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hard covering worn to protect the head from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impact.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7705051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invade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To enter as an enemy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in order to conquer.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193373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jewellery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Ornaments such as rings, bracelets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and necklaces sometimes set with jewels.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6400406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Kingdom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state or government having a King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or Queen as its ruler.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378112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law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The set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of rules that govern a society.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6061989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legend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popular story that has been handed down from earlier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generations.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99073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5A064D8-1C0F-C84E-9E1C-A359A0DB33E2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4205606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A55BF3-2C36-EB4E-BAB5-56206FFC4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007953"/>
              </p:ext>
            </p:extLst>
          </p:nvPr>
        </p:nvGraphicFramePr>
        <p:xfrm>
          <a:off x="228599" y="208721"/>
          <a:ext cx="6410738" cy="9471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5369">
                  <a:extLst>
                    <a:ext uri="{9D8B030D-6E8A-4147-A177-3AD203B41FA5}">
                      <a16:colId xmlns:a16="http://schemas.microsoft.com/office/drawing/2014/main" val="1569159384"/>
                    </a:ext>
                  </a:extLst>
                </a:gridCol>
                <a:gridCol w="3205369">
                  <a:extLst>
                    <a:ext uri="{9D8B030D-6E8A-4147-A177-3AD203B41FA5}">
                      <a16:colId xmlns:a16="http://schemas.microsoft.com/office/drawing/2014/main" val="4244934374"/>
                    </a:ext>
                  </a:extLst>
                </a:gridCol>
              </a:tblGrid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raid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sudden or surprise attack or assault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by a military force.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7705051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robust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Physically strong, healthy and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energetic.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193373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Saxon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member of the Germanic people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that invaded England in the fifth and sixth centuries.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6400406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traders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 person who trades.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378112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voyage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An extensive journey.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6061989"/>
                  </a:ext>
                </a:extLst>
              </a:tr>
              <a:tr h="1578665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latin typeface="Gill Sans MT" panose="020B0502020104020203" pitchFamily="34" charset="77"/>
                        </a:rPr>
                        <a:t>weaponry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Gill Sans MT" panose="020B0502020104020203" pitchFamily="34" charset="77"/>
                        </a:rPr>
                        <a:t>Weapons</a:t>
                      </a:r>
                      <a:r>
                        <a:rPr lang="en-GB" sz="1800" b="1" baseline="0" dirty="0">
                          <a:latin typeface="Gill Sans MT" panose="020B0502020104020203" pitchFamily="34" charset="77"/>
                        </a:rPr>
                        <a:t> collectively. </a:t>
                      </a:r>
                      <a:endParaRPr lang="en-GB" sz="1800" b="1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99073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5A064D8-1C0F-C84E-9E1C-A359A0DB33E2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1581259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16D79-A1C2-7F4D-B96C-48321AE31341}"/>
              </a:ext>
            </a:extLst>
          </p:cNvPr>
          <p:cNvSpPr/>
          <p:nvPr/>
        </p:nvSpPr>
        <p:spPr>
          <a:xfrm>
            <a:off x="321905" y="27200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adorn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48D3-2C58-104A-B869-CBFDEB8CDF3D}"/>
              </a:ext>
            </a:extLst>
          </p:cNvPr>
          <p:cNvSpPr/>
          <p:nvPr/>
        </p:nvSpPr>
        <p:spPr>
          <a:xfrm>
            <a:off x="321904" y="1879984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authoritative</a:t>
            </a:r>
            <a:endParaRPr lang="en-US" sz="8800" b="1" dirty="0">
              <a:solidFill>
                <a:schemeClr val="tx1"/>
              </a:solidFill>
              <a:ea typeface="Hiragino Kaku Gothic Std W8" panose="020B0800000000000000" pitchFamily="34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4233EE-6629-824C-8DA0-73332E70E57F}"/>
              </a:ext>
            </a:extLst>
          </p:cNvPr>
          <p:cNvSpPr/>
          <p:nvPr/>
        </p:nvSpPr>
        <p:spPr>
          <a:xfrm>
            <a:off x="321903" y="3487960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axe</a:t>
            </a:r>
            <a:endParaRPr lang="en-US" sz="8000" b="1" dirty="0">
              <a:solidFill>
                <a:schemeClr val="tx1"/>
              </a:solidFill>
              <a:ea typeface="Hiragino Kaku Gothic Std W8" panose="020B0800000000000000" pitchFamily="34" charset="-12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B33786-DE10-384E-822F-97EDC9BC4C35}"/>
              </a:ext>
            </a:extLst>
          </p:cNvPr>
          <p:cNvSpPr/>
          <p:nvPr/>
        </p:nvSpPr>
        <p:spPr>
          <a:xfrm>
            <a:off x="321902" y="5095936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Bayeux tapestry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D88EFF-BE26-FF44-88A3-BEEDC7E0C084}"/>
              </a:ext>
            </a:extLst>
          </p:cNvPr>
          <p:cNvSpPr/>
          <p:nvPr/>
        </p:nvSpPr>
        <p:spPr>
          <a:xfrm>
            <a:off x="321901" y="6703912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Beowolf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28A7BB-5FB1-9B4A-A0D9-B8692802D240}"/>
              </a:ext>
            </a:extLst>
          </p:cNvPr>
          <p:cNvSpPr/>
          <p:nvPr/>
        </p:nvSpPr>
        <p:spPr>
          <a:xfrm>
            <a:off x="321900" y="831188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Christian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D7204A-F014-1C44-AC5A-92715E861386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2476715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16D79-A1C2-7F4D-B96C-48321AE31341}"/>
              </a:ext>
            </a:extLst>
          </p:cNvPr>
          <p:cNvSpPr/>
          <p:nvPr/>
        </p:nvSpPr>
        <p:spPr>
          <a:xfrm>
            <a:off x="321905" y="27200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helmet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48D3-2C58-104A-B869-CBFDEB8CDF3D}"/>
              </a:ext>
            </a:extLst>
          </p:cNvPr>
          <p:cNvSpPr/>
          <p:nvPr/>
        </p:nvSpPr>
        <p:spPr>
          <a:xfrm>
            <a:off x="321904" y="1879984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invade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4233EE-6629-824C-8DA0-73332E70E57F}"/>
              </a:ext>
            </a:extLst>
          </p:cNvPr>
          <p:cNvSpPr/>
          <p:nvPr/>
        </p:nvSpPr>
        <p:spPr>
          <a:xfrm>
            <a:off x="321903" y="3487960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jewellery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B33786-DE10-384E-822F-97EDC9BC4C35}"/>
              </a:ext>
            </a:extLst>
          </p:cNvPr>
          <p:cNvSpPr/>
          <p:nvPr/>
        </p:nvSpPr>
        <p:spPr>
          <a:xfrm>
            <a:off x="321902" y="5095936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Kingdom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D88EFF-BE26-FF44-88A3-BEEDC7E0C084}"/>
              </a:ext>
            </a:extLst>
          </p:cNvPr>
          <p:cNvSpPr/>
          <p:nvPr/>
        </p:nvSpPr>
        <p:spPr>
          <a:xfrm>
            <a:off x="321901" y="6703912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law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28A7BB-5FB1-9B4A-A0D9-B8692802D240}"/>
              </a:ext>
            </a:extLst>
          </p:cNvPr>
          <p:cNvSpPr/>
          <p:nvPr/>
        </p:nvSpPr>
        <p:spPr>
          <a:xfrm>
            <a:off x="321900" y="831188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legend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C4F96F-2544-1C4E-8D71-D6B98C06D55A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1099972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16D79-A1C2-7F4D-B96C-48321AE31341}"/>
              </a:ext>
            </a:extLst>
          </p:cNvPr>
          <p:cNvSpPr/>
          <p:nvPr/>
        </p:nvSpPr>
        <p:spPr>
          <a:xfrm>
            <a:off x="321905" y="27200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raid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48D3-2C58-104A-B869-CBFDEB8CDF3D}"/>
              </a:ext>
            </a:extLst>
          </p:cNvPr>
          <p:cNvSpPr/>
          <p:nvPr/>
        </p:nvSpPr>
        <p:spPr>
          <a:xfrm>
            <a:off x="321904" y="1879984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robust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4233EE-6629-824C-8DA0-73332E70E57F}"/>
              </a:ext>
            </a:extLst>
          </p:cNvPr>
          <p:cNvSpPr/>
          <p:nvPr/>
        </p:nvSpPr>
        <p:spPr>
          <a:xfrm>
            <a:off x="321903" y="3487960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Saxon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B33786-DE10-384E-822F-97EDC9BC4C35}"/>
              </a:ext>
            </a:extLst>
          </p:cNvPr>
          <p:cNvSpPr/>
          <p:nvPr/>
        </p:nvSpPr>
        <p:spPr>
          <a:xfrm>
            <a:off x="321902" y="5095936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traders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D88EFF-BE26-FF44-88A3-BEEDC7E0C084}"/>
              </a:ext>
            </a:extLst>
          </p:cNvPr>
          <p:cNvSpPr/>
          <p:nvPr/>
        </p:nvSpPr>
        <p:spPr>
          <a:xfrm>
            <a:off x="321901" y="6703912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voyage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28A7BB-5FB1-9B4A-A0D9-B8692802D240}"/>
              </a:ext>
            </a:extLst>
          </p:cNvPr>
          <p:cNvSpPr/>
          <p:nvPr/>
        </p:nvSpPr>
        <p:spPr>
          <a:xfrm>
            <a:off x="321900" y="8311888"/>
            <a:ext cx="6214189" cy="1351519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C9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tx1"/>
                </a:solidFill>
                <a:ea typeface="Hiragino Kaku Gothic Std W8" panose="020B0800000000000000" pitchFamily="34" charset="-128"/>
              </a:rPr>
              <a:t>weaponry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9203D4-C07B-5B46-990F-7C75A9FC4905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3574712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F856B07-EEE8-0040-8D91-C8D4333D8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380006"/>
              </p:ext>
            </p:extLst>
          </p:nvPr>
        </p:nvGraphicFramePr>
        <p:xfrm>
          <a:off x="285750" y="819150"/>
          <a:ext cx="6286500" cy="8705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43250">
                  <a:extLst>
                    <a:ext uri="{9D8B030D-6E8A-4147-A177-3AD203B41FA5}">
                      <a16:colId xmlns:a16="http://schemas.microsoft.com/office/drawing/2014/main" val="1416786379"/>
                    </a:ext>
                  </a:extLst>
                </a:gridCol>
                <a:gridCol w="3143250">
                  <a:extLst>
                    <a:ext uri="{9D8B030D-6E8A-4147-A177-3AD203B41FA5}">
                      <a16:colId xmlns:a16="http://schemas.microsoft.com/office/drawing/2014/main" val="960171156"/>
                    </a:ext>
                  </a:extLst>
                </a:gridCol>
              </a:tblGrid>
              <a:tr h="377494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39977"/>
                  </a:ext>
                </a:extLst>
              </a:tr>
              <a:tr h="59604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Anglo-Saxon helmet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shield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253066"/>
                  </a:ext>
                </a:extLst>
              </a:tr>
              <a:tr h="379300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5964510"/>
                  </a:ext>
                </a:extLst>
              </a:tr>
              <a:tr h="541858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Anglo-Saxon cross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boat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83785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F80A184-C5BE-E34E-8681-4B94E83893DB}"/>
              </a:ext>
            </a:extLst>
          </p:cNvPr>
          <p:cNvSpPr txBox="1"/>
          <p:nvPr/>
        </p:nvSpPr>
        <p:spPr>
          <a:xfrm>
            <a:off x="342900" y="196275"/>
            <a:ext cx="3696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/>
              <a:t>Draw and Add Detail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E4361-3581-DF42-8BB7-302BB5C94145}"/>
              </a:ext>
            </a:extLst>
          </p:cNvPr>
          <p:cNvSpPr txBox="1"/>
          <p:nvPr/>
        </p:nvSpPr>
        <p:spPr>
          <a:xfrm>
            <a:off x="4039874" y="272475"/>
            <a:ext cx="253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Using the labels, draw the </a:t>
            </a:r>
            <a:r>
              <a:rPr lang="en-GB" sz="1200" b="1" dirty="0"/>
              <a:t>objects</a:t>
            </a:r>
            <a:r>
              <a:rPr lang="en-GB" sz="1200" dirty="0"/>
              <a:t> and add any other detail you wish.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3CC8FA-60D8-E74B-B62B-AE2A8B5BCED9}"/>
              </a:ext>
            </a:extLst>
          </p:cNvPr>
          <p:cNvSpPr txBox="1"/>
          <p:nvPr/>
        </p:nvSpPr>
        <p:spPr>
          <a:xfrm>
            <a:off x="2624998" y="9639300"/>
            <a:ext cx="1435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bg2">
                    <a:lumMod val="50000"/>
                  </a:schemeClr>
                </a:solidFill>
              </a:rPr>
              <a:t>© Vocabulary Ninja</a:t>
            </a:r>
          </a:p>
        </p:txBody>
      </p:sp>
    </p:spTree>
    <p:extLst>
      <p:ext uri="{BB962C8B-B14F-4D97-AF65-F5344CB8AC3E}">
        <p14:creationId xmlns:p14="http://schemas.microsoft.com/office/powerpoint/2010/main" val="2836255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</TotalTime>
  <Words>682</Words>
  <Application>Microsoft Macintosh PowerPoint</Application>
  <PresentationFormat>A4 Paper (210x297 mm)</PresentationFormat>
  <Paragraphs>135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Gill Sans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22</cp:revision>
  <dcterms:created xsi:type="dcterms:W3CDTF">2021-01-03T18:11:20Z</dcterms:created>
  <dcterms:modified xsi:type="dcterms:W3CDTF">2022-06-20T11:07:38Z</dcterms:modified>
</cp:coreProperties>
</file>