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5"/>
    <p:restoredTop sz="94737"/>
  </p:normalViewPr>
  <p:slideViewPr>
    <p:cSldViewPr snapToGrid="0" snapToObjects="1">
      <p:cViewPr varScale="1">
        <p:scale>
          <a:sx n="60" d="100"/>
          <a:sy n="60" d="100"/>
        </p:scale>
        <p:origin x="1224" y="13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445784" y="3226831"/>
            <a:ext cx="6496971"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35</a:t>
            </a:r>
            <a:r>
              <a:rPr dirty="0">
                <a:latin typeface="Gill Sans MT" panose="020B0502020104020203" pitchFamily="34" charset="77"/>
              </a:rPr>
              <a:t> </a:t>
            </a:r>
            <a:r>
              <a:rPr lang="en-GB" dirty="0">
                <a:latin typeface="Gill Sans MT" panose="020B0502020104020203" pitchFamily="34" charset="77"/>
              </a:rPr>
              <a:t>– 27th June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50345" y="1309202"/>
            <a:ext cx="319318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dejected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3899928"/>
            <a:ext cx="6080674"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are dejected, you feel miserable or unhappy, especially because you have just been disappointed by something.</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Rohan felt </a:t>
            </a:r>
            <a:r>
              <a:rPr lang="en-GB" sz="4000" b="1" dirty="0">
                <a:latin typeface="Gill Sans MT" panose="020B0502020104020203" pitchFamily="34" charset="77"/>
              </a:rPr>
              <a:t>dejected</a:t>
            </a:r>
            <a:r>
              <a:rPr lang="en-GB" sz="4000" dirty="0">
                <a:latin typeface="Gill Sans MT" panose="020B0502020104020203" pitchFamily="34" charset="77"/>
              </a:rPr>
              <a:t> after not being chosen for the team.</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6718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a:t>
            </a:r>
            <a:r>
              <a:rPr lang="en-GB" dirty="0" err="1">
                <a:latin typeface="Gill Sans MT" panose="020B0502020104020203" pitchFamily="34" charset="77"/>
              </a:rPr>
              <a:t>ject</a:t>
            </a:r>
            <a:r>
              <a:rPr lang="en-GB" dirty="0">
                <a:latin typeface="Gill Sans MT" panose="020B0502020104020203" pitchFamily="34" charset="77"/>
              </a:rPr>
              <a:t>-ed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7176316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downcast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cheerful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ejected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dispirited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happy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expected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9446331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dejected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dejected and broken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403E0F9C-82C4-9F9C-979A-7AFE84FB0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7715" y="2484361"/>
            <a:ext cx="3472906" cy="3472906"/>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42641" y="1315976"/>
            <a:ext cx="267380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occupy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2569" y="4209873"/>
            <a:ext cx="630507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The people who occupy a building or a place are the people who live or work there.</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family were the new </a:t>
            </a:r>
            <a:r>
              <a:rPr lang="en-GB" sz="4000" b="1" dirty="0">
                <a:latin typeface="Gill Sans MT" panose="020B0502020104020203" pitchFamily="34" charset="77"/>
              </a:rPr>
              <a:t>occupants</a:t>
            </a:r>
            <a:r>
              <a:rPr lang="en-GB" sz="4000" dirty="0">
                <a:latin typeface="Gill Sans MT" panose="020B0502020104020203" pitchFamily="34" charset="77"/>
              </a:rPr>
              <a:t> of the house.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669831" y="2182175"/>
            <a:ext cx="476477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oc</a:t>
            </a:r>
            <a:r>
              <a:rPr lang="en-GB" dirty="0">
                <a:latin typeface="Gill Sans MT" panose="020B0502020104020203" pitchFamily="34" charset="77"/>
              </a:rPr>
              <a:t>-cu-</a:t>
            </a:r>
            <a:r>
              <a:rPr lang="en-GB" dirty="0" err="1">
                <a:latin typeface="Gill Sans MT" panose="020B0502020104020203" pitchFamily="34" charset="77"/>
              </a:rPr>
              <a:t>py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8847723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occupy and own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the occupant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6074048"/>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224300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inhabit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ancy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building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ied</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BC11A1E4-D1D2-4C5E-0E08-4B22FCC332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748" y="2544722"/>
            <a:ext cx="3245071" cy="3245071"/>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9926" y="1309202"/>
            <a:ext cx="23820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united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80"/>
            <a:ext cx="679534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people are united about something, they agree about it and act together.</a:t>
            </a: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were </a:t>
            </a:r>
            <a:r>
              <a:rPr lang="en-GB" sz="4000" b="1" dirty="0">
                <a:latin typeface="Gill Sans MT" panose="020B0502020104020203" pitchFamily="34" charset="77"/>
              </a:rPr>
              <a:t>united</a:t>
            </a:r>
            <a:r>
              <a:rPr lang="en-GB" sz="4000" dirty="0">
                <a:latin typeface="Gill Sans MT" panose="020B0502020104020203" pitchFamily="34" charset="77"/>
              </a:rPr>
              <a:t> in their opinion.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u-nit-ed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6815513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were united against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united to stand up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9662564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allied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divided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invited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approach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thoughts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a:extLst>
              <a:ext uri="{FF2B5EF4-FFF2-40B4-BE49-F238E27FC236}">
                <a16:creationId xmlns:a16="http://schemas.microsoft.com/office/drawing/2014/main" id="{98388CF2-C9E1-D7B3-983B-B51625862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7681" y="2085306"/>
            <a:ext cx="4412913" cy="4412913"/>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553917" y="1339979"/>
            <a:ext cx="1433086"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gain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28507" y="4133967"/>
            <a:ext cx="6129854"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person or place gains something such as an ability or quality, they gradually get more of it.</a:t>
            </a: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Everyone had </a:t>
            </a:r>
            <a:r>
              <a:rPr lang="en-GB" b="1" dirty="0">
                <a:latin typeface="Gill Sans MT" panose="020B0502020104020203" pitchFamily="34" charset="77"/>
              </a:rPr>
              <a:t>gained</a:t>
            </a:r>
            <a:r>
              <a:rPr lang="en-GB" dirty="0">
                <a:latin typeface="Gill Sans MT" panose="020B0502020104020203" pitchFamily="34" charset="77"/>
              </a:rPr>
              <a:t> a lot of knowledge about the climate. </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gain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9286659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started to 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gained a lot of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04831496"/>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obtain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knowledge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acquire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main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02684247-3B4C-FC4C-1247-5E169C82B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1340" y="2618192"/>
            <a:ext cx="3181233" cy="3181233"/>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40340" y="1339979"/>
            <a:ext cx="183063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crisis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2563" y="3797136"/>
            <a:ext cx="608700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crisis is a situation in which something or someone is affected by one or more very serious problems.</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children had learned about the climate </a:t>
            </a:r>
            <a:r>
              <a:rPr lang="en-GB" b="1" dirty="0">
                <a:latin typeface="Gill Sans MT" panose="020B0502020104020203" pitchFamily="34" charset="77"/>
              </a:rPr>
              <a:t>crisis</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cri-sis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9155325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become a crisis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crisis had worsened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8132894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catastrophe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climate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disaster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A841F6EB-F5DE-5A4D-E319-DAB04FABB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423" y="2514506"/>
            <a:ext cx="3449419" cy="344941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1582173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chew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cold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heat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cosy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1570917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dejected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united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gain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crisis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7575758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chew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heat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cosy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ache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59252094"/>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Something that is *** has a very low temperature or a lower temperature than is normal or acceptable.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house or room that is *** is comfortable and 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food, you use your teeth to break it up in your mouth so that it becomes easier to swallow.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something, you raise its temperature, for example by using a flame or a special piece of equipment.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or a part of your body ***, you feel a steady, fairly strong 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6" name="Picture 25" descr="Icon&#10;&#10;Description automatically generated">
            <a:extLst>
              <a:ext uri="{FF2B5EF4-FFF2-40B4-BE49-F238E27FC236}">
                <a16:creationId xmlns:a16="http://schemas.microsoft.com/office/drawing/2014/main" id="{D1A1B863-2188-3A8C-2270-E1B85BFF7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9324" y="5099067"/>
            <a:ext cx="1287552" cy="1287552"/>
          </a:xfrm>
          <a:prstGeom prst="rect">
            <a:avLst/>
          </a:prstGeom>
        </p:spPr>
      </p:pic>
      <p:pic>
        <p:nvPicPr>
          <p:cNvPr id="27" name="Picture 26" descr="Icon&#10;&#10;Description automatically generated">
            <a:extLst>
              <a:ext uri="{FF2B5EF4-FFF2-40B4-BE49-F238E27FC236}">
                <a16:creationId xmlns:a16="http://schemas.microsoft.com/office/drawing/2014/main" id="{8FF18A8D-28E9-01A7-E369-FB627BE8F9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9325" y="2291870"/>
            <a:ext cx="1287551" cy="1287551"/>
          </a:xfrm>
          <a:prstGeom prst="rect">
            <a:avLst/>
          </a:prstGeom>
        </p:spPr>
      </p:pic>
      <p:pic>
        <p:nvPicPr>
          <p:cNvPr id="28" name="Picture 27" descr="Icon&#10;&#10;Description automatically generated">
            <a:extLst>
              <a:ext uri="{FF2B5EF4-FFF2-40B4-BE49-F238E27FC236}">
                <a16:creationId xmlns:a16="http://schemas.microsoft.com/office/drawing/2014/main" id="{0CE7E3E3-96E4-80BF-727E-D187544E13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2842" y="6555249"/>
            <a:ext cx="1060515" cy="1060515"/>
          </a:xfrm>
          <a:prstGeom prst="rect">
            <a:avLst/>
          </a:prstGeom>
        </p:spPr>
      </p:pic>
      <p:pic>
        <p:nvPicPr>
          <p:cNvPr id="5" name="Picture 4" descr="A picture containing text, vector graphics&#10;&#10;Description automatically generated">
            <a:extLst>
              <a:ext uri="{FF2B5EF4-FFF2-40B4-BE49-F238E27FC236}">
                <a16:creationId xmlns:a16="http://schemas.microsoft.com/office/drawing/2014/main" id="{83970C16-0138-E83D-A371-EFEF8B6A78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5512" y="3831869"/>
            <a:ext cx="1155173" cy="1155173"/>
          </a:xfrm>
          <a:prstGeom prst="rect">
            <a:avLst/>
          </a:prstGeom>
        </p:spPr>
      </p:pic>
      <p:pic>
        <p:nvPicPr>
          <p:cNvPr id="29" name="Picture 28" descr="Logo&#10;&#10;Description automatically generated">
            <a:extLst>
              <a:ext uri="{FF2B5EF4-FFF2-40B4-BE49-F238E27FC236}">
                <a16:creationId xmlns:a16="http://schemas.microsoft.com/office/drawing/2014/main" id="{242253BD-C49A-2D45-8C78-A02FCCAAD6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4491" y="7922939"/>
            <a:ext cx="1163903" cy="1163903"/>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55731397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dejected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occupy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united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crisis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566511229"/>
              </p:ext>
            </p:extLst>
          </p:nvPr>
        </p:nvGraphicFramePr>
        <p:xfrm>
          <a:off x="5307795" y="1251704"/>
          <a:ext cx="4826233" cy="757188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people are *** about something, they agree about it and act 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are ***, you feel miserable or unhappy, especially because you have just been disappointed by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situation in which something or someone is affected by one or more very serious problems.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The people who *** a building or a place are the people who live or work 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a person or place *** something such as an ability or quality, they gradually get more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Icon&#10;&#10;Description automatically generated">
            <a:extLst>
              <a:ext uri="{FF2B5EF4-FFF2-40B4-BE49-F238E27FC236}">
                <a16:creationId xmlns:a16="http://schemas.microsoft.com/office/drawing/2014/main" id="{C6B164F0-5867-DF28-1CD5-54714A8E4B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948" y="3753686"/>
            <a:ext cx="1224673" cy="1224673"/>
          </a:xfrm>
          <a:prstGeom prst="rect">
            <a:avLst/>
          </a:prstGeom>
        </p:spPr>
      </p:pic>
      <p:pic>
        <p:nvPicPr>
          <p:cNvPr id="20" name="Picture 19" descr="Icon&#10;&#10;Description automatically generated">
            <a:extLst>
              <a:ext uri="{FF2B5EF4-FFF2-40B4-BE49-F238E27FC236}">
                <a16:creationId xmlns:a16="http://schemas.microsoft.com/office/drawing/2014/main" id="{6AA08D46-42DC-EB5F-037D-1AB8A326EA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2645" y="6456217"/>
            <a:ext cx="1010137" cy="1010137"/>
          </a:xfrm>
          <a:prstGeom prst="rect">
            <a:avLst/>
          </a:prstGeom>
        </p:spPr>
      </p:pic>
      <p:pic>
        <p:nvPicPr>
          <p:cNvPr id="25" name="Picture 24" descr="Logo&#10;&#10;Description automatically generated">
            <a:extLst>
              <a:ext uri="{FF2B5EF4-FFF2-40B4-BE49-F238E27FC236}">
                <a16:creationId xmlns:a16="http://schemas.microsoft.com/office/drawing/2014/main" id="{51AA8854-DDFC-E9B5-C676-9B5BFECFDF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5519" y="2478164"/>
            <a:ext cx="1145529" cy="1145529"/>
          </a:xfrm>
          <a:prstGeom prst="rect">
            <a:avLst/>
          </a:prstGeom>
        </p:spPr>
      </p:pic>
      <p:pic>
        <p:nvPicPr>
          <p:cNvPr id="27" name="Picture 26" descr="Icon&#10;&#10;Description automatically generated">
            <a:extLst>
              <a:ext uri="{FF2B5EF4-FFF2-40B4-BE49-F238E27FC236}">
                <a16:creationId xmlns:a16="http://schemas.microsoft.com/office/drawing/2014/main" id="{47A67617-48F7-279B-44D5-80B3A6A932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2964" y="7722103"/>
            <a:ext cx="1224673" cy="1224673"/>
          </a:xfrm>
          <a:prstGeom prst="rect">
            <a:avLst/>
          </a:prstGeom>
        </p:spPr>
      </p:pic>
      <p:pic>
        <p:nvPicPr>
          <p:cNvPr id="3" name="Picture 2" descr="Icon&#10;&#10;Description automatically generated">
            <a:extLst>
              <a:ext uri="{FF2B5EF4-FFF2-40B4-BE49-F238E27FC236}">
                <a16:creationId xmlns:a16="http://schemas.microsoft.com/office/drawing/2014/main" id="{103831C2-B0A4-290E-3DFB-CFB3FC12C9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9403" y="5180027"/>
            <a:ext cx="1148316" cy="114831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88764" y="3085008"/>
            <a:ext cx="16206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chew</a:t>
            </a:r>
            <a:endParaRPr b="1" dirty="0">
              <a:latin typeface="Gill Sans MT" panose="020B0502020104020203" pitchFamily="34" charset="77"/>
              <a:sym typeface="American Typewriter"/>
            </a:endParaRPr>
          </a:p>
        </p:txBody>
      </p:sp>
      <p:sp>
        <p:nvSpPr>
          <p:cNvPr id="134" name="office"/>
          <p:cNvSpPr txBox="1"/>
          <p:nvPr/>
        </p:nvSpPr>
        <p:spPr>
          <a:xfrm>
            <a:off x="3135444" y="3993661"/>
            <a:ext cx="132728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cold</a:t>
            </a:r>
            <a:endParaRPr dirty="0">
              <a:latin typeface="Gill Sans MT" panose="020B0502020104020203" pitchFamily="34" charset="77"/>
            </a:endParaRPr>
          </a:p>
        </p:txBody>
      </p:sp>
      <p:sp>
        <p:nvSpPr>
          <p:cNvPr id="135" name="spare"/>
          <p:cNvSpPr txBox="1"/>
          <p:nvPr/>
        </p:nvSpPr>
        <p:spPr>
          <a:xfrm>
            <a:off x="3096967" y="4843260"/>
            <a:ext cx="14042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heat</a:t>
            </a:r>
            <a:endParaRPr b="1" dirty="0">
              <a:latin typeface="Gill Sans MT" panose="020B0502020104020203" pitchFamily="34" charset="77"/>
              <a:sym typeface="American Typewriter"/>
            </a:endParaRPr>
          </a:p>
        </p:txBody>
      </p:sp>
      <p:sp>
        <p:nvSpPr>
          <p:cNvPr id="136" name="chipped"/>
          <p:cNvSpPr txBox="1"/>
          <p:nvPr/>
        </p:nvSpPr>
        <p:spPr>
          <a:xfrm>
            <a:off x="3109796" y="5769060"/>
            <a:ext cx="137858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cosy</a:t>
            </a:r>
            <a:endParaRPr dirty="0">
              <a:latin typeface="Gill Sans MT" panose="020B0502020104020203" pitchFamily="34" charset="77"/>
            </a:endParaRPr>
          </a:p>
        </p:txBody>
      </p:sp>
      <p:sp>
        <p:nvSpPr>
          <p:cNvPr id="137" name="lift"/>
          <p:cNvSpPr txBox="1"/>
          <p:nvPr/>
        </p:nvSpPr>
        <p:spPr>
          <a:xfrm>
            <a:off x="3067310" y="6639612"/>
            <a:ext cx="14635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ache</a:t>
            </a:r>
            <a:endParaRPr dirty="0">
              <a:latin typeface="Gill Sans MT" panose="020B0502020104020203" pitchFamily="34" charset="77"/>
            </a:endParaRPr>
          </a:p>
        </p:txBody>
      </p:sp>
      <p:sp>
        <p:nvSpPr>
          <p:cNvPr id="138" name="mutter"/>
          <p:cNvSpPr txBox="1"/>
          <p:nvPr/>
        </p:nvSpPr>
        <p:spPr>
          <a:xfrm>
            <a:off x="8136589" y="3961911"/>
            <a:ext cx="215924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occupy</a:t>
            </a:r>
            <a:endParaRPr b="1" dirty="0">
              <a:latin typeface="Gill Sans MT" panose="020B0502020104020203" pitchFamily="34" charset="77"/>
              <a:sym typeface="American Typewriter"/>
            </a:endParaRPr>
          </a:p>
        </p:txBody>
      </p:sp>
      <p:sp>
        <p:nvSpPr>
          <p:cNvPr id="139" name="unveil"/>
          <p:cNvSpPr txBox="1"/>
          <p:nvPr/>
        </p:nvSpPr>
        <p:spPr>
          <a:xfrm>
            <a:off x="8466388" y="5769060"/>
            <a:ext cx="13128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gain</a:t>
            </a:r>
            <a:endParaRPr b="1" dirty="0">
              <a:latin typeface="Gill Sans MT" panose="020B0502020104020203" pitchFamily="34" charset="77"/>
              <a:sym typeface="American Typewriter"/>
            </a:endParaRPr>
          </a:p>
        </p:txBody>
      </p:sp>
      <p:sp>
        <p:nvSpPr>
          <p:cNvPr id="140" name="tolerate"/>
          <p:cNvSpPr txBox="1"/>
          <p:nvPr/>
        </p:nvSpPr>
        <p:spPr>
          <a:xfrm>
            <a:off x="7908965" y="3065958"/>
            <a:ext cx="26144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dejected</a:t>
            </a:r>
            <a:endParaRPr dirty="0">
              <a:latin typeface="Gill Sans MT" panose="020B0502020104020203" pitchFamily="34" charset="77"/>
            </a:endParaRPr>
          </a:p>
        </p:txBody>
      </p:sp>
      <p:sp>
        <p:nvSpPr>
          <p:cNvPr id="141" name="fixation"/>
          <p:cNvSpPr txBox="1"/>
          <p:nvPr/>
        </p:nvSpPr>
        <p:spPr>
          <a:xfrm>
            <a:off x="8228774" y="4824210"/>
            <a:ext cx="197490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united</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361872" y="6639611"/>
            <a:ext cx="15741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crisis</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4854" y="153711"/>
            <a:ext cx="664925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chew</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8750" y="5340886"/>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cold</a:t>
            </a:r>
            <a:endParaRPr sz="239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2A470A4A-6568-3806-86D0-67F62C79E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969" y="102881"/>
            <a:ext cx="4251162" cy="4251162"/>
          </a:xfrm>
          <a:prstGeom prst="rect">
            <a:avLst/>
          </a:prstGeom>
        </p:spPr>
      </p:pic>
      <p:pic>
        <p:nvPicPr>
          <p:cNvPr id="17" name="Picture 16" descr="Icon&#10;&#10;Description automatically generated">
            <a:extLst>
              <a:ext uri="{FF2B5EF4-FFF2-40B4-BE49-F238E27FC236}">
                <a16:creationId xmlns:a16="http://schemas.microsoft.com/office/drawing/2014/main" id="{C1F64208-824C-BE2D-01F7-FA9E2AD7F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5548439"/>
            <a:ext cx="3724394" cy="3724394"/>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305549"/>
            <a:ext cx="543257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heat</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37199" y="5287250"/>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cosy</a:t>
            </a:r>
            <a:endParaRPr sz="166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B6D3B540-702A-707A-20C9-9DF6ACAE5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398" y="602862"/>
            <a:ext cx="3251200" cy="3251200"/>
          </a:xfrm>
          <a:prstGeom prst="rect">
            <a:avLst/>
          </a:prstGeom>
        </p:spPr>
      </p:pic>
      <p:pic>
        <p:nvPicPr>
          <p:cNvPr id="22" name="Picture 21" descr="A picture containing text, vector graphics&#10;&#10;Description automatically generated">
            <a:extLst>
              <a:ext uri="{FF2B5EF4-FFF2-40B4-BE49-F238E27FC236}">
                <a16:creationId xmlns:a16="http://schemas.microsoft.com/office/drawing/2014/main" id="{09E7F4FB-263F-7BA7-AFEF-3013A8211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351" y="5650577"/>
            <a:ext cx="3519725" cy="3519725"/>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65507" y="126070"/>
            <a:ext cx="575317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ache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84854" y="5693726"/>
            <a:ext cx="123460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dejected</a:t>
            </a:r>
            <a:endParaRPr sz="8000" dirty="0">
              <a:latin typeface="Gill Sans MT" panose="020B0502020104020203" pitchFamily="34" charset="77"/>
            </a:endParaRPr>
          </a:p>
        </p:txBody>
      </p:sp>
      <p:pic>
        <p:nvPicPr>
          <p:cNvPr id="16" name="Picture 15" descr="Logo&#10;&#10;Description automatically generated">
            <a:extLst>
              <a:ext uri="{FF2B5EF4-FFF2-40B4-BE49-F238E27FC236}">
                <a16:creationId xmlns:a16="http://schemas.microsoft.com/office/drawing/2014/main" id="{7CE93A7F-33CD-3823-75AA-9AE83AA33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855" y="441551"/>
            <a:ext cx="3529026" cy="3529026"/>
          </a:xfrm>
          <a:prstGeom prst="rect">
            <a:avLst/>
          </a:prstGeom>
        </p:spPr>
      </p:pic>
      <p:pic>
        <p:nvPicPr>
          <p:cNvPr id="18" name="Picture 17" descr="Icon&#10;&#10;Description automatically generated">
            <a:extLst>
              <a:ext uri="{FF2B5EF4-FFF2-40B4-BE49-F238E27FC236}">
                <a16:creationId xmlns:a16="http://schemas.microsoft.com/office/drawing/2014/main" id="{70ADED57-BBD8-0B54-E226-0AF2354BF8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47" y="5613466"/>
            <a:ext cx="3472906" cy="3472906"/>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72530" y="473186"/>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occupy</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04960" y="5731759"/>
            <a:ext cx="11000055"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united</a:t>
            </a:r>
            <a:endParaRPr sz="199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3E043648-02A0-F024-1E22-CBEC963F9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3737" y="663907"/>
            <a:ext cx="3245071" cy="3245071"/>
          </a:xfrm>
          <a:prstGeom prst="rect">
            <a:avLst/>
          </a:prstGeom>
        </p:spPr>
      </p:pic>
      <p:pic>
        <p:nvPicPr>
          <p:cNvPr id="18" name="Picture 17" descr="Logo&#10;&#10;Description automatically generated">
            <a:extLst>
              <a:ext uri="{FF2B5EF4-FFF2-40B4-BE49-F238E27FC236}">
                <a16:creationId xmlns:a16="http://schemas.microsoft.com/office/drawing/2014/main" id="{D25C524E-2BFA-794A-4883-4A37483363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525" y="5143462"/>
            <a:ext cx="4412913" cy="4412913"/>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63574" y="0"/>
            <a:ext cx="492282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gain</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63574" y="5266468"/>
            <a:ext cx="1296543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crisis</a:t>
            </a:r>
            <a:endParaRPr sz="9600" dirty="0">
              <a:latin typeface="Gill Sans MT" panose="020B0502020104020203" pitchFamily="34" charset="77"/>
            </a:endParaRPr>
          </a:p>
        </p:txBody>
      </p:sp>
      <p:pic>
        <p:nvPicPr>
          <p:cNvPr id="15" name="Picture 14" descr="Icon&#10;&#10;Description automatically generated">
            <a:extLst>
              <a:ext uri="{FF2B5EF4-FFF2-40B4-BE49-F238E27FC236}">
                <a16:creationId xmlns:a16="http://schemas.microsoft.com/office/drawing/2014/main" id="{1B1EB14D-E088-43F7-00C6-84417B030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289" y="685828"/>
            <a:ext cx="3181233" cy="3181233"/>
          </a:xfrm>
          <a:prstGeom prst="rect">
            <a:avLst/>
          </a:prstGeom>
        </p:spPr>
      </p:pic>
      <p:pic>
        <p:nvPicPr>
          <p:cNvPr id="16" name="Picture 15" descr="Icon&#10;&#10;Description automatically generated">
            <a:extLst>
              <a:ext uri="{FF2B5EF4-FFF2-40B4-BE49-F238E27FC236}">
                <a16:creationId xmlns:a16="http://schemas.microsoft.com/office/drawing/2014/main" id="{2F2BBAD7-9743-C900-F418-E01D4C502C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577" y="5642954"/>
            <a:ext cx="3467933" cy="3467933"/>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50408" y="2274766"/>
            <a:ext cx="16206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chew	</a:t>
            </a:r>
            <a:endParaRPr b="1" dirty="0">
              <a:latin typeface="Gill Sans MT" panose="020B0502020104020203" pitchFamily="34" charset="77"/>
              <a:sym typeface="American Typewriter"/>
            </a:endParaRPr>
          </a:p>
        </p:txBody>
      </p:sp>
      <p:sp>
        <p:nvSpPr>
          <p:cNvPr id="134" name="office"/>
          <p:cNvSpPr txBox="1"/>
          <p:nvPr/>
        </p:nvSpPr>
        <p:spPr>
          <a:xfrm>
            <a:off x="5897102" y="3183419"/>
            <a:ext cx="132728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cold</a:t>
            </a:r>
            <a:endParaRPr dirty="0">
              <a:latin typeface="Gill Sans MT" panose="020B0502020104020203" pitchFamily="34" charset="77"/>
            </a:endParaRPr>
          </a:p>
        </p:txBody>
      </p:sp>
      <p:sp>
        <p:nvSpPr>
          <p:cNvPr id="135" name="spare"/>
          <p:cNvSpPr txBox="1"/>
          <p:nvPr/>
        </p:nvSpPr>
        <p:spPr>
          <a:xfrm>
            <a:off x="5858620" y="4033018"/>
            <a:ext cx="14042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heat</a:t>
            </a:r>
            <a:endParaRPr b="1" dirty="0">
              <a:latin typeface="Gill Sans MT" panose="020B0502020104020203" pitchFamily="34" charset="77"/>
              <a:sym typeface="American Typewriter"/>
            </a:endParaRPr>
          </a:p>
        </p:txBody>
      </p:sp>
      <p:sp>
        <p:nvSpPr>
          <p:cNvPr id="136" name="chipped"/>
          <p:cNvSpPr txBox="1"/>
          <p:nvPr/>
        </p:nvSpPr>
        <p:spPr>
          <a:xfrm>
            <a:off x="5871454" y="4958818"/>
            <a:ext cx="137858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cosy</a:t>
            </a:r>
            <a:endParaRPr dirty="0">
              <a:latin typeface="Gill Sans MT" panose="020B0502020104020203" pitchFamily="34" charset="77"/>
            </a:endParaRPr>
          </a:p>
        </p:txBody>
      </p:sp>
      <p:sp>
        <p:nvSpPr>
          <p:cNvPr id="137" name="lift"/>
          <p:cNvSpPr txBox="1"/>
          <p:nvPr/>
        </p:nvSpPr>
        <p:spPr>
          <a:xfrm>
            <a:off x="5828966" y="5829370"/>
            <a:ext cx="14635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ache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81147" y="3418118"/>
            <a:ext cx="215924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occupy</a:t>
            </a:r>
            <a:endParaRPr b="1" dirty="0">
              <a:latin typeface="Gill Sans MT" panose="020B0502020104020203" pitchFamily="34" charset="77"/>
              <a:sym typeface="American Typewriter"/>
            </a:endParaRPr>
          </a:p>
        </p:txBody>
      </p:sp>
      <p:sp>
        <p:nvSpPr>
          <p:cNvPr id="140" name="tolerate"/>
          <p:cNvSpPr txBox="1"/>
          <p:nvPr/>
        </p:nvSpPr>
        <p:spPr>
          <a:xfrm>
            <a:off x="5253518" y="2522165"/>
            <a:ext cx="26144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dejected</a:t>
            </a:r>
            <a:endParaRPr dirty="0">
              <a:latin typeface="Gill Sans MT" panose="020B0502020104020203" pitchFamily="34" charset="77"/>
            </a:endParaRPr>
          </a:p>
        </p:txBody>
      </p:sp>
      <p:sp>
        <p:nvSpPr>
          <p:cNvPr id="141" name="fixation"/>
          <p:cNvSpPr txBox="1"/>
          <p:nvPr/>
        </p:nvSpPr>
        <p:spPr>
          <a:xfrm>
            <a:off x="5573320" y="4280417"/>
            <a:ext cx="197490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united</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846012" y="5188117"/>
            <a:ext cx="13128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gain</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715376" y="5996646"/>
            <a:ext cx="15741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crisis</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9282" y="1309202"/>
            <a:ext cx="201978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chew</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102080"/>
            <a:ext cx="632262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chew food, you use your teeth to break it up in your mouth so that it becomes easier to swallow.</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beaver </a:t>
            </a:r>
            <a:r>
              <a:rPr lang="en-GB" sz="4000" b="1" dirty="0">
                <a:latin typeface="Gill Sans MT" panose="020B0502020104020203" pitchFamily="34" charset="77"/>
              </a:rPr>
              <a:t>chewed</a:t>
            </a:r>
            <a:r>
              <a:rPr lang="en-GB" sz="4000" dirty="0">
                <a:latin typeface="Gill Sans MT" panose="020B0502020104020203" pitchFamily="34" charset="77"/>
              </a:rPr>
              <a:t> the trunk of the tree.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chew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3523540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munch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swallow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chomp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89323764"/>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chew and destroy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chew 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8E240FD5-4E73-FBB8-9DF3-6D26BD213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314" y="2259212"/>
            <a:ext cx="4251162" cy="4251162"/>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6834" y="1309202"/>
            <a:ext cx="164468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cold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(adjective)</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868460" y="4024908"/>
            <a:ext cx="716717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cold has a very low temperature or a lower temperature than is normal or acceptable.</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a:t>
            </a:r>
            <a:r>
              <a:rPr lang="en-GB" sz="4000" b="1" dirty="0">
                <a:latin typeface="Gill Sans MT" panose="020B0502020104020203" pitchFamily="34" charset="77"/>
              </a:rPr>
              <a:t>cold</a:t>
            </a:r>
            <a:r>
              <a:rPr lang="en-GB" sz="4000" dirty="0">
                <a:latin typeface="Gill Sans MT" panose="020B0502020104020203" pitchFamily="34" charset="77"/>
              </a:rPr>
              <a:t> in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cold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8747677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chilly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87520298"/>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181460">
                  <a:extLst>
                    <a:ext uri="{9D8B030D-6E8A-4147-A177-3AD203B41FA5}">
                      <a16:colId xmlns:a16="http://schemas.microsoft.com/office/drawing/2014/main" val="1851897062"/>
                    </a:ext>
                  </a:extLst>
                </a:gridCol>
                <a:gridCol w="5283429">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cold 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became colder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5A14835C-7E11-4720-7DD1-936B7B4BA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645" y="2359037"/>
            <a:ext cx="3724394" cy="3724394"/>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8022" y="1309202"/>
            <a:ext cx="166231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heat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8355" y="4146151"/>
            <a:ext cx="6699972"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heat something, you raise its temperature, for example by using a flame or a special piece of equipment.</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Jill could feel the </a:t>
            </a:r>
            <a:r>
              <a:rPr lang="en-GB" sz="4000" b="1" dirty="0">
                <a:latin typeface="Gill Sans MT" panose="020B0502020104020203" pitchFamily="34" charset="77"/>
              </a:rPr>
              <a:t>heat</a:t>
            </a:r>
            <a:r>
              <a:rPr lang="en-GB" sz="4000" dirty="0">
                <a:latin typeface="Gill Sans MT" panose="020B0502020104020203" pitchFamily="34" charset="77"/>
              </a:rPr>
              <a:t> from the radiator.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heat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6447528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9753087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526900">
                  <a:extLst>
                    <a:ext uri="{9D8B030D-6E8A-4147-A177-3AD203B41FA5}">
                      <a16:colId xmlns:a16="http://schemas.microsoft.com/office/drawing/2014/main" val="1851897062"/>
                    </a:ext>
                  </a:extLst>
                </a:gridCol>
                <a:gridCol w="4937989">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heat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heat the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3" name="Picture 22" descr="Icon&#10;&#10;Description automatically generated">
            <a:extLst>
              <a:ext uri="{FF2B5EF4-FFF2-40B4-BE49-F238E27FC236}">
                <a16:creationId xmlns:a16="http://schemas.microsoft.com/office/drawing/2014/main" id="{ECC6404F-5C79-305C-FFF1-F87A4E28D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093" y="2597267"/>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5157" y="1309202"/>
            <a:ext cx="172803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cosy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65406" y="4271506"/>
            <a:ext cx="6494375"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house or room that is cosy is comfortable and warm.</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blanket made the sofa feel very </a:t>
            </a:r>
            <a:r>
              <a:rPr lang="en-GB" sz="4000" b="1" dirty="0">
                <a:latin typeface="Gill Sans MT" panose="020B0502020104020203" pitchFamily="34" charset="77"/>
              </a:rPr>
              <a:t>cosy</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a:t>
            </a:r>
            <a:r>
              <a:rPr lang="en-GB" dirty="0" err="1">
                <a:latin typeface="Gill Sans MT" panose="020B0502020104020203" pitchFamily="34" charset="77"/>
              </a:rPr>
              <a:t>sy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2096105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snug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uncomfortable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restful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5695657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cosy and 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soft and cosy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picture containing text, vector graphics&#10;&#10;Description automatically generated">
            <a:extLst>
              <a:ext uri="{FF2B5EF4-FFF2-40B4-BE49-F238E27FC236}">
                <a16:creationId xmlns:a16="http://schemas.microsoft.com/office/drawing/2014/main" id="{D0553497-8CDD-F615-B952-5F6C0AFD8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576" y="2359389"/>
            <a:ext cx="3678784" cy="367878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0739" y="1309202"/>
            <a:ext cx="175689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ache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947474" y="4098629"/>
            <a:ext cx="642314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ache or a part of your body aches, you feel a steady, fairly strong pain.</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Dad’s knee </a:t>
            </a:r>
            <a:r>
              <a:rPr lang="en-GB" sz="4000" b="1" dirty="0">
                <a:latin typeface="Gill Sans MT" panose="020B0502020104020203" pitchFamily="34" charset="77"/>
              </a:rPr>
              <a:t>ached</a:t>
            </a:r>
            <a:r>
              <a:rPr lang="en-GB" sz="4000" dirty="0">
                <a:latin typeface="Gill Sans MT" panose="020B0502020104020203" pitchFamily="34" charset="77"/>
              </a:rPr>
              <a:t> after playing football.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ache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44299702"/>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throb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pound</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02818703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started to ache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deep aching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EFDC6BAB-8D5A-182E-20B4-66F1D97C0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437" y="2714878"/>
            <a:ext cx="3149600" cy="31496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33689</TotalTime>
  <Words>1254</Words>
  <Application>Microsoft Macintosh PowerPoint</Application>
  <PresentationFormat>Custom</PresentationFormat>
  <Paragraphs>344</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414</cp:revision>
  <dcterms:modified xsi:type="dcterms:W3CDTF">2022-06-22T17:42:28Z</dcterms:modified>
</cp:coreProperties>
</file>