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82"/>
    <p:restoredTop sz="94737"/>
  </p:normalViewPr>
  <p:slideViewPr>
    <p:cSldViewPr snapToGrid="0" snapToObjects="1">
      <p:cViewPr varScale="1">
        <p:scale>
          <a:sx n="62" d="100"/>
          <a:sy n="62" d="100"/>
        </p:scale>
        <p:origin x="1400" y="29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683831" y="3226831"/>
            <a:ext cx="6020879"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36</a:t>
            </a:r>
            <a:r>
              <a:rPr dirty="0">
                <a:latin typeface="Gill Sans MT" panose="020B0502020104020203" pitchFamily="34" charset="77"/>
              </a:rPr>
              <a:t> </a:t>
            </a:r>
            <a:r>
              <a:rPr lang="en-GB" dirty="0">
                <a:latin typeface="Gill Sans MT" panose="020B0502020104020203" pitchFamily="34" charset="77"/>
              </a:rPr>
              <a:t>– 4th July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37846" y="1309202"/>
            <a:ext cx="201818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wade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7" y="4146149"/>
            <a:ext cx="6080674"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wade through something that makes it difficult to walk, usually water or mud, you walk through it.</a:t>
            </a:r>
            <a:endParaRPr sz="32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pig </a:t>
            </a:r>
            <a:r>
              <a:rPr lang="en-GB" sz="4000" b="1" dirty="0">
                <a:latin typeface="Gill Sans MT" panose="020B0502020104020203" pitchFamily="34" charset="77"/>
              </a:rPr>
              <a:t>waded</a:t>
            </a:r>
            <a:r>
              <a:rPr lang="en-GB" sz="4000" dirty="0">
                <a:latin typeface="Gill Sans MT" panose="020B0502020104020203" pitchFamily="34" charset="77"/>
              </a:rPr>
              <a:t> slowly through the thick mud.</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6718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wade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91762903"/>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trudge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trade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plod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played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slowly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99276129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carefully waded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waded and trudged 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1" name="Picture 20">
            <a:extLst>
              <a:ext uri="{FF2B5EF4-FFF2-40B4-BE49-F238E27FC236}">
                <a16:creationId xmlns:a16="http://schemas.microsoft.com/office/drawing/2014/main" id="{4B9DF1E1-400D-CD4B-43EF-C8093B99B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903" y="2458315"/>
            <a:ext cx="3798752" cy="3798752"/>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17983" y="1315976"/>
            <a:ext cx="252312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display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52569" y="3963652"/>
            <a:ext cx="6305070"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display something that you want people to see, you put it in a particular place, so that people can see it easily.</a:t>
            </a:r>
            <a:endParaRPr sz="32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Amelia really wanted the t-shirt that was on </a:t>
            </a:r>
            <a:r>
              <a:rPr lang="en-GB" sz="4000" b="1" dirty="0">
                <a:latin typeface="Gill Sans MT" panose="020B0502020104020203" pitchFamily="34" charset="77"/>
              </a:rPr>
              <a:t>display</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669831" y="2182175"/>
            <a:ext cx="4764773"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dis-play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10863312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displayed for all to see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reluctantly displayed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6074048"/>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16677378"/>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exhibit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they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proudly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show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openly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A picture containing text&#10;&#10;Description automatically generated">
            <a:extLst>
              <a:ext uri="{FF2B5EF4-FFF2-40B4-BE49-F238E27FC236}">
                <a16:creationId xmlns:a16="http://schemas.microsoft.com/office/drawing/2014/main" id="{B8974433-973A-F8BB-8A12-3DB1F72B6F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7484" y="2444149"/>
            <a:ext cx="3793610" cy="379361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28624" y="1309202"/>
            <a:ext cx="206466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surge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3758982"/>
            <a:ext cx="6795348"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surge is a sudden large increase in something that has previously been steady, or has only increased or developed slowly.</a:t>
            </a: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waves suddenly </a:t>
            </a:r>
            <a:r>
              <a:rPr lang="en-GB" sz="4000" b="1" dirty="0">
                <a:latin typeface="Gill Sans MT" panose="020B0502020104020203" pitchFamily="34" charset="77"/>
              </a:rPr>
              <a:t>surged</a:t>
            </a:r>
            <a:r>
              <a:rPr lang="en-GB" sz="4000" dirty="0">
                <a:latin typeface="Gill Sans MT" panose="020B0502020104020203" pitchFamily="34" charset="77"/>
              </a:rPr>
              <a:t> towards the houses.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surge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11517144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an unexpected surge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quick surge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9867119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forward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sweep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emerge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powerfully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1" name="Picture 20" descr="Logo&#10;&#10;Description automatically generated">
            <a:extLst>
              <a:ext uri="{FF2B5EF4-FFF2-40B4-BE49-F238E27FC236}">
                <a16:creationId xmlns:a16="http://schemas.microsoft.com/office/drawing/2014/main" id="{50CFF4A5-F363-8CD4-94C2-F30AC664D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2691" y="2302168"/>
            <a:ext cx="3804896" cy="3804896"/>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98479" y="1339979"/>
            <a:ext cx="2543966"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refresh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28506" y="4041634"/>
            <a:ext cx="6410493"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refreshes your memory, they tell you something that you had forgotten.</a:t>
            </a: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Mr Jones </a:t>
            </a:r>
            <a:r>
              <a:rPr lang="en-GB" b="1" dirty="0">
                <a:latin typeface="Gill Sans MT" panose="020B0502020104020203" pitchFamily="34" charset="77"/>
              </a:rPr>
              <a:t>refreshed</a:t>
            </a:r>
            <a:r>
              <a:rPr lang="en-GB" dirty="0">
                <a:latin typeface="Gill Sans MT" panose="020B0502020104020203" pitchFamily="34" charset="77"/>
              </a:rPr>
              <a:t> our memories about fractions. </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re-fresh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86059469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needed to refresh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quick refresher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64380272"/>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stimulate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flesh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memory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prompt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mesh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3D030C60-C350-AC0D-4884-5984DC4FD7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9856" y="2319692"/>
            <a:ext cx="1626809" cy="1626809"/>
          </a:xfrm>
          <a:prstGeom prst="rect">
            <a:avLst/>
          </a:prstGeom>
        </p:spPr>
      </p:pic>
      <p:pic>
        <p:nvPicPr>
          <p:cNvPr id="7" name="Picture 6" descr="Icon&#10;&#10;Description automatically generated">
            <a:extLst>
              <a:ext uri="{FF2B5EF4-FFF2-40B4-BE49-F238E27FC236}">
                <a16:creationId xmlns:a16="http://schemas.microsoft.com/office/drawing/2014/main" id="{F269FF33-C728-8224-E2E5-A0AB7218D5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3255" y="2987360"/>
            <a:ext cx="2873664" cy="2873664"/>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08094" y="1339979"/>
            <a:ext cx="2095125"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retain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2563" y="4228023"/>
            <a:ext cx="6087001"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To retain something means to continue to have that thing.</a:t>
            </a: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Mihai had successfully </a:t>
            </a:r>
            <a:r>
              <a:rPr lang="en-GB" b="1" dirty="0">
                <a:latin typeface="Gill Sans MT" panose="020B0502020104020203" pitchFamily="34" charset="77"/>
              </a:rPr>
              <a:t>retained</a:t>
            </a:r>
            <a:r>
              <a:rPr lang="en-GB" dirty="0">
                <a:latin typeface="Gill Sans MT" panose="020B0502020104020203" pitchFamily="34" charset="77"/>
              </a:rPr>
              <a:t> the title.</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a:t>
            </a:r>
            <a:r>
              <a:rPr lang="en-GB" dirty="0" err="1">
                <a:latin typeface="Gill Sans MT" panose="020B0502020104020203" pitchFamily="34" charset="77"/>
              </a:rPr>
              <a:t>tain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21647158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desperate to retain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fought to retain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7483631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keep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give 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again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status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preserve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Logo&#10;&#10;Description automatically generated">
            <a:extLst>
              <a:ext uri="{FF2B5EF4-FFF2-40B4-BE49-F238E27FC236}">
                <a16:creationId xmlns:a16="http://schemas.microsoft.com/office/drawing/2014/main" id="{C4C16F8C-AEAD-18E2-8DB2-9F7BF0EA0B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8730" y="2326680"/>
            <a:ext cx="3989675" cy="3989675"/>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78677090"/>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swallow</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squeak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yell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grab</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0539695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wade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display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surge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retain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924170169"/>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squeak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swallow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impossible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yell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grab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863417467"/>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you shout loudly, usually because you are excited, angry, or in pain.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something or someone ***, they make a short, high-pitched sound.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Something that is *** cannot be done or cannot happen.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you take it or pick it up suddenly and roughly.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something, you cause it to go from your mouth down into your stomach.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5" name="Picture 14" descr="Icon&#10;&#10;Description automatically generated">
            <a:extLst>
              <a:ext uri="{FF2B5EF4-FFF2-40B4-BE49-F238E27FC236}">
                <a16:creationId xmlns:a16="http://schemas.microsoft.com/office/drawing/2014/main" id="{47F41596-CD9B-CA62-814B-7D8D78E28A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2229" y="3984775"/>
            <a:ext cx="941012" cy="941012"/>
          </a:xfrm>
          <a:prstGeom prst="rect">
            <a:avLst/>
          </a:prstGeom>
        </p:spPr>
      </p:pic>
      <p:pic>
        <p:nvPicPr>
          <p:cNvPr id="16" name="Picture 15" descr="Icon&#10;&#10;Description automatically generated">
            <a:extLst>
              <a:ext uri="{FF2B5EF4-FFF2-40B4-BE49-F238E27FC236}">
                <a16:creationId xmlns:a16="http://schemas.microsoft.com/office/drawing/2014/main" id="{5D88768E-E99E-7ACA-FEFB-6EC65A755E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2370" y="5140804"/>
            <a:ext cx="941013" cy="941013"/>
          </a:xfrm>
          <a:prstGeom prst="rect">
            <a:avLst/>
          </a:prstGeom>
        </p:spPr>
      </p:pic>
      <p:pic>
        <p:nvPicPr>
          <p:cNvPr id="17" name="Picture 16" descr="Icon&#10;&#10;Description automatically generated">
            <a:extLst>
              <a:ext uri="{FF2B5EF4-FFF2-40B4-BE49-F238E27FC236}">
                <a16:creationId xmlns:a16="http://schemas.microsoft.com/office/drawing/2014/main" id="{1955C80B-246A-D489-4945-C488CE62C5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5917" y="7722324"/>
            <a:ext cx="1057258" cy="1057258"/>
          </a:xfrm>
          <a:prstGeom prst="rect">
            <a:avLst/>
          </a:prstGeom>
        </p:spPr>
      </p:pic>
      <p:pic>
        <p:nvPicPr>
          <p:cNvPr id="18" name="Picture 17" descr="Icon&#10;&#10;Description automatically generated">
            <a:extLst>
              <a:ext uri="{FF2B5EF4-FFF2-40B4-BE49-F238E27FC236}">
                <a16:creationId xmlns:a16="http://schemas.microsoft.com/office/drawing/2014/main" id="{8A3C70E2-5794-B1E4-BACD-8E56C9AFD1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3883" y="2420264"/>
            <a:ext cx="1312033" cy="1312033"/>
          </a:xfrm>
          <a:prstGeom prst="rect">
            <a:avLst/>
          </a:prstGeom>
        </p:spPr>
      </p:pic>
      <p:pic>
        <p:nvPicPr>
          <p:cNvPr id="19" name="Picture 18" descr="Icon&#10;&#10;Description automatically generated">
            <a:extLst>
              <a:ext uri="{FF2B5EF4-FFF2-40B4-BE49-F238E27FC236}">
                <a16:creationId xmlns:a16="http://schemas.microsoft.com/office/drawing/2014/main" id="{7F9E7057-F971-5923-609E-EBDAF8F3398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36125" y="6456339"/>
            <a:ext cx="1057258" cy="1057258"/>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709308092"/>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wade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display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surge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refresh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retain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158572239"/>
              </p:ext>
            </p:extLst>
          </p:nvPr>
        </p:nvGraphicFramePr>
        <p:xfrm>
          <a:off x="5307795" y="1251704"/>
          <a:ext cx="4826233" cy="757188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something that you want people to see, you put it in a particular place, so that people can see it easily.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is a sudden large increase in something that has previously been steady, or has only increased or developed slowly.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To *** something means to continue to have that 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through something that makes it difficult to walk, usually water or mud, you walk through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159320">
                <a:tc>
                  <a:txBody>
                    <a:bodyPr/>
                    <a:lstStyle/>
                    <a:p>
                      <a:r>
                        <a:rPr lang="en-GB" sz="2000" dirty="0">
                          <a:latin typeface="Gill Sans MT" panose="020B0502020104020203" pitchFamily="34" charset="77"/>
                        </a:rPr>
                        <a:t>If someone *** your memory, they tell you something that you had forgotten.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15" name="Picture 14">
            <a:extLst>
              <a:ext uri="{FF2B5EF4-FFF2-40B4-BE49-F238E27FC236}">
                <a16:creationId xmlns:a16="http://schemas.microsoft.com/office/drawing/2014/main" id="{A490AAAB-4712-F6C8-77BE-378066AC0B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1367" y="6638752"/>
            <a:ext cx="933589" cy="93358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048FC810-29E1-DB59-309F-A2063BC081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1367" y="2817671"/>
            <a:ext cx="933589" cy="933589"/>
          </a:xfrm>
          <a:prstGeom prst="rect">
            <a:avLst/>
          </a:prstGeom>
        </p:spPr>
      </p:pic>
      <p:pic>
        <p:nvPicPr>
          <p:cNvPr id="3" name="Picture 2" descr="Logo&#10;&#10;Description automatically generated">
            <a:extLst>
              <a:ext uri="{FF2B5EF4-FFF2-40B4-BE49-F238E27FC236}">
                <a16:creationId xmlns:a16="http://schemas.microsoft.com/office/drawing/2014/main" id="{44C4AE2E-2E43-194A-A980-D85926E1B3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47088" y="3874655"/>
            <a:ext cx="1002145" cy="1002145"/>
          </a:xfrm>
          <a:prstGeom prst="rect">
            <a:avLst/>
          </a:prstGeom>
        </p:spPr>
      </p:pic>
      <p:pic>
        <p:nvPicPr>
          <p:cNvPr id="18" name="Picture 17" descr="Icon&#10;&#10;Description automatically generated">
            <a:extLst>
              <a:ext uri="{FF2B5EF4-FFF2-40B4-BE49-F238E27FC236}">
                <a16:creationId xmlns:a16="http://schemas.microsoft.com/office/drawing/2014/main" id="{CBE634CD-DB4A-CAD4-4C4E-CF99A41830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98393" y="7720146"/>
            <a:ext cx="616748" cy="616748"/>
          </a:xfrm>
          <a:prstGeom prst="rect">
            <a:avLst/>
          </a:prstGeom>
        </p:spPr>
      </p:pic>
      <p:pic>
        <p:nvPicPr>
          <p:cNvPr id="19" name="Picture 18" descr="Icon&#10;&#10;Description automatically generated">
            <a:extLst>
              <a:ext uri="{FF2B5EF4-FFF2-40B4-BE49-F238E27FC236}">
                <a16:creationId xmlns:a16="http://schemas.microsoft.com/office/drawing/2014/main" id="{2A41EDFD-4B42-6410-2022-8C4297E125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53791" y="7729704"/>
            <a:ext cx="1089450" cy="1089450"/>
          </a:xfrm>
          <a:prstGeom prst="rect">
            <a:avLst/>
          </a:prstGeom>
        </p:spPr>
      </p:pic>
      <p:pic>
        <p:nvPicPr>
          <p:cNvPr id="20" name="Picture 19" descr="Logo&#10;&#10;Description automatically generated">
            <a:extLst>
              <a:ext uri="{FF2B5EF4-FFF2-40B4-BE49-F238E27FC236}">
                <a16:creationId xmlns:a16="http://schemas.microsoft.com/office/drawing/2014/main" id="{F4B89833-9040-01D4-25B9-78AE83BDC99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46421" y="5006225"/>
            <a:ext cx="1560742" cy="1560742"/>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733887" y="3085008"/>
            <a:ext cx="213039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squeak</a:t>
            </a:r>
            <a:endParaRPr b="1" dirty="0">
              <a:latin typeface="Gill Sans MT" panose="020B0502020104020203" pitchFamily="34" charset="77"/>
              <a:sym typeface="American Typewriter"/>
            </a:endParaRPr>
          </a:p>
        </p:txBody>
      </p:sp>
      <p:sp>
        <p:nvSpPr>
          <p:cNvPr id="134" name="office"/>
          <p:cNvSpPr txBox="1"/>
          <p:nvPr/>
        </p:nvSpPr>
        <p:spPr>
          <a:xfrm>
            <a:off x="2600042" y="3993661"/>
            <a:ext cx="239809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swallow</a:t>
            </a:r>
            <a:endParaRPr dirty="0">
              <a:latin typeface="Gill Sans MT" panose="020B0502020104020203" pitchFamily="34" charset="77"/>
            </a:endParaRPr>
          </a:p>
        </p:txBody>
      </p:sp>
      <p:sp>
        <p:nvSpPr>
          <p:cNvPr id="135" name="spare"/>
          <p:cNvSpPr txBox="1"/>
          <p:nvPr/>
        </p:nvSpPr>
        <p:spPr>
          <a:xfrm>
            <a:off x="2196883" y="4843260"/>
            <a:ext cx="320440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impossible</a:t>
            </a:r>
            <a:endParaRPr b="1" dirty="0">
              <a:latin typeface="Gill Sans MT" panose="020B0502020104020203" pitchFamily="34" charset="77"/>
              <a:sym typeface="American Typewriter"/>
            </a:endParaRPr>
          </a:p>
        </p:txBody>
      </p:sp>
      <p:sp>
        <p:nvSpPr>
          <p:cNvPr id="136" name="chipped"/>
          <p:cNvSpPr txBox="1"/>
          <p:nvPr/>
        </p:nvSpPr>
        <p:spPr>
          <a:xfrm>
            <a:off x="3244450" y="5769060"/>
            <a:ext cx="110927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yell</a:t>
            </a:r>
            <a:endParaRPr dirty="0">
              <a:latin typeface="Gill Sans MT" panose="020B0502020104020203" pitchFamily="34" charset="77"/>
            </a:endParaRPr>
          </a:p>
        </p:txBody>
      </p:sp>
      <p:sp>
        <p:nvSpPr>
          <p:cNvPr id="137" name="lift"/>
          <p:cNvSpPr txBox="1"/>
          <p:nvPr/>
        </p:nvSpPr>
        <p:spPr>
          <a:xfrm>
            <a:off x="3086546" y="6639612"/>
            <a:ext cx="142507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grab</a:t>
            </a:r>
            <a:endParaRPr dirty="0">
              <a:latin typeface="Gill Sans MT" panose="020B0502020104020203" pitchFamily="34" charset="77"/>
            </a:endParaRPr>
          </a:p>
        </p:txBody>
      </p:sp>
      <p:sp>
        <p:nvSpPr>
          <p:cNvPr id="138" name="mutter"/>
          <p:cNvSpPr txBox="1"/>
          <p:nvPr/>
        </p:nvSpPr>
        <p:spPr>
          <a:xfrm>
            <a:off x="8167047" y="3961911"/>
            <a:ext cx="209833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display</a:t>
            </a:r>
            <a:endParaRPr b="1" dirty="0">
              <a:latin typeface="Gill Sans MT" panose="020B0502020104020203" pitchFamily="34" charset="77"/>
              <a:sym typeface="American Typewriter"/>
            </a:endParaRPr>
          </a:p>
        </p:txBody>
      </p:sp>
      <p:sp>
        <p:nvSpPr>
          <p:cNvPr id="139" name="unveil"/>
          <p:cNvSpPr txBox="1"/>
          <p:nvPr/>
        </p:nvSpPr>
        <p:spPr>
          <a:xfrm>
            <a:off x="8031173" y="5769060"/>
            <a:ext cx="218329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refresh</a:t>
            </a:r>
            <a:endParaRPr b="1" dirty="0">
              <a:latin typeface="Gill Sans MT" panose="020B0502020104020203" pitchFamily="34" charset="77"/>
              <a:sym typeface="American Typewriter"/>
            </a:endParaRPr>
          </a:p>
        </p:txBody>
      </p:sp>
      <p:sp>
        <p:nvSpPr>
          <p:cNvPr id="140" name="tolerate"/>
          <p:cNvSpPr txBox="1"/>
          <p:nvPr/>
        </p:nvSpPr>
        <p:spPr>
          <a:xfrm>
            <a:off x="8396278" y="3065958"/>
            <a:ext cx="163987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wade</a:t>
            </a:r>
            <a:endParaRPr dirty="0">
              <a:latin typeface="Gill Sans MT" panose="020B0502020104020203" pitchFamily="34" charset="77"/>
            </a:endParaRPr>
          </a:p>
        </p:txBody>
      </p:sp>
      <p:sp>
        <p:nvSpPr>
          <p:cNvPr id="141" name="fixation"/>
          <p:cNvSpPr txBox="1"/>
          <p:nvPr/>
        </p:nvSpPr>
        <p:spPr>
          <a:xfrm>
            <a:off x="8363427" y="4824210"/>
            <a:ext cx="170559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surge</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220810" y="6639611"/>
            <a:ext cx="185627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retain</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658441" y="154124"/>
            <a:ext cx="8592096"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squeak</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293173" y="5613966"/>
            <a:ext cx="10875989"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swallow</a:t>
            </a:r>
            <a:endParaRPr sz="23900" dirty="0">
              <a:latin typeface="Gill Sans MT" panose="020B0502020104020203" pitchFamily="34" charset="77"/>
            </a:endParaRPr>
          </a:p>
        </p:txBody>
      </p:sp>
      <p:pic>
        <p:nvPicPr>
          <p:cNvPr id="12" name="Picture 11" descr="Icon&#10;&#10;Description automatically generated">
            <a:extLst>
              <a:ext uri="{FF2B5EF4-FFF2-40B4-BE49-F238E27FC236}">
                <a16:creationId xmlns:a16="http://schemas.microsoft.com/office/drawing/2014/main" id="{CB89D5A3-1725-F3D7-D973-07FDDA86F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6103" y="645977"/>
            <a:ext cx="3164969" cy="3164969"/>
          </a:xfrm>
          <a:prstGeom prst="rect">
            <a:avLst/>
          </a:prstGeom>
        </p:spPr>
      </p:pic>
      <p:pic>
        <p:nvPicPr>
          <p:cNvPr id="13" name="Picture 12" descr="Icon&#10;&#10;Description automatically generated">
            <a:extLst>
              <a:ext uri="{FF2B5EF4-FFF2-40B4-BE49-F238E27FC236}">
                <a16:creationId xmlns:a16="http://schemas.microsoft.com/office/drawing/2014/main" id="{CC6EB165-D34E-751A-3439-511F005A0C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360" y="5613966"/>
            <a:ext cx="3290292" cy="3290292"/>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16617" y="1142374"/>
            <a:ext cx="7587012"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impossible</a:t>
            </a:r>
            <a:endParaRPr sz="16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15483" y="5303496"/>
            <a:ext cx="1103913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yell</a:t>
            </a:r>
            <a:endParaRPr sz="138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0A645B77-BE5F-4AF4-2B39-91E3A32547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351" y="644908"/>
            <a:ext cx="3221182" cy="3221182"/>
          </a:xfrm>
          <a:prstGeom prst="rect">
            <a:avLst/>
          </a:prstGeom>
        </p:spPr>
      </p:pic>
      <p:pic>
        <p:nvPicPr>
          <p:cNvPr id="15" name="Picture 14" descr="Icon&#10;&#10;Description automatically generated">
            <a:extLst>
              <a:ext uri="{FF2B5EF4-FFF2-40B4-BE49-F238E27FC236}">
                <a16:creationId xmlns:a16="http://schemas.microsoft.com/office/drawing/2014/main" id="{C761FCD3-4858-8202-0555-D314B949A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765" y="5620571"/>
            <a:ext cx="3463447" cy="3463447"/>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33872" y="42942"/>
            <a:ext cx="546463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grab</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65982" y="5287250"/>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wade</a:t>
            </a:r>
            <a:endParaRPr sz="80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724691AB-4166-DC98-72CF-81E51A7480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7346" y="605171"/>
            <a:ext cx="3246582" cy="3246582"/>
          </a:xfrm>
          <a:prstGeom prst="rect">
            <a:avLst/>
          </a:prstGeom>
        </p:spPr>
      </p:pic>
      <p:pic>
        <p:nvPicPr>
          <p:cNvPr id="16" name="Picture 15">
            <a:extLst>
              <a:ext uri="{FF2B5EF4-FFF2-40B4-BE49-F238E27FC236}">
                <a16:creationId xmlns:a16="http://schemas.microsoft.com/office/drawing/2014/main" id="{A0E0E84B-9543-63C4-BD1D-760DCA708B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420" y="5539843"/>
            <a:ext cx="3798752" cy="3798752"/>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72530" y="473186"/>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display</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90932" y="5158882"/>
            <a:ext cx="11000055"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surge</a:t>
            </a:r>
            <a:endParaRPr sz="19900" dirty="0">
              <a:latin typeface="Gill Sans MT" panose="020B0502020104020203" pitchFamily="34" charset="77"/>
            </a:endParaRPr>
          </a:p>
        </p:txBody>
      </p:sp>
      <p:pic>
        <p:nvPicPr>
          <p:cNvPr id="14" name="Picture 13" descr="A picture containing text&#10;&#10;Description automatically generated">
            <a:extLst>
              <a:ext uri="{FF2B5EF4-FFF2-40B4-BE49-F238E27FC236}">
                <a16:creationId xmlns:a16="http://schemas.microsoft.com/office/drawing/2014/main" id="{0BE5A359-6A86-B2F8-92D7-CD4D30E28A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319404"/>
            <a:ext cx="3793610" cy="3793610"/>
          </a:xfrm>
          <a:prstGeom prst="rect">
            <a:avLst/>
          </a:prstGeom>
        </p:spPr>
      </p:pic>
      <p:pic>
        <p:nvPicPr>
          <p:cNvPr id="15" name="Picture 14" descr="Logo&#10;&#10;Description automatically generated">
            <a:extLst>
              <a:ext uri="{FF2B5EF4-FFF2-40B4-BE49-F238E27FC236}">
                <a16:creationId xmlns:a16="http://schemas.microsoft.com/office/drawing/2014/main" id="{F217F977-569B-9E39-E231-8FCA123247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867" y="5604281"/>
            <a:ext cx="3501838" cy="3501838"/>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521536" y="100488"/>
            <a:ext cx="894475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refresh</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415873" y="5287250"/>
            <a:ext cx="1296543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retain</a:t>
            </a:r>
            <a:endParaRPr sz="9600" dirty="0">
              <a:latin typeface="Gill Sans MT" panose="020B0502020104020203" pitchFamily="34" charset="77"/>
            </a:endParaRPr>
          </a:p>
        </p:txBody>
      </p:sp>
      <p:pic>
        <p:nvPicPr>
          <p:cNvPr id="12" name="Picture 11" descr="Icon&#10;&#10;Description automatically generated">
            <a:extLst>
              <a:ext uri="{FF2B5EF4-FFF2-40B4-BE49-F238E27FC236}">
                <a16:creationId xmlns:a16="http://schemas.microsoft.com/office/drawing/2014/main" id="{AA8A582B-8534-9A0D-1582-89CC4C237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1537" y="425006"/>
            <a:ext cx="1301727" cy="1301727"/>
          </a:xfrm>
          <a:prstGeom prst="rect">
            <a:avLst/>
          </a:prstGeom>
        </p:spPr>
      </p:pic>
      <p:pic>
        <p:nvPicPr>
          <p:cNvPr id="13" name="Picture 12" descr="Icon&#10;&#10;Description automatically generated">
            <a:extLst>
              <a:ext uri="{FF2B5EF4-FFF2-40B4-BE49-F238E27FC236}">
                <a16:creationId xmlns:a16="http://schemas.microsoft.com/office/drawing/2014/main" id="{19DF0DE3-62D7-D523-CC3F-E69AC4299B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0526" y="1521307"/>
            <a:ext cx="1994797" cy="1994797"/>
          </a:xfrm>
          <a:prstGeom prst="rect">
            <a:avLst/>
          </a:prstGeom>
        </p:spPr>
      </p:pic>
      <p:pic>
        <p:nvPicPr>
          <p:cNvPr id="14" name="Picture 13" descr="Logo&#10;&#10;Description automatically generated">
            <a:extLst>
              <a:ext uri="{FF2B5EF4-FFF2-40B4-BE49-F238E27FC236}">
                <a16:creationId xmlns:a16="http://schemas.microsoft.com/office/drawing/2014/main" id="{E424FFE6-DC64-2FE0-A005-4FF9CA3AD4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865" y="5777777"/>
            <a:ext cx="3350962" cy="3350962"/>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495531" y="2274766"/>
            <a:ext cx="213039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squeak	</a:t>
            </a:r>
            <a:endParaRPr b="1" dirty="0">
              <a:latin typeface="Gill Sans MT" panose="020B0502020104020203" pitchFamily="34" charset="77"/>
              <a:sym typeface="American Typewriter"/>
            </a:endParaRPr>
          </a:p>
        </p:txBody>
      </p:sp>
      <p:sp>
        <p:nvSpPr>
          <p:cNvPr id="134" name="office"/>
          <p:cNvSpPr txBox="1"/>
          <p:nvPr/>
        </p:nvSpPr>
        <p:spPr>
          <a:xfrm>
            <a:off x="5361700" y="3183419"/>
            <a:ext cx="239809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swallow</a:t>
            </a:r>
            <a:endParaRPr dirty="0">
              <a:latin typeface="Gill Sans MT" panose="020B0502020104020203" pitchFamily="34" charset="77"/>
            </a:endParaRPr>
          </a:p>
        </p:txBody>
      </p:sp>
      <p:sp>
        <p:nvSpPr>
          <p:cNvPr id="135" name="spare"/>
          <p:cNvSpPr txBox="1"/>
          <p:nvPr/>
        </p:nvSpPr>
        <p:spPr>
          <a:xfrm>
            <a:off x="4958536" y="4033018"/>
            <a:ext cx="320440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impossible</a:t>
            </a:r>
            <a:endParaRPr b="1" dirty="0">
              <a:latin typeface="Gill Sans MT" panose="020B0502020104020203" pitchFamily="34" charset="77"/>
              <a:sym typeface="American Typewriter"/>
            </a:endParaRPr>
          </a:p>
        </p:txBody>
      </p:sp>
      <p:sp>
        <p:nvSpPr>
          <p:cNvPr id="136" name="chipped"/>
          <p:cNvSpPr txBox="1"/>
          <p:nvPr/>
        </p:nvSpPr>
        <p:spPr>
          <a:xfrm>
            <a:off x="6006108" y="4958818"/>
            <a:ext cx="110927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yell</a:t>
            </a:r>
            <a:endParaRPr dirty="0">
              <a:latin typeface="Gill Sans MT" panose="020B0502020104020203" pitchFamily="34" charset="77"/>
            </a:endParaRPr>
          </a:p>
        </p:txBody>
      </p:sp>
      <p:sp>
        <p:nvSpPr>
          <p:cNvPr id="137" name="lift"/>
          <p:cNvSpPr txBox="1"/>
          <p:nvPr/>
        </p:nvSpPr>
        <p:spPr>
          <a:xfrm>
            <a:off x="5848202" y="5829370"/>
            <a:ext cx="142507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grab</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511605" y="3418118"/>
            <a:ext cx="209833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display</a:t>
            </a:r>
            <a:endParaRPr b="1" dirty="0">
              <a:latin typeface="Gill Sans MT" panose="020B0502020104020203" pitchFamily="34" charset="77"/>
              <a:sym typeface="American Typewriter"/>
            </a:endParaRPr>
          </a:p>
        </p:txBody>
      </p:sp>
      <p:sp>
        <p:nvSpPr>
          <p:cNvPr id="140" name="tolerate"/>
          <p:cNvSpPr txBox="1"/>
          <p:nvPr/>
        </p:nvSpPr>
        <p:spPr>
          <a:xfrm>
            <a:off x="5740831" y="2522165"/>
            <a:ext cx="163987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wade</a:t>
            </a:r>
            <a:endParaRPr dirty="0">
              <a:latin typeface="Gill Sans MT" panose="020B0502020104020203" pitchFamily="34" charset="77"/>
            </a:endParaRPr>
          </a:p>
        </p:txBody>
      </p:sp>
      <p:sp>
        <p:nvSpPr>
          <p:cNvPr id="141" name="fixation"/>
          <p:cNvSpPr txBox="1"/>
          <p:nvPr/>
        </p:nvSpPr>
        <p:spPr>
          <a:xfrm>
            <a:off x="5707973" y="4280417"/>
            <a:ext cx="170559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surge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410797" y="5188117"/>
            <a:ext cx="218329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refresh</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574314" y="5996646"/>
            <a:ext cx="185627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retain</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15552" y="1309202"/>
            <a:ext cx="258724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squeak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009747"/>
            <a:ext cx="632262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or someone squeaks, they make a short, high-pitched sound.</a:t>
            </a:r>
            <a:endParaRPr sz="36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hamster </a:t>
            </a:r>
            <a:r>
              <a:rPr lang="en-GB" sz="4000" b="1" dirty="0">
                <a:latin typeface="Gill Sans MT" panose="020B0502020104020203" pitchFamily="34" charset="77"/>
              </a:rPr>
              <a:t>squeaked</a:t>
            </a:r>
            <a:r>
              <a:rPr lang="en-GB" sz="4000" dirty="0">
                <a:latin typeface="Gill Sans MT" panose="020B0502020104020203" pitchFamily="34" charset="77"/>
              </a:rPr>
              <a:t> as it played in the cage.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squeak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3747956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squeal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cheep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loud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869250504"/>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very squeaky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squeak loudly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FAEDDF9F-5DCA-44D4-43BF-32B377225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2954" y="2410697"/>
            <a:ext cx="3659909" cy="3659909"/>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03154" y="1309202"/>
            <a:ext cx="301204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swallow</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(verb)</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868460" y="4024908"/>
            <a:ext cx="7167175"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swallow something, you cause it to go from your mouth down into your stomach.</a:t>
            </a:r>
            <a:endParaRPr sz="36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Jim chewed and </a:t>
            </a:r>
            <a:r>
              <a:rPr lang="en-GB" sz="4000" b="1" dirty="0">
                <a:latin typeface="Gill Sans MT" panose="020B0502020104020203" pitchFamily="34" charset="77"/>
              </a:rPr>
              <a:t>swallowed</a:t>
            </a:r>
            <a:r>
              <a:rPr lang="en-GB" sz="4000" dirty="0">
                <a:latin typeface="Gill Sans MT" panose="020B0502020104020203" pitchFamily="34" charset="77"/>
              </a:rPr>
              <a:t> the whole sandwich.</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swal</a:t>
            </a:r>
            <a:r>
              <a:rPr lang="en-GB" dirty="0">
                <a:latin typeface="Gill Sans MT" panose="020B0502020104020203" pitchFamily="34" charset="77"/>
              </a:rPr>
              <a:t>-low</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503175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consume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follow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quickly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devour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hollow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whole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0442474"/>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181460">
                  <a:extLst>
                    <a:ext uri="{9D8B030D-6E8A-4147-A177-3AD203B41FA5}">
                      <a16:colId xmlns:a16="http://schemas.microsoft.com/office/drawing/2014/main" val="1851897062"/>
                    </a:ext>
                  </a:extLst>
                </a:gridCol>
                <a:gridCol w="5283429">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swallowed in one bite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accidentally swallowed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EF73C1DA-959E-B1EE-8EBD-469EC8CB32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5188" y="2379762"/>
            <a:ext cx="3290292" cy="3290292"/>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059929" y="1309202"/>
            <a:ext cx="389850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impossible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8355" y="4330817"/>
            <a:ext cx="6699972"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that is impossible cannot be done or cannot happen.</a:t>
            </a:r>
            <a:endParaRPr sz="36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maths question was </a:t>
            </a:r>
            <a:r>
              <a:rPr lang="en-GB" sz="4000" b="1" dirty="0">
                <a:latin typeface="Gill Sans MT" panose="020B0502020104020203" pitchFamily="34" charset="77"/>
              </a:rPr>
              <a:t>impossible</a:t>
            </a:r>
            <a:r>
              <a:rPr lang="en-GB" sz="4000" dirty="0">
                <a:latin typeface="Gill Sans MT" panose="020B0502020104020203" pitchFamily="34" charset="77"/>
              </a:rPr>
              <a:t> to solve.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im-</a:t>
            </a:r>
            <a:r>
              <a:rPr lang="en-GB" dirty="0" err="1">
                <a:latin typeface="Gill Sans MT" panose="020B0502020104020203" pitchFamily="34" charset="77"/>
              </a:rPr>
              <a:t>pos</a:t>
            </a:r>
            <a:r>
              <a:rPr lang="en-GB" dirty="0">
                <a:latin typeface="Gill Sans MT" panose="020B0502020104020203" pitchFamily="34" charset="77"/>
              </a:rPr>
              <a:t>-</a:t>
            </a:r>
            <a:r>
              <a:rPr lang="en-GB" dirty="0" err="1">
                <a:latin typeface="Gill Sans MT" panose="020B0502020104020203" pitchFamily="34" charset="77"/>
              </a:rPr>
              <a:t>si-ble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6503196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hopeless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possible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possible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absurd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easy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crossable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decision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8424345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526900">
                  <a:extLst>
                    <a:ext uri="{9D8B030D-6E8A-4147-A177-3AD203B41FA5}">
                      <a16:colId xmlns:a16="http://schemas.microsoft.com/office/drawing/2014/main" val="1851897062"/>
                    </a:ext>
                  </a:extLst>
                </a:gridCol>
                <a:gridCol w="4937989">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felt impossible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nothing is impossible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F067CD40-1299-E031-9EFF-7E0E558AC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958" y="2494771"/>
            <a:ext cx="3221182" cy="3221182"/>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49540" y="1309202"/>
            <a:ext cx="131927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yell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65406" y="3994507"/>
            <a:ext cx="6494375"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yell, you shout loudly, usually because you are excited, angry, or in pain.</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Hope </a:t>
            </a:r>
            <a:r>
              <a:rPr lang="en-GB" sz="4000" b="1" dirty="0">
                <a:latin typeface="Gill Sans MT" panose="020B0502020104020203" pitchFamily="34" charset="77"/>
              </a:rPr>
              <a:t>yelled</a:t>
            </a:r>
            <a:r>
              <a:rPr lang="en-GB" sz="4000" dirty="0">
                <a:latin typeface="Gill Sans MT" panose="020B0502020104020203" pitchFamily="34" charset="77"/>
              </a:rPr>
              <a:t> across the playground.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yell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7886656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whisper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loudly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shout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murmur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angrily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19002835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yell loudly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always yelled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0BFA6F51-68C9-C673-1EC7-FB3ED9940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611" y="2443622"/>
            <a:ext cx="3463447" cy="3463447"/>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72417" y="1309202"/>
            <a:ext cx="167353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grab</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947474" y="4098629"/>
            <a:ext cx="6423144"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grab something, you take it or pick it up suddenly and roughly.</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Fiona quickly </a:t>
            </a:r>
            <a:r>
              <a:rPr lang="en-GB" sz="4000" b="1" dirty="0">
                <a:latin typeface="Gill Sans MT" panose="020B0502020104020203" pitchFamily="34" charset="77"/>
              </a:rPr>
              <a:t>grabbed</a:t>
            </a:r>
            <a:r>
              <a:rPr lang="en-GB" sz="4000" dirty="0">
                <a:latin typeface="Gill Sans MT" panose="020B0502020104020203" pitchFamily="34" charset="77"/>
              </a:rPr>
              <a:t> some fruit.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grab</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94319820"/>
              </p:ext>
            </p:extLst>
          </p:nvPr>
        </p:nvGraphicFramePr>
        <p:xfrm>
          <a:off x="5112" y="77687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grasp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release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handful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pluck</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62607225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grabbed a handful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grabbed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1" name="Picture 20" descr="Icon&#10;&#10;Description automatically generated">
            <a:extLst>
              <a:ext uri="{FF2B5EF4-FFF2-40B4-BE49-F238E27FC236}">
                <a16:creationId xmlns:a16="http://schemas.microsoft.com/office/drawing/2014/main" id="{DE0731F3-862C-3759-546B-DEFBCBEE1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4529" y="2572198"/>
            <a:ext cx="3246582" cy="3246582"/>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35071</TotalTime>
  <Words>1226</Words>
  <Application>Microsoft Macintosh PowerPoint</Application>
  <PresentationFormat>Custom</PresentationFormat>
  <Paragraphs>349</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426</cp:revision>
  <dcterms:modified xsi:type="dcterms:W3CDTF">2022-06-30T14:06:00Z</dcterms:modified>
</cp:coreProperties>
</file>