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90"/>
    <p:restoredTop sz="94756"/>
  </p:normalViewPr>
  <p:slideViewPr>
    <p:cSldViewPr snapToGrid="0" snapToObjects="1">
      <p:cViewPr varScale="1">
        <p:scale>
          <a:sx n="63" d="100"/>
          <a:sy n="63" d="100"/>
        </p:scale>
        <p:origin x="376" y="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710277" y="3226831"/>
            <a:ext cx="5967980"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30</a:t>
            </a:r>
            <a:r>
              <a:rPr dirty="0">
                <a:latin typeface="Gill Sans MT" panose="020B0502020104020203" pitchFamily="34" charset="77"/>
              </a:rPr>
              <a:t> </a:t>
            </a:r>
            <a:r>
              <a:rPr lang="en-GB" dirty="0">
                <a:latin typeface="Gill Sans MT" panose="020B0502020104020203" pitchFamily="34" charset="77"/>
              </a:rPr>
              <a:t>– 9</a:t>
            </a:r>
            <a:r>
              <a:rPr lang="en-GB" baseline="30000" dirty="0">
                <a:latin typeface="Gill Sans MT" panose="020B0502020104020203" pitchFamily="34" charset="77"/>
              </a:rPr>
              <a:t>th</a:t>
            </a:r>
            <a:r>
              <a:rPr lang="en-GB" dirty="0">
                <a:latin typeface="Gill Sans MT" panose="020B0502020104020203" pitchFamily="34" charset="77"/>
              </a:rPr>
              <a:t> May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5639" y="1309202"/>
            <a:ext cx="308257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disagree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23040"/>
            <a:ext cx="6161953"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disagree with someone or disagree with what they say, you do not accept that what they say is true or correct. You can also say that two people disagree.</a:t>
            </a:r>
            <a:endParaRPr sz="28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a:t>
            </a:r>
            <a:r>
              <a:rPr lang="en-GB" sz="4000" b="1" dirty="0">
                <a:latin typeface="Gill Sans MT" panose="020B0502020104020203" pitchFamily="34" charset="77"/>
              </a:rPr>
              <a:t>disagreed</a:t>
            </a:r>
            <a:r>
              <a:rPr lang="en-GB" sz="4000" dirty="0">
                <a:latin typeface="Gill Sans MT" panose="020B0502020104020203" pitchFamily="34" charset="77"/>
              </a:rPr>
              <a:t> with Mrs Watson.</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dis-a-</a:t>
            </a:r>
            <a:r>
              <a:rPr lang="en-GB" dirty="0" err="1">
                <a:latin typeface="Gill Sans MT" panose="020B0502020104020203" pitchFamily="34" charset="77"/>
              </a:rPr>
              <a:t>gree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536094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oppose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ment</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1285393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disagree with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strongly disagree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12364A59-0FB0-6EC1-B06F-BA884D6D3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5632" y="2489012"/>
            <a:ext cx="3349643" cy="334964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4342" y="1376936"/>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gauge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54789"/>
            <a:ext cx="6529977"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gauge the speed or strength of something, or if you gauge an amount, you measure or calculate it, often by using a device of some kind.</a:t>
            </a:r>
            <a:endParaRPr sz="28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Rita tried to </a:t>
            </a:r>
            <a:r>
              <a:rPr lang="en-GB" sz="4000" b="1" dirty="0">
                <a:latin typeface="Gill Sans MT" panose="020B0502020104020203" pitchFamily="34" charset="77"/>
              </a:rPr>
              <a:t>gauge</a:t>
            </a:r>
            <a:r>
              <a:rPr lang="en-GB" sz="4000" dirty="0">
                <a:latin typeface="Gill Sans MT" panose="020B0502020104020203" pitchFamily="34" charset="77"/>
              </a:rPr>
              <a:t> the mood of her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gauge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146503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gauge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Take time to gauge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4472254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calculate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4E732471-A8F4-71E6-68F0-F15336121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8224" y="2377120"/>
            <a:ext cx="3735097" cy="373509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2655" y="1309202"/>
            <a:ext cx="15965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83414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sort things, you separate them into different classes, groups, or places, for example so that you can do different things with them.</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Danielle was eager to </a:t>
            </a:r>
            <a:r>
              <a:rPr lang="en-GB" sz="4000" b="1" dirty="0">
                <a:latin typeface="Gill Sans MT" panose="020B0502020104020203" pitchFamily="34" charset="77"/>
              </a:rPr>
              <a:t>sort</a:t>
            </a:r>
            <a:r>
              <a:rPr lang="en-GB" sz="4000" dirty="0">
                <a:latin typeface="Gill Sans MT" panose="020B0502020104020203" pitchFamily="34" charset="77"/>
              </a:rPr>
              <a:t> the recycling.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4974952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sort and arrange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sort alphabetically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972213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objects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icon&#10;&#10;Description automatically generated">
            <a:extLst>
              <a:ext uri="{FF2B5EF4-FFF2-40B4-BE49-F238E27FC236}">
                <a16:creationId xmlns:a16="http://schemas.microsoft.com/office/drawing/2014/main" id="{20FFA91F-A8EE-980E-8F73-26458BAC6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265" y="2541423"/>
            <a:ext cx="3210560" cy="321056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3325" y="1339979"/>
            <a:ext cx="291426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enhance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4133967"/>
            <a:ext cx="564352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enhance something means to improve its value, quality, or attractiveness.</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new player </a:t>
            </a:r>
            <a:r>
              <a:rPr lang="en-GB" b="1" dirty="0">
                <a:latin typeface="Gill Sans MT" panose="020B0502020104020203" pitchFamily="34" charset="77"/>
              </a:rPr>
              <a:t>enhanced</a:t>
            </a:r>
            <a:r>
              <a:rPr lang="en-GB" dirty="0">
                <a:latin typeface="Gill Sans MT" panose="020B0502020104020203" pitchFamily="34" charset="77"/>
              </a:rPr>
              <a:t> the team.</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a:t>
            </a:r>
            <a:r>
              <a:rPr lang="en-GB" dirty="0">
                <a:latin typeface="Gill Sans MT" panose="020B0502020104020203" pitchFamily="34" charset="77"/>
              </a:rPr>
              <a:t>-hance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067053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easily enhance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enhanced the 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119493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improve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diminish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increase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advance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0" name="Picture 9" descr="Icon&#10;&#10;Description automatically generated">
            <a:extLst>
              <a:ext uri="{FF2B5EF4-FFF2-40B4-BE49-F238E27FC236}">
                <a16:creationId xmlns:a16="http://schemas.microsoft.com/office/drawing/2014/main" id="{95EC5A16-396C-6046-E0AE-C39F4103B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2686" y="2479470"/>
            <a:ext cx="3411719" cy="341171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71317" y="1339979"/>
            <a:ext cx="376866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strengthen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951024"/>
            <a:ext cx="668551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strengthen something, you support it, making it stronger or more powerful.</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repairs </a:t>
            </a:r>
            <a:r>
              <a:rPr lang="en-GB" b="1" dirty="0">
                <a:latin typeface="Gill Sans MT" panose="020B0502020104020203" pitchFamily="34" charset="77"/>
              </a:rPr>
              <a:t>strengthened</a:t>
            </a:r>
            <a:r>
              <a:rPr lang="en-GB" dirty="0">
                <a:latin typeface="Gill Sans MT" panose="020B0502020104020203" pitchFamily="34" charset="77"/>
              </a:rPr>
              <a:t> the bridge.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strength-</a:t>
            </a:r>
            <a:r>
              <a:rPr lang="en-GB" dirty="0" err="1">
                <a:latin typeface="Gill Sans MT" panose="020B0502020104020203" pitchFamily="34" charset="77"/>
              </a:rPr>
              <a:t>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040341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strengthened the defence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strengthened her opinion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5361134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toughen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lengthen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reinforce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LEGO, toy&#10;&#10;Description automatically generated">
            <a:extLst>
              <a:ext uri="{FF2B5EF4-FFF2-40B4-BE49-F238E27FC236}">
                <a16:creationId xmlns:a16="http://schemas.microsoft.com/office/drawing/2014/main" id="{1FB52875-DFBA-4CC4-77EE-7DE13B411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3030" y="2445567"/>
            <a:ext cx="3833609" cy="383360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2128371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simple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quick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arch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centre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8015584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disagree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enhance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strengthen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20363283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centre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507619226"/>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something is the middle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Someone or something that is *** moves or does things with great speed. Something that is *** takes or lasts only a short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An *** is a structure that is curved at the top and is supported on either side by a pillar, post, or wall.</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something as ***, you mean that it is not complicated, and is therefore easy to 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things, you put them in a container or other place and leave them there until they are needed.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3D826E51-8C87-29A0-75C4-F260F7EA0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6418211"/>
            <a:ext cx="1224367" cy="1224367"/>
          </a:xfrm>
          <a:prstGeom prst="rect">
            <a:avLst/>
          </a:prstGeom>
        </p:spPr>
      </p:pic>
      <p:pic>
        <p:nvPicPr>
          <p:cNvPr id="22" name="Picture 21" descr="Icon&#10;&#10;Description automatically generated">
            <a:extLst>
              <a:ext uri="{FF2B5EF4-FFF2-40B4-BE49-F238E27FC236}">
                <a16:creationId xmlns:a16="http://schemas.microsoft.com/office/drawing/2014/main" id="{DE3EA38A-9D30-23B3-716D-B550D9784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9233" y="3939007"/>
            <a:ext cx="937793" cy="937793"/>
          </a:xfrm>
          <a:prstGeom prst="rect">
            <a:avLst/>
          </a:prstGeom>
        </p:spPr>
      </p:pic>
      <p:pic>
        <p:nvPicPr>
          <p:cNvPr id="23" name="Picture 22" descr="Icon&#10;&#10;Description automatically generated">
            <a:extLst>
              <a:ext uri="{FF2B5EF4-FFF2-40B4-BE49-F238E27FC236}">
                <a16:creationId xmlns:a16="http://schemas.microsoft.com/office/drawing/2014/main" id="{5D76EDDA-9B8F-D782-DC02-618B4B4281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0686" y="7826089"/>
            <a:ext cx="1062555" cy="1062555"/>
          </a:xfrm>
          <a:prstGeom prst="rect">
            <a:avLst/>
          </a:prstGeom>
        </p:spPr>
      </p:pic>
      <p:pic>
        <p:nvPicPr>
          <p:cNvPr id="24" name="Picture 23" descr="Icon&#10;&#10;Description automatically generated">
            <a:extLst>
              <a:ext uri="{FF2B5EF4-FFF2-40B4-BE49-F238E27FC236}">
                <a16:creationId xmlns:a16="http://schemas.microsoft.com/office/drawing/2014/main" id="{836F73D2-5807-F630-8978-0E07A261F1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8231" y="5151746"/>
            <a:ext cx="959795" cy="959795"/>
          </a:xfrm>
          <a:prstGeom prst="rect">
            <a:avLst/>
          </a:prstGeom>
        </p:spPr>
      </p:pic>
      <p:pic>
        <p:nvPicPr>
          <p:cNvPr id="25" name="Picture 24" descr="Icon&#10;&#10;Description automatically generated">
            <a:extLst>
              <a:ext uri="{FF2B5EF4-FFF2-40B4-BE49-F238E27FC236}">
                <a16:creationId xmlns:a16="http://schemas.microsoft.com/office/drawing/2014/main" id="{71265280-10DC-096B-3627-288B49126E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179" y="2631451"/>
            <a:ext cx="1067062" cy="106706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7967571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disagree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gauge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enhance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strengthen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64105988"/>
              </p:ext>
            </p:extLst>
          </p:nvPr>
        </p:nvGraphicFramePr>
        <p:xfrm>
          <a:off x="5307795" y="1251704"/>
          <a:ext cx="4826233" cy="7779456"/>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things, you separate them into different classes, groups, or places, for example so that you can do different things with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with someone or *** with what they say, you do not accept that what they say is true or correct. You can also say that two people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To enhance something means to improve its value, quality, or attractiveness.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support it, making it stronger or more powerful.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 the speed or strength of something, or if you *** an amount, you measure or calculate it, often by using a device of some kind.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9717A2AF-3994-74AC-AFD2-6B8191AC6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652" y="3900520"/>
            <a:ext cx="933589" cy="933589"/>
          </a:xfrm>
          <a:prstGeom prst="rect">
            <a:avLst/>
          </a:prstGeom>
        </p:spPr>
      </p:pic>
      <p:pic>
        <p:nvPicPr>
          <p:cNvPr id="23" name="Picture 22" descr="Icon&#10;&#10;Description automatically generated">
            <a:extLst>
              <a:ext uri="{FF2B5EF4-FFF2-40B4-BE49-F238E27FC236}">
                <a16:creationId xmlns:a16="http://schemas.microsoft.com/office/drawing/2014/main" id="{3A167ADE-1F58-8751-AA3C-15842D5C02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0590" y="7885565"/>
            <a:ext cx="933589" cy="933589"/>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726C0449-D890-6D77-A17A-5AF8F87507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4717" y="2472614"/>
            <a:ext cx="933589" cy="933589"/>
          </a:xfrm>
          <a:prstGeom prst="rect">
            <a:avLst/>
          </a:prstGeom>
        </p:spPr>
      </p:pic>
      <p:pic>
        <p:nvPicPr>
          <p:cNvPr id="25" name="Picture 24" descr="Icon&#10;&#10;Description automatically generated">
            <a:extLst>
              <a:ext uri="{FF2B5EF4-FFF2-40B4-BE49-F238E27FC236}">
                <a16:creationId xmlns:a16="http://schemas.microsoft.com/office/drawing/2014/main" id="{DBB3799E-7862-B3DB-F48D-74F804CA85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4783" y="5111793"/>
            <a:ext cx="978302" cy="978302"/>
          </a:xfrm>
          <a:prstGeom prst="rect">
            <a:avLst/>
          </a:prstGeom>
        </p:spPr>
      </p:pic>
      <p:pic>
        <p:nvPicPr>
          <p:cNvPr id="26" name="Picture 25" descr="A picture containing LEGO, toy&#10;&#10;Description automatically generated">
            <a:extLst>
              <a:ext uri="{FF2B5EF4-FFF2-40B4-BE49-F238E27FC236}">
                <a16:creationId xmlns:a16="http://schemas.microsoft.com/office/drawing/2014/main" id="{EE0DF607-2E60-3CAD-D957-3FECEE10CB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9707" y="6367779"/>
            <a:ext cx="1136244" cy="113624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85979" y="3085008"/>
            <a:ext cx="20261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simple</a:t>
            </a:r>
            <a:endParaRPr b="1" dirty="0">
              <a:latin typeface="Gill Sans MT" panose="020B0502020104020203" pitchFamily="34" charset="77"/>
              <a:sym typeface="American Typewriter"/>
            </a:endParaRPr>
          </a:p>
        </p:txBody>
      </p:sp>
      <p:sp>
        <p:nvSpPr>
          <p:cNvPr id="134" name="office"/>
          <p:cNvSpPr txBox="1"/>
          <p:nvPr/>
        </p:nvSpPr>
        <p:spPr>
          <a:xfrm>
            <a:off x="2965522" y="3993661"/>
            <a:ext cx="16671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quick</a:t>
            </a:r>
            <a:endParaRPr dirty="0">
              <a:latin typeface="Gill Sans MT" panose="020B0502020104020203" pitchFamily="34" charset="77"/>
            </a:endParaRPr>
          </a:p>
        </p:txBody>
      </p:sp>
      <p:sp>
        <p:nvSpPr>
          <p:cNvPr id="135" name="spare"/>
          <p:cNvSpPr txBox="1"/>
          <p:nvPr/>
        </p:nvSpPr>
        <p:spPr>
          <a:xfrm>
            <a:off x="2985553" y="4843260"/>
            <a:ext cx="16270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store</a:t>
            </a:r>
            <a:endParaRPr b="1" dirty="0">
              <a:latin typeface="Gill Sans MT" panose="020B0502020104020203" pitchFamily="34" charset="77"/>
              <a:sym typeface="American Typewriter"/>
            </a:endParaRPr>
          </a:p>
        </p:txBody>
      </p:sp>
      <p:sp>
        <p:nvSpPr>
          <p:cNvPr id="136" name="chipped"/>
          <p:cNvSpPr txBox="1"/>
          <p:nvPr/>
        </p:nvSpPr>
        <p:spPr>
          <a:xfrm>
            <a:off x="3099370" y="5769060"/>
            <a:ext cx="13994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arch</a:t>
            </a:r>
            <a:endParaRPr dirty="0">
              <a:latin typeface="Gill Sans MT" panose="020B0502020104020203" pitchFamily="34" charset="77"/>
            </a:endParaRPr>
          </a:p>
        </p:txBody>
      </p:sp>
      <p:sp>
        <p:nvSpPr>
          <p:cNvPr id="137" name="lift"/>
          <p:cNvSpPr txBox="1"/>
          <p:nvPr/>
        </p:nvSpPr>
        <p:spPr>
          <a:xfrm>
            <a:off x="2792392" y="6639612"/>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centre</a:t>
            </a:r>
            <a:endParaRPr dirty="0">
              <a:latin typeface="Gill Sans MT" panose="020B0502020104020203" pitchFamily="34" charset="77"/>
            </a:endParaRPr>
          </a:p>
        </p:txBody>
      </p:sp>
      <p:sp>
        <p:nvSpPr>
          <p:cNvPr id="138" name="mutter"/>
          <p:cNvSpPr txBox="1"/>
          <p:nvPr/>
        </p:nvSpPr>
        <p:spPr>
          <a:xfrm>
            <a:off x="8301693" y="3961911"/>
            <a:ext cx="18290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gauge</a:t>
            </a:r>
            <a:endParaRPr b="1" dirty="0">
              <a:latin typeface="Gill Sans MT" panose="020B0502020104020203" pitchFamily="34" charset="77"/>
              <a:sym typeface="American Typewriter"/>
            </a:endParaRPr>
          </a:p>
        </p:txBody>
      </p:sp>
      <p:sp>
        <p:nvSpPr>
          <p:cNvPr id="139" name="unveil"/>
          <p:cNvSpPr txBox="1"/>
          <p:nvPr/>
        </p:nvSpPr>
        <p:spPr>
          <a:xfrm>
            <a:off x="7850831" y="5769060"/>
            <a:ext cx="25439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enhance</a:t>
            </a:r>
            <a:endParaRPr b="1" dirty="0">
              <a:latin typeface="Gill Sans MT" panose="020B0502020104020203" pitchFamily="34" charset="77"/>
              <a:sym typeface="American Typewriter"/>
            </a:endParaRPr>
          </a:p>
        </p:txBody>
      </p:sp>
      <p:sp>
        <p:nvSpPr>
          <p:cNvPr id="140" name="tolerate"/>
          <p:cNvSpPr txBox="1"/>
          <p:nvPr/>
        </p:nvSpPr>
        <p:spPr>
          <a:xfrm>
            <a:off x="7938611" y="3065958"/>
            <a:ext cx="25551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disagree</a:t>
            </a:r>
            <a:endParaRPr dirty="0">
              <a:latin typeface="Gill Sans MT" panose="020B0502020104020203" pitchFamily="34" charset="77"/>
            </a:endParaRPr>
          </a:p>
        </p:txBody>
      </p:sp>
      <p:sp>
        <p:nvSpPr>
          <p:cNvPr id="141" name="fixation"/>
          <p:cNvSpPr txBox="1"/>
          <p:nvPr/>
        </p:nvSpPr>
        <p:spPr>
          <a:xfrm>
            <a:off x="8575819" y="4824210"/>
            <a:ext cx="12808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sort</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501053" y="6639611"/>
            <a:ext cx="32957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strengthen</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26468" y="105540"/>
            <a:ext cx="798936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simple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8484" y="514501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quick</a:t>
            </a:r>
            <a:endParaRPr sz="239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4C00D060-B404-91C4-48B8-AB4CADB74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207" y="5694652"/>
            <a:ext cx="3230880" cy="3230880"/>
          </a:xfrm>
          <a:prstGeom prst="rect">
            <a:avLst/>
          </a:prstGeom>
        </p:spPr>
      </p:pic>
      <p:pic>
        <p:nvPicPr>
          <p:cNvPr id="4" name="Picture 3" descr="Icon&#10;&#10;Description automatically generated">
            <a:extLst>
              <a:ext uri="{FF2B5EF4-FFF2-40B4-BE49-F238E27FC236}">
                <a16:creationId xmlns:a16="http://schemas.microsoft.com/office/drawing/2014/main" id="{AF2B3B45-F580-888B-1884-56B2557A6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3712" y="637744"/>
            <a:ext cx="3181436" cy="318143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13926" y="16432"/>
            <a:ext cx="667650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store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91687" y="5203194"/>
            <a:ext cx="1103913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arch</a:t>
            </a:r>
            <a:endParaRPr sz="13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AAC5097C-F4A9-E225-49F8-F6A9AA93A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926" y="5740717"/>
            <a:ext cx="3218403" cy="3218403"/>
          </a:xfrm>
          <a:prstGeom prst="rect">
            <a:avLst/>
          </a:prstGeom>
        </p:spPr>
      </p:pic>
      <p:pic>
        <p:nvPicPr>
          <p:cNvPr id="5" name="Picture 4" descr="Icon&#10;&#10;Description automatically generated">
            <a:extLst>
              <a:ext uri="{FF2B5EF4-FFF2-40B4-BE49-F238E27FC236}">
                <a16:creationId xmlns:a16="http://schemas.microsoft.com/office/drawing/2014/main" id="{121629B5-72B5-E5AD-18FD-0D3CA9757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2714" y="616509"/>
            <a:ext cx="3223905" cy="322390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9287" y="42942"/>
            <a:ext cx="814806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centre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00428" y="5613965"/>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disagree</a:t>
            </a:r>
            <a:endParaRPr sz="80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3C23FB27-085A-A933-71E4-8C0FD441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47" y="5736970"/>
            <a:ext cx="3349643" cy="3349643"/>
          </a:xfrm>
          <a:prstGeom prst="rect">
            <a:avLst/>
          </a:prstGeom>
        </p:spPr>
      </p:pic>
      <p:pic>
        <p:nvPicPr>
          <p:cNvPr id="18" name="Picture 17" descr="Icon&#10;&#10;Description automatically generated">
            <a:extLst>
              <a:ext uri="{FF2B5EF4-FFF2-40B4-BE49-F238E27FC236}">
                <a16:creationId xmlns:a16="http://schemas.microsoft.com/office/drawing/2014/main" id="{1EA0863F-4946-3CD8-A2E1-9B728F0CB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769884"/>
            <a:ext cx="3343619" cy="3343619"/>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94290"/>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gauge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960" y="5164399"/>
            <a:ext cx="1100005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sort</a:t>
            </a:r>
            <a:endParaRPr sz="16600" dirty="0">
              <a:latin typeface="Gill Sans MT" panose="020B0502020104020203" pitchFamily="34" charset="77"/>
            </a:endParaRPr>
          </a:p>
        </p:txBody>
      </p:sp>
      <p:pic>
        <p:nvPicPr>
          <p:cNvPr id="17" name="Picture 16" descr="A picture containing icon&#10;&#10;Description automatically generated">
            <a:extLst>
              <a:ext uri="{FF2B5EF4-FFF2-40B4-BE49-F238E27FC236}">
                <a16:creationId xmlns:a16="http://schemas.microsoft.com/office/drawing/2014/main" id="{EBC49C80-A03D-DD4F-3F0B-AB4A862A8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398" y="5663373"/>
            <a:ext cx="3210560" cy="3210560"/>
          </a:xfrm>
          <a:prstGeom prst="rect">
            <a:avLst/>
          </a:prstGeom>
        </p:spPr>
      </p:pic>
      <p:pic>
        <p:nvPicPr>
          <p:cNvPr id="18" name="Picture 17" descr="Icon&#10;&#10;Description automatically generated">
            <a:extLst>
              <a:ext uri="{FF2B5EF4-FFF2-40B4-BE49-F238E27FC236}">
                <a16:creationId xmlns:a16="http://schemas.microsoft.com/office/drawing/2014/main" id="{F72296CB-5596-C161-5F6C-C5C837365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497205"/>
            <a:ext cx="3462514" cy="346251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09402" y="492985"/>
            <a:ext cx="8582478"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enhance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5873" y="6141509"/>
            <a:ext cx="1296543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strengthen</a:t>
            </a:r>
            <a:endParaRPr sz="9600" dirty="0">
              <a:latin typeface="Gill Sans MT" panose="020B0502020104020203" pitchFamily="34" charset="77"/>
            </a:endParaRPr>
          </a:p>
        </p:txBody>
      </p:sp>
      <p:pic>
        <p:nvPicPr>
          <p:cNvPr id="16" name="Picture 15" descr="A picture containing LEGO, toy&#10;&#10;Description automatically generated">
            <a:extLst>
              <a:ext uri="{FF2B5EF4-FFF2-40B4-BE49-F238E27FC236}">
                <a16:creationId xmlns:a16="http://schemas.microsoft.com/office/drawing/2014/main" id="{5E331FC2-C023-4A04-B19A-98BD33D010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11" y="5427006"/>
            <a:ext cx="3833609" cy="3833609"/>
          </a:xfrm>
          <a:prstGeom prst="rect">
            <a:avLst/>
          </a:prstGeom>
        </p:spPr>
      </p:pic>
      <p:pic>
        <p:nvPicPr>
          <p:cNvPr id="17" name="Picture 16" descr="Icon&#10;&#10;Description automatically generated">
            <a:extLst>
              <a:ext uri="{FF2B5EF4-FFF2-40B4-BE49-F238E27FC236}">
                <a16:creationId xmlns:a16="http://schemas.microsoft.com/office/drawing/2014/main" id="{05068D50-2876-D161-05D5-E30D44DA0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880" y="542933"/>
            <a:ext cx="3411719" cy="3411719"/>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47624" y="2274766"/>
            <a:ext cx="202619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simple	</a:t>
            </a:r>
            <a:endParaRPr b="1" dirty="0">
              <a:latin typeface="Gill Sans MT" panose="020B0502020104020203" pitchFamily="34" charset="77"/>
              <a:sym typeface="American Typewriter"/>
            </a:endParaRPr>
          </a:p>
        </p:txBody>
      </p:sp>
      <p:sp>
        <p:nvSpPr>
          <p:cNvPr id="134" name="office"/>
          <p:cNvSpPr txBox="1"/>
          <p:nvPr/>
        </p:nvSpPr>
        <p:spPr>
          <a:xfrm>
            <a:off x="5727180" y="3183419"/>
            <a:ext cx="166712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quick</a:t>
            </a:r>
            <a:endParaRPr dirty="0">
              <a:latin typeface="Gill Sans MT" panose="020B0502020104020203" pitchFamily="34" charset="77"/>
            </a:endParaRPr>
          </a:p>
        </p:txBody>
      </p:sp>
      <p:sp>
        <p:nvSpPr>
          <p:cNvPr id="135" name="spare"/>
          <p:cNvSpPr txBox="1"/>
          <p:nvPr/>
        </p:nvSpPr>
        <p:spPr>
          <a:xfrm>
            <a:off x="5747206" y="4033018"/>
            <a:ext cx="16270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store</a:t>
            </a:r>
            <a:endParaRPr b="1" dirty="0">
              <a:latin typeface="Gill Sans MT" panose="020B0502020104020203" pitchFamily="34" charset="77"/>
              <a:sym typeface="American Typewriter"/>
            </a:endParaRPr>
          </a:p>
        </p:txBody>
      </p:sp>
      <p:sp>
        <p:nvSpPr>
          <p:cNvPr id="136" name="chipped"/>
          <p:cNvSpPr txBox="1"/>
          <p:nvPr/>
        </p:nvSpPr>
        <p:spPr>
          <a:xfrm>
            <a:off x="5861028" y="4958818"/>
            <a:ext cx="13994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arch</a:t>
            </a:r>
            <a:endParaRPr dirty="0">
              <a:latin typeface="Gill Sans MT" panose="020B0502020104020203" pitchFamily="34" charset="77"/>
            </a:endParaRPr>
          </a:p>
        </p:txBody>
      </p:sp>
      <p:sp>
        <p:nvSpPr>
          <p:cNvPr id="137" name="lift"/>
          <p:cNvSpPr txBox="1"/>
          <p:nvPr/>
        </p:nvSpPr>
        <p:spPr>
          <a:xfrm>
            <a:off x="5554048" y="5829370"/>
            <a:ext cx="201337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centre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646251" y="3418118"/>
            <a:ext cx="182902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gauge</a:t>
            </a:r>
            <a:endParaRPr b="1" dirty="0">
              <a:latin typeface="Gill Sans MT" panose="020B0502020104020203" pitchFamily="34" charset="77"/>
              <a:sym typeface="American Typewriter"/>
            </a:endParaRPr>
          </a:p>
        </p:txBody>
      </p:sp>
      <p:sp>
        <p:nvSpPr>
          <p:cNvPr id="140" name="tolerate"/>
          <p:cNvSpPr txBox="1"/>
          <p:nvPr/>
        </p:nvSpPr>
        <p:spPr>
          <a:xfrm>
            <a:off x="5283165" y="2522165"/>
            <a:ext cx="255518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disagree</a:t>
            </a:r>
            <a:endParaRPr dirty="0">
              <a:latin typeface="Gill Sans MT" panose="020B0502020104020203" pitchFamily="34" charset="77"/>
            </a:endParaRPr>
          </a:p>
        </p:txBody>
      </p:sp>
      <p:sp>
        <p:nvSpPr>
          <p:cNvPr id="141" name="fixation"/>
          <p:cNvSpPr txBox="1"/>
          <p:nvPr/>
        </p:nvSpPr>
        <p:spPr>
          <a:xfrm>
            <a:off x="5920365" y="4280417"/>
            <a:ext cx="128080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sort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30455" y="5188117"/>
            <a:ext cx="25439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enhance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54557" y="5996646"/>
            <a:ext cx="32957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strengthen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2910" y="1309202"/>
            <a:ext cx="241252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simple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632262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as simple, you mean that it is not complicated, and is therefore easy to understand.</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needed to write </a:t>
            </a:r>
            <a:r>
              <a:rPr lang="en-GB" sz="4000" b="1" dirty="0">
                <a:latin typeface="Gill Sans MT" panose="020B0502020104020203" pitchFamily="34" charset="77"/>
              </a:rPr>
              <a:t>simple</a:t>
            </a:r>
            <a:r>
              <a:rPr lang="en-GB" sz="4000" dirty="0">
                <a:latin typeface="Gill Sans MT" panose="020B0502020104020203" pitchFamily="34" charset="77"/>
              </a:rPr>
              <a:t> instructions.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sim-</a:t>
            </a:r>
            <a:r>
              <a:rPr lang="en-GB" dirty="0" err="1">
                <a:latin typeface="Gill Sans MT" panose="020B0502020104020203" pitchFamily="34" charset="77"/>
              </a:rPr>
              <a:t>ple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850572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easy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effortless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095265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simple to 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simple to 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D1D69FAD-8B6C-5A35-5256-59282FC51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346" y="2594611"/>
            <a:ext cx="3181436" cy="318143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9279" y="1309202"/>
            <a:ext cx="201978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quick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3944740"/>
            <a:ext cx="6468557"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Someone or something that is quick moves or does things with great speed. Something that is quick takes or lasts only a short time.</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science lesson was very </a:t>
            </a:r>
            <a:r>
              <a:rPr lang="en-GB" sz="4000" b="1" dirty="0">
                <a:latin typeface="Gill Sans MT" panose="020B0502020104020203" pitchFamily="34" charset="77"/>
              </a:rPr>
              <a:t>quick</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quick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4157676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swift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1192398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2AD8E5B0-5D5C-4E86-258E-00EC7704D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303" y="2583713"/>
            <a:ext cx="3230880" cy="323088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6074" y="1309202"/>
            <a:ext cx="20261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store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3899930"/>
            <a:ext cx="612916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store things, you put them in a container or other place and leave them there until they are needed.</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coloured pencils were </a:t>
            </a:r>
            <a:r>
              <a:rPr lang="en-GB" sz="4000" b="1" dirty="0">
                <a:latin typeface="Gill Sans MT" panose="020B0502020104020203" pitchFamily="34" charset="77"/>
              </a:rPr>
              <a:t>stored</a:t>
            </a:r>
            <a:r>
              <a:rPr lang="en-GB" sz="4000" dirty="0">
                <a:latin typeface="Gill Sans MT" panose="020B0502020104020203" pitchFamily="34" charset="77"/>
              </a:rPr>
              <a:t> in the pots.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store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0762105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put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equipment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computer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01551984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store in a cool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store neatly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115BC7E0-A3B5-6AA6-7A97-203FD37F4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6039" y="2616164"/>
            <a:ext cx="3223905" cy="322390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7593" y="1309202"/>
            <a:ext cx="168315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arch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9986" y="4072009"/>
            <a:ext cx="694272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arch is a structure that is curved at the top and is supported on either side by a pillar, post, or wall.</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doors in the hall were </a:t>
            </a:r>
            <a:r>
              <a:rPr lang="en-GB" sz="4000" b="1" dirty="0">
                <a:latin typeface="Gill Sans MT" panose="020B0502020104020203" pitchFamily="34" charset="77"/>
              </a:rPr>
              <a:t>arch</a:t>
            </a:r>
            <a:r>
              <a:rPr lang="en-GB" sz="4000" dirty="0">
                <a:latin typeface="Gill Sans MT" panose="020B0502020104020203" pitchFamily="34" charset="77"/>
              </a:rPr>
              <a:t> shaped.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arch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7331382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6745298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ancient 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AE682C07-29F1-AF2F-9946-3BD2FA76F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030" y="2618192"/>
            <a:ext cx="3218403" cy="321840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0478" y="1309202"/>
            <a:ext cx="245740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centre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334933"/>
            <a:ext cx="6823784"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centre of something is the middle of it.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centre</a:t>
            </a:r>
            <a:r>
              <a:rPr lang="en-GB" sz="4000" dirty="0">
                <a:latin typeface="Gill Sans MT" panose="020B0502020104020203" pitchFamily="34" charset="77"/>
              </a:rPr>
              <a:t> of the cake was full of cream.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cen-tre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6603865"/>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outside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heart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exterior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inventor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41065474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right to the centre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centre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40F4353-58E5-5EFD-84A5-E46358117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279" y="2083387"/>
            <a:ext cx="4336365" cy="433636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30528</TotalTime>
  <Words>1327</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394</cp:revision>
  <dcterms:modified xsi:type="dcterms:W3CDTF">2022-05-08T12:47:39Z</dcterms:modified>
</cp:coreProperties>
</file>