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000"/>
    <p:restoredTop sz="94756"/>
  </p:normalViewPr>
  <p:slideViewPr>
    <p:cSldViewPr snapToGrid="0" snapToObjects="1">
      <p:cViewPr varScale="1">
        <p:scale>
          <a:sx n="63" d="100"/>
          <a:sy n="63" d="100"/>
        </p:scale>
        <p:origin x="464" y="-9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8.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Summer Term 2022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565206" y="3226831"/>
            <a:ext cx="625812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31</a:t>
            </a:r>
            <a:r>
              <a:rPr dirty="0">
                <a:latin typeface="Gill Sans MT" panose="020B0502020104020203" pitchFamily="34" charset="77"/>
              </a:rPr>
              <a:t> </a:t>
            </a:r>
            <a:r>
              <a:rPr lang="en-GB" dirty="0">
                <a:latin typeface="Gill Sans MT" panose="020B0502020104020203" pitchFamily="34" charset="77"/>
              </a:rPr>
              <a:t>– 16</a:t>
            </a:r>
            <a:r>
              <a:rPr lang="en-GB" baseline="30000" dirty="0">
                <a:latin typeface="Gill Sans MT" panose="020B0502020104020203" pitchFamily="34" charset="77"/>
              </a:rPr>
              <a:t>th</a:t>
            </a:r>
            <a:r>
              <a:rPr lang="en-GB" dirty="0">
                <a:latin typeface="Gill Sans MT" panose="020B0502020104020203" pitchFamily="34" charset="77"/>
              </a:rPr>
              <a:t> May </a:t>
            </a:r>
            <a:r>
              <a:rPr dirty="0">
                <a:latin typeface="Gill Sans MT" panose="020B0502020104020203" pitchFamily="34" charset="77"/>
              </a:rPr>
              <a:t>202</a:t>
            </a:r>
            <a:r>
              <a:rPr lang="en-GB" dirty="0">
                <a:latin typeface="Gill Sans MT" panose="020B0502020104020203" pitchFamily="34" charset="77"/>
              </a:rPr>
              <a:t>2</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89371" y="1309202"/>
            <a:ext cx="2515112"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impact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24927" y="3899929"/>
            <a:ext cx="6259424"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The impact that something has on a situation, process, or person is a sudden and powerful effect that it has on them.</a:t>
            </a:r>
            <a:endParaRPr sz="3200" dirty="0">
              <a:latin typeface="Gill Sans MT" panose="020B0502020104020203" pitchFamily="34" charset="77"/>
            </a:endParaRPr>
          </a:p>
        </p:txBody>
      </p:sp>
      <p:sp>
        <p:nvSpPr>
          <p:cNvPr id="155" name="The was a tear in Freddie’s new school jumper."/>
          <p:cNvSpPr txBox="1"/>
          <p:nvPr/>
        </p:nvSpPr>
        <p:spPr>
          <a:xfrm>
            <a:off x="0" y="6133913"/>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a:t>
            </a:r>
            <a:r>
              <a:rPr lang="en-GB" sz="4000" b="1" dirty="0">
                <a:latin typeface="Gill Sans MT" panose="020B0502020104020203" pitchFamily="34" charset="77"/>
              </a:rPr>
              <a:t>impact</a:t>
            </a:r>
            <a:r>
              <a:rPr lang="en-GB" sz="4000" dirty="0">
                <a:latin typeface="Gill Sans MT" panose="020B0502020104020203" pitchFamily="34" charset="77"/>
              </a:rPr>
              <a:t> of littering was becoming worse.</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78697" y="2182175"/>
            <a:ext cx="4575922"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im-pact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627201851"/>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effect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fact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positive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consequences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negative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05903347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started to impact the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impact 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3" name="Picture 22" descr="Logo, icon&#10;&#10;Description automatically generated">
            <a:extLst>
              <a:ext uri="{FF2B5EF4-FFF2-40B4-BE49-F238E27FC236}">
                <a16:creationId xmlns:a16="http://schemas.microsoft.com/office/drawing/2014/main" id="{1435ACC8-92EC-9DC0-C4C9-D796EBB035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2746" y="2688013"/>
            <a:ext cx="3164970" cy="3164970"/>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92140" y="1376936"/>
            <a:ext cx="277479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beyond</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preposition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943" y="4085567"/>
            <a:ext cx="5798457"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something is beyond a place or barrier, it is on the other side of it.</a:t>
            </a:r>
            <a:endParaRPr sz="3600" dirty="0">
              <a:latin typeface="Gill Sans MT" panose="020B0502020104020203" pitchFamily="34" charset="77"/>
            </a:endParaRPr>
          </a:p>
        </p:txBody>
      </p:sp>
      <p:sp>
        <p:nvSpPr>
          <p:cNvPr id="155" name="The was a tear in Freddie’s new school jumper."/>
          <p:cNvSpPr txBox="1"/>
          <p:nvPr/>
        </p:nvSpPr>
        <p:spPr>
          <a:xfrm>
            <a:off x="-27810" y="6187037"/>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Tim looked out </a:t>
            </a:r>
            <a:r>
              <a:rPr lang="en-GB" sz="4000" b="1" dirty="0">
                <a:latin typeface="Gill Sans MT" panose="020B0502020104020203" pitchFamily="34" charset="77"/>
              </a:rPr>
              <a:t>beyond</a:t>
            </a:r>
            <a:r>
              <a:rPr lang="en-GB" sz="4000" dirty="0">
                <a:latin typeface="Gill Sans MT" panose="020B0502020104020203" pitchFamily="34" charset="77"/>
              </a:rPr>
              <a:t> the trees.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736737" y="2182175"/>
            <a:ext cx="4764773"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be-yond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51087028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far beyond the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travelled beyond the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317162" y="-6074048"/>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838953098"/>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far off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respond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forest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past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buildings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2" name="Picture 21" descr="Icon&#10;&#10;Description automatically generated with medium confidence">
            <a:extLst>
              <a:ext uri="{FF2B5EF4-FFF2-40B4-BE49-F238E27FC236}">
                <a16:creationId xmlns:a16="http://schemas.microsoft.com/office/drawing/2014/main" id="{2CCF058F-167E-9F41-AFF2-AFCAD34259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1283" y="2501169"/>
            <a:ext cx="3334184" cy="3334184"/>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49508" y="1309202"/>
            <a:ext cx="282288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mission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02979" y="3882092"/>
            <a:ext cx="6834141"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mission is an important task that people are given to do, especially one that involves travelling to another country.</a:t>
            </a: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It was Ahmed’s </a:t>
            </a:r>
            <a:r>
              <a:rPr lang="en-GB" sz="4000" b="1" dirty="0">
                <a:latin typeface="Gill Sans MT" panose="020B0502020104020203" pitchFamily="34" charset="77"/>
              </a:rPr>
              <a:t>mission</a:t>
            </a:r>
            <a:r>
              <a:rPr lang="en-GB" sz="4000" dirty="0">
                <a:latin typeface="Gill Sans MT" panose="020B0502020104020203" pitchFamily="34" charset="77"/>
              </a:rPr>
              <a:t> to use less electricity.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mis-</a:t>
            </a:r>
            <a:r>
              <a:rPr lang="en-GB" dirty="0" err="1">
                <a:latin typeface="Gill Sans MT" panose="020B0502020104020203" pitchFamily="34" charset="77"/>
              </a:rPr>
              <a:t>sion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777518165"/>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dangerous mission 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mission required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10309982"/>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assignment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position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difficult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operation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condition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important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2" name="Picture 21" descr="A picture containing logo&#10;&#10;Description automatically generated">
            <a:extLst>
              <a:ext uri="{FF2B5EF4-FFF2-40B4-BE49-F238E27FC236}">
                <a16:creationId xmlns:a16="http://schemas.microsoft.com/office/drawing/2014/main" id="{E5C480AF-4CCA-CC32-7CD7-7AF8ACF123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8858" y="2359037"/>
            <a:ext cx="3417998" cy="3417998"/>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67265" y="1339979"/>
            <a:ext cx="3406382"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dedicated</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828507" y="3887746"/>
            <a:ext cx="5643527"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You use dedicated to describe someone who enjoys a particular activity very much and spends a lot of time doing it.</a:t>
            </a: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Fran was </a:t>
            </a:r>
            <a:r>
              <a:rPr lang="en-GB" b="1" dirty="0">
                <a:latin typeface="Gill Sans MT" panose="020B0502020104020203" pitchFamily="34" charset="77"/>
              </a:rPr>
              <a:t>dedicated</a:t>
            </a:r>
            <a:r>
              <a:rPr lang="en-GB" dirty="0">
                <a:latin typeface="Gill Sans MT" panose="020B0502020104020203" pitchFamily="34" charset="77"/>
              </a:rPr>
              <a:t> to learning new languages.</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ded</a:t>
            </a:r>
            <a:r>
              <a:rPr lang="en-GB" dirty="0">
                <a:latin typeface="Gill Sans MT" panose="020B0502020104020203" pitchFamily="34" charset="77"/>
              </a:rPr>
              <a:t>-</a:t>
            </a:r>
            <a:r>
              <a:rPr lang="en-GB" dirty="0" err="1">
                <a:latin typeface="Gill Sans MT" panose="020B0502020104020203" pitchFamily="34" charset="77"/>
              </a:rPr>
              <a:t>i</a:t>
            </a:r>
            <a:r>
              <a:rPr lang="en-GB" dirty="0">
                <a:latin typeface="Gill Sans MT" panose="020B0502020104020203" pitchFamily="34" charset="77"/>
              </a:rPr>
              <a:t>-cat-ed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57164972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completely dedicated 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dedicated servant of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800924450"/>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committed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indifferent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tion</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educated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devoted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apathetic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group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2" name="Picture 21" descr="Logo&#10;&#10;Description automatically generated">
            <a:extLst>
              <a:ext uri="{FF2B5EF4-FFF2-40B4-BE49-F238E27FC236}">
                <a16:creationId xmlns:a16="http://schemas.microsoft.com/office/drawing/2014/main" id="{C92D23A1-B999-730D-9690-F85751AD3B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3636" y="3013630"/>
            <a:ext cx="2890882" cy="2890882"/>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33785" y="1339979"/>
            <a:ext cx="2843727"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connect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812563" y="3797136"/>
            <a:ext cx="6116557"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something or someone connects one thing to another, or if one thing connects to another, the two things are joined together.</a:t>
            </a:r>
          </a:p>
        </p:txBody>
      </p:sp>
      <p:sp>
        <p:nvSpPr>
          <p:cNvPr id="155" name="The was a tear in Freddie’s new school jumper."/>
          <p:cNvSpPr txBox="1"/>
          <p:nvPr/>
        </p:nvSpPr>
        <p:spPr>
          <a:xfrm>
            <a:off x="0" y="6117490"/>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Simon needed to </a:t>
            </a:r>
            <a:r>
              <a:rPr lang="en-GB" b="1" dirty="0">
                <a:latin typeface="Gill Sans MT" panose="020B0502020104020203" pitchFamily="34" charset="77"/>
              </a:rPr>
              <a:t>connect</a:t>
            </a:r>
            <a:r>
              <a:rPr lang="en-GB" dirty="0">
                <a:latin typeface="Gill Sans MT" panose="020B0502020104020203" pitchFamily="34" charset="77"/>
              </a:rPr>
              <a:t> to the Wi-Fi.</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con-</a:t>
            </a:r>
            <a:r>
              <a:rPr lang="en-GB" dirty="0" err="1">
                <a:latin typeface="Gill Sans MT" panose="020B0502020104020203" pitchFamily="34" charset="77"/>
              </a:rPr>
              <a:t>nect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943822188"/>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needed to connect with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connect to the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016786292"/>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attach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disconnect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effect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family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join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project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internet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2" name="Picture 21" descr="Icon&#10;&#10;Description automatically generated">
            <a:extLst>
              <a:ext uri="{FF2B5EF4-FFF2-40B4-BE49-F238E27FC236}">
                <a16:creationId xmlns:a16="http://schemas.microsoft.com/office/drawing/2014/main" id="{87A3E5CA-4186-166A-E3EA-8B7843E446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3106" y="2831182"/>
            <a:ext cx="3009943" cy="3009943"/>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236665632"/>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praise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shout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view</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story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358736242"/>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impact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mission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dedicated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connect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91818418"/>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praise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shout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view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book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story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813775028"/>
              </p:ext>
            </p:extLst>
          </p:nvPr>
        </p:nvGraphicFramePr>
        <p:xfrm>
          <a:off x="5307795" y="1251704"/>
          <a:ext cx="4826233" cy="7751328"/>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The *** from a window or high place is everything which can be seen from that place, especially when it is considered to be beautiful.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someone or something, you express approval for their achievements or qualities.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When you *** something such as a hotel room or a ticket, you arrange to have it or use it at a particular time.</a:t>
                      </a:r>
                      <a:endParaRPr lang="en-GB" sz="24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you say something very loudly, usually because you want people a long distance away to hear you or because you are angry.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A *** is a description of imaginary people and events, which is written or told in order to entertain.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19" name="Picture 18" descr="Icon&#10;&#10;Description automatically generated">
            <a:extLst>
              <a:ext uri="{FF2B5EF4-FFF2-40B4-BE49-F238E27FC236}">
                <a16:creationId xmlns:a16="http://schemas.microsoft.com/office/drawing/2014/main" id="{36571F47-77EE-C008-5074-D4275FFBB6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7714" y="7885565"/>
            <a:ext cx="933589" cy="933589"/>
          </a:xfrm>
          <a:prstGeom prst="rect">
            <a:avLst/>
          </a:prstGeom>
        </p:spPr>
      </p:pic>
      <p:pic>
        <p:nvPicPr>
          <p:cNvPr id="26" name="Picture 25" descr="Icon&#10;&#10;Description automatically generated">
            <a:extLst>
              <a:ext uri="{FF2B5EF4-FFF2-40B4-BE49-F238E27FC236}">
                <a16:creationId xmlns:a16="http://schemas.microsoft.com/office/drawing/2014/main" id="{AED9F8D7-AD31-514C-EE9A-F7FDCB8F72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89486" y="5127368"/>
            <a:ext cx="930043" cy="930043"/>
          </a:xfrm>
          <a:prstGeom prst="rect">
            <a:avLst/>
          </a:prstGeom>
        </p:spPr>
      </p:pic>
      <p:pic>
        <p:nvPicPr>
          <p:cNvPr id="27" name="Picture 26" descr="Icon&#10;&#10;Description automatically generated with low confidence">
            <a:extLst>
              <a:ext uri="{FF2B5EF4-FFF2-40B4-BE49-F238E27FC236}">
                <a16:creationId xmlns:a16="http://schemas.microsoft.com/office/drawing/2014/main" id="{612460A1-9D6E-D56A-5D5E-5E70D8334B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68245" y="2464084"/>
            <a:ext cx="933589" cy="933589"/>
          </a:xfrm>
          <a:prstGeom prst="rect">
            <a:avLst/>
          </a:prstGeom>
        </p:spPr>
      </p:pic>
      <p:pic>
        <p:nvPicPr>
          <p:cNvPr id="28" name="Picture 27" descr="Icon&#10;&#10;Description automatically generated">
            <a:extLst>
              <a:ext uri="{FF2B5EF4-FFF2-40B4-BE49-F238E27FC236}">
                <a16:creationId xmlns:a16="http://schemas.microsoft.com/office/drawing/2014/main" id="{795360C8-EF84-D727-A804-7072CA4F9D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29700" y="6494150"/>
            <a:ext cx="954676" cy="954676"/>
          </a:xfrm>
          <a:prstGeom prst="rect">
            <a:avLst/>
          </a:prstGeom>
        </p:spPr>
      </p:pic>
      <p:pic>
        <p:nvPicPr>
          <p:cNvPr id="29" name="Picture 28" descr="A picture containing text, handwear&#10;&#10;Description automatically generated">
            <a:extLst>
              <a:ext uri="{FF2B5EF4-FFF2-40B4-BE49-F238E27FC236}">
                <a16:creationId xmlns:a16="http://schemas.microsoft.com/office/drawing/2014/main" id="{DDE29FB6-87DD-EE10-D128-075DD0EB649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44322" y="3812899"/>
            <a:ext cx="1063901" cy="1063901"/>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529301325"/>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impact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beyond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mission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dedicated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connect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255661568"/>
              </p:ext>
            </p:extLst>
          </p:nvPr>
        </p:nvGraphicFramePr>
        <p:xfrm>
          <a:off x="5307795" y="1251704"/>
          <a:ext cx="4826233" cy="7600008"/>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A *** is an important task that people are given to do, especially one that involves travelling to another country.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You use *** to describe someone who enjoys a particular activity very much and spends a lot of time doing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The *** that something has on a situation, process, or person is a sudden and powerful effect that it has on them.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something or someone *** one thing to another, or if one thing *** to another, the two things are joined together.</a:t>
                      </a:r>
                    </a:p>
                    <a:p>
                      <a:endParaRPr lang="en-GB" sz="20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159320">
                <a:tc>
                  <a:txBody>
                    <a:bodyPr/>
                    <a:lstStyle/>
                    <a:p>
                      <a:r>
                        <a:rPr lang="en-GB" sz="2000" dirty="0">
                          <a:latin typeface="Gill Sans MT" panose="020B0502020104020203" pitchFamily="34" charset="77"/>
                        </a:rPr>
                        <a:t>If something is *** a place or barrier, it is on the other side of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19" name="Picture 18" descr="Icon&#10;&#10;Description automatically generated">
            <a:extLst>
              <a:ext uri="{FF2B5EF4-FFF2-40B4-BE49-F238E27FC236}">
                <a16:creationId xmlns:a16="http://schemas.microsoft.com/office/drawing/2014/main" id="{592082AE-1CF0-956A-86FF-0C3CBE4ADD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7062" y="6522720"/>
            <a:ext cx="804772" cy="804772"/>
          </a:xfrm>
          <a:prstGeom prst="rect">
            <a:avLst/>
          </a:prstGeom>
        </p:spPr>
      </p:pic>
      <p:pic>
        <p:nvPicPr>
          <p:cNvPr id="20" name="Picture 19" descr="Logo&#10;&#10;Description automatically generated">
            <a:extLst>
              <a:ext uri="{FF2B5EF4-FFF2-40B4-BE49-F238E27FC236}">
                <a16:creationId xmlns:a16="http://schemas.microsoft.com/office/drawing/2014/main" id="{A0BC9F8E-9247-3C9A-EF6C-BBBCE76AA5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30493" y="3893734"/>
            <a:ext cx="933589" cy="933589"/>
          </a:xfrm>
          <a:prstGeom prst="rect">
            <a:avLst/>
          </a:prstGeom>
        </p:spPr>
      </p:pic>
      <p:pic>
        <p:nvPicPr>
          <p:cNvPr id="27" name="Picture 26" descr="A picture containing logo&#10;&#10;Description automatically generated">
            <a:extLst>
              <a:ext uri="{FF2B5EF4-FFF2-40B4-BE49-F238E27FC236}">
                <a16:creationId xmlns:a16="http://schemas.microsoft.com/office/drawing/2014/main" id="{D62CD2E2-CECD-11E4-7D1C-5B71BA61DB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43693" y="2628519"/>
            <a:ext cx="835034" cy="835034"/>
          </a:xfrm>
          <a:prstGeom prst="rect">
            <a:avLst/>
          </a:prstGeom>
        </p:spPr>
      </p:pic>
      <p:pic>
        <p:nvPicPr>
          <p:cNvPr id="28" name="Picture 27" descr="Icon&#10;&#10;Description automatically generated with medium confidence">
            <a:extLst>
              <a:ext uri="{FF2B5EF4-FFF2-40B4-BE49-F238E27FC236}">
                <a16:creationId xmlns:a16="http://schemas.microsoft.com/office/drawing/2014/main" id="{D6169D34-DCFE-8308-77A9-5E4275F254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43693" y="7686940"/>
            <a:ext cx="933590" cy="933590"/>
          </a:xfrm>
          <a:prstGeom prst="rect">
            <a:avLst/>
          </a:prstGeom>
        </p:spPr>
      </p:pic>
      <p:pic>
        <p:nvPicPr>
          <p:cNvPr id="29" name="Picture 28" descr="Logo, icon&#10;&#10;Description automatically generated">
            <a:extLst>
              <a:ext uri="{FF2B5EF4-FFF2-40B4-BE49-F238E27FC236}">
                <a16:creationId xmlns:a16="http://schemas.microsoft.com/office/drawing/2014/main" id="{37BC1B96-31A6-6392-A0F3-53EDDD6FBD7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43693" y="5211941"/>
            <a:ext cx="876016" cy="876016"/>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2864528" y="3085008"/>
            <a:ext cx="186910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praise</a:t>
            </a:r>
            <a:endParaRPr b="1" dirty="0">
              <a:latin typeface="Gill Sans MT" panose="020B0502020104020203" pitchFamily="34" charset="77"/>
              <a:sym typeface="American Typewriter"/>
            </a:endParaRPr>
          </a:p>
        </p:txBody>
      </p:sp>
      <p:sp>
        <p:nvSpPr>
          <p:cNvPr id="134" name="office"/>
          <p:cNvSpPr txBox="1"/>
          <p:nvPr/>
        </p:nvSpPr>
        <p:spPr>
          <a:xfrm>
            <a:off x="2932661" y="3993661"/>
            <a:ext cx="173284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shout</a:t>
            </a:r>
            <a:endParaRPr dirty="0">
              <a:latin typeface="Gill Sans MT" panose="020B0502020104020203" pitchFamily="34" charset="77"/>
            </a:endParaRPr>
          </a:p>
        </p:txBody>
      </p:sp>
      <p:sp>
        <p:nvSpPr>
          <p:cNvPr id="135" name="spare"/>
          <p:cNvSpPr txBox="1"/>
          <p:nvPr/>
        </p:nvSpPr>
        <p:spPr>
          <a:xfrm>
            <a:off x="3084138" y="4843260"/>
            <a:ext cx="142987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view</a:t>
            </a:r>
            <a:endParaRPr b="1" dirty="0">
              <a:latin typeface="Gill Sans MT" panose="020B0502020104020203" pitchFamily="34" charset="77"/>
              <a:sym typeface="American Typewriter"/>
            </a:endParaRPr>
          </a:p>
        </p:txBody>
      </p:sp>
      <p:sp>
        <p:nvSpPr>
          <p:cNvPr id="136" name="chipped"/>
          <p:cNvSpPr txBox="1"/>
          <p:nvPr/>
        </p:nvSpPr>
        <p:spPr>
          <a:xfrm>
            <a:off x="3017617" y="5769060"/>
            <a:ext cx="156292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book</a:t>
            </a:r>
            <a:endParaRPr dirty="0">
              <a:latin typeface="Gill Sans MT" panose="020B0502020104020203" pitchFamily="34" charset="77"/>
            </a:endParaRPr>
          </a:p>
        </p:txBody>
      </p:sp>
      <p:sp>
        <p:nvSpPr>
          <p:cNvPr id="137" name="lift"/>
          <p:cNvSpPr txBox="1"/>
          <p:nvPr/>
        </p:nvSpPr>
        <p:spPr>
          <a:xfrm>
            <a:off x="2998379" y="6639612"/>
            <a:ext cx="160140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story</a:t>
            </a:r>
            <a:endParaRPr dirty="0">
              <a:latin typeface="Gill Sans MT" panose="020B0502020104020203" pitchFamily="34" charset="77"/>
            </a:endParaRPr>
          </a:p>
        </p:txBody>
      </p:sp>
      <p:sp>
        <p:nvSpPr>
          <p:cNvPr id="138" name="mutter"/>
          <p:cNvSpPr txBox="1"/>
          <p:nvPr/>
        </p:nvSpPr>
        <p:spPr>
          <a:xfrm>
            <a:off x="8094105" y="3961911"/>
            <a:ext cx="224420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beyond</a:t>
            </a:r>
            <a:endParaRPr b="1" dirty="0">
              <a:latin typeface="Gill Sans MT" panose="020B0502020104020203" pitchFamily="34" charset="77"/>
              <a:sym typeface="American Typewriter"/>
            </a:endParaRPr>
          </a:p>
        </p:txBody>
      </p:sp>
      <p:sp>
        <p:nvSpPr>
          <p:cNvPr id="139" name="unveil"/>
          <p:cNvSpPr txBox="1"/>
          <p:nvPr/>
        </p:nvSpPr>
        <p:spPr>
          <a:xfrm>
            <a:off x="7638435" y="5769060"/>
            <a:ext cx="296876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dedicated</a:t>
            </a:r>
            <a:endParaRPr b="1" dirty="0">
              <a:latin typeface="Gill Sans MT" panose="020B0502020104020203" pitchFamily="34" charset="77"/>
              <a:sym typeface="American Typewriter"/>
            </a:endParaRPr>
          </a:p>
        </p:txBody>
      </p:sp>
      <p:sp>
        <p:nvSpPr>
          <p:cNvPr id="140" name="tolerate"/>
          <p:cNvSpPr txBox="1"/>
          <p:nvPr/>
        </p:nvSpPr>
        <p:spPr>
          <a:xfrm>
            <a:off x="8143798" y="3065958"/>
            <a:ext cx="214481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impact</a:t>
            </a:r>
            <a:endParaRPr dirty="0">
              <a:latin typeface="Gill Sans MT" panose="020B0502020104020203" pitchFamily="34" charset="77"/>
            </a:endParaRPr>
          </a:p>
        </p:txBody>
      </p:sp>
      <p:sp>
        <p:nvSpPr>
          <p:cNvPr id="141" name="fixation"/>
          <p:cNvSpPr txBox="1"/>
          <p:nvPr/>
        </p:nvSpPr>
        <p:spPr>
          <a:xfrm>
            <a:off x="8055646" y="4824210"/>
            <a:ext cx="232114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mission</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7929055" y="6639611"/>
            <a:ext cx="243977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connect</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74084" y="-21432"/>
            <a:ext cx="7476406"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praise</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447204" y="5165330"/>
            <a:ext cx="1087598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shout</a:t>
            </a:r>
            <a:endParaRPr sz="23900" dirty="0">
              <a:latin typeface="Gill Sans MT" panose="020B0502020104020203" pitchFamily="34" charset="77"/>
            </a:endParaRPr>
          </a:p>
        </p:txBody>
      </p:sp>
      <p:pic>
        <p:nvPicPr>
          <p:cNvPr id="7" name="Picture 6" descr="Icon&#10;&#10;Description automatically generated">
            <a:extLst>
              <a:ext uri="{FF2B5EF4-FFF2-40B4-BE49-F238E27FC236}">
                <a16:creationId xmlns:a16="http://schemas.microsoft.com/office/drawing/2014/main" id="{F66F864C-1F9A-65A8-5640-A20A455C78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237" y="5660566"/>
            <a:ext cx="3556110" cy="3556110"/>
          </a:xfrm>
          <a:prstGeom prst="rect">
            <a:avLst/>
          </a:prstGeom>
        </p:spPr>
      </p:pic>
      <p:pic>
        <p:nvPicPr>
          <p:cNvPr id="18" name="Picture 17" descr="A picture containing text, handwear&#10;&#10;Description automatically generated">
            <a:extLst>
              <a:ext uri="{FF2B5EF4-FFF2-40B4-BE49-F238E27FC236}">
                <a16:creationId xmlns:a16="http://schemas.microsoft.com/office/drawing/2014/main" id="{C467AC97-E188-8D17-1F59-51ED0474FB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2006" y="543982"/>
            <a:ext cx="3481660" cy="3481660"/>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57959" y="16432"/>
            <a:ext cx="5788444"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view</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566567" y="5243834"/>
            <a:ext cx="1103913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book</a:t>
            </a:r>
            <a:endParaRPr sz="13800" dirty="0">
              <a:latin typeface="Gill Sans MT" panose="020B0502020104020203" pitchFamily="34" charset="77"/>
            </a:endParaRPr>
          </a:p>
        </p:txBody>
      </p:sp>
      <p:pic>
        <p:nvPicPr>
          <p:cNvPr id="16" name="Picture 15" descr="Icon&#10;&#10;Description automatically generated">
            <a:extLst>
              <a:ext uri="{FF2B5EF4-FFF2-40B4-BE49-F238E27FC236}">
                <a16:creationId xmlns:a16="http://schemas.microsoft.com/office/drawing/2014/main" id="{A6C24A26-9A62-7F13-0AA3-8F241EB381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807" y="5419761"/>
            <a:ext cx="3780522" cy="3780522"/>
          </a:xfrm>
          <a:prstGeom prst="rect">
            <a:avLst/>
          </a:prstGeom>
        </p:spPr>
      </p:pic>
      <p:pic>
        <p:nvPicPr>
          <p:cNvPr id="18" name="Picture 17" descr="Icon&#10;&#10;Description automatically generated with low confidence">
            <a:extLst>
              <a:ext uri="{FF2B5EF4-FFF2-40B4-BE49-F238E27FC236}">
                <a16:creationId xmlns:a16="http://schemas.microsoft.com/office/drawing/2014/main" id="{B5B0B79F-2817-2B5A-88A9-4161D0599A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7714" y="397472"/>
            <a:ext cx="3685965" cy="3685965"/>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748384" y="42942"/>
            <a:ext cx="6549871"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story</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400428" y="5613965"/>
            <a:ext cx="12346080"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impact</a:t>
            </a:r>
            <a:endParaRPr sz="8000" dirty="0">
              <a:latin typeface="Gill Sans MT" panose="020B0502020104020203" pitchFamily="34" charset="77"/>
            </a:endParaRPr>
          </a:p>
        </p:txBody>
      </p:sp>
      <p:pic>
        <p:nvPicPr>
          <p:cNvPr id="4" name="Picture 3" descr="Logo, icon&#10;&#10;Description automatically generated">
            <a:extLst>
              <a:ext uri="{FF2B5EF4-FFF2-40B4-BE49-F238E27FC236}">
                <a16:creationId xmlns:a16="http://schemas.microsoft.com/office/drawing/2014/main" id="{4E6C3407-F60B-C107-9476-6687F6848A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387" y="5818727"/>
            <a:ext cx="3164970" cy="3164970"/>
          </a:xfrm>
          <a:prstGeom prst="rect">
            <a:avLst/>
          </a:prstGeom>
        </p:spPr>
      </p:pic>
      <p:pic>
        <p:nvPicPr>
          <p:cNvPr id="19" name="Picture 18" descr="Icon&#10;&#10;Description automatically generated">
            <a:extLst>
              <a:ext uri="{FF2B5EF4-FFF2-40B4-BE49-F238E27FC236}">
                <a16:creationId xmlns:a16="http://schemas.microsoft.com/office/drawing/2014/main" id="{4FCE80B0-F8AC-29B9-6C6B-DDDEA36125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37501" y="489340"/>
            <a:ext cx="3478243" cy="3478243"/>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794548" y="473186"/>
            <a:ext cx="11999897"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beyond</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169107" y="5562217"/>
            <a:ext cx="11000055"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mission</a:t>
            </a:r>
            <a:endParaRPr sz="16600" dirty="0">
              <a:latin typeface="Gill Sans MT" panose="020B0502020104020203" pitchFamily="34" charset="77"/>
            </a:endParaRPr>
          </a:p>
        </p:txBody>
      </p:sp>
      <p:pic>
        <p:nvPicPr>
          <p:cNvPr id="16" name="Picture 15" descr="A picture containing logo&#10;&#10;Description automatically generated">
            <a:extLst>
              <a:ext uri="{FF2B5EF4-FFF2-40B4-BE49-F238E27FC236}">
                <a16:creationId xmlns:a16="http://schemas.microsoft.com/office/drawing/2014/main" id="{AB18B1D8-D780-55CA-DC69-C4DF66A3CF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707" y="5662779"/>
            <a:ext cx="3417998" cy="3417998"/>
          </a:xfrm>
          <a:prstGeom prst="rect">
            <a:avLst/>
          </a:prstGeom>
        </p:spPr>
      </p:pic>
      <p:pic>
        <p:nvPicPr>
          <p:cNvPr id="4" name="Picture 3" descr="Icon&#10;&#10;Description automatically generated with medium confidence">
            <a:extLst>
              <a:ext uri="{FF2B5EF4-FFF2-40B4-BE49-F238E27FC236}">
                <a16:creationId xmlns:a16="http://schemas.microsoft.com/office/drawing/2014/main" id="{BA777321-7D32-5105-05E0-2B0B72A720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7351" y="574794"/>
            <a:ext cx="3334184" cy="3334184"/>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087309"/>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683188" y="899893"/>
            <a:ext cx="8414163"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dedicated</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084854" y="5633097"/>
            <a:ext cx="12965430"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connect</a:t>
            </a:r>
            <a:endParaRPr sz="9600" dirty="0">
              <a:latin typeface="Gill Sans MT" panose="020B0502020104020203" pitchFamily="34" charset="77"/>
            </a:endParaRPr>
          </a:p>
        </p:txBody>
      </p:sp>
      <p:pic>
        <p:nvPicPr>
          <p:cNvPr id="14" name="Picture 13" descr="Icon&#10;&#10;Description automatically generated">
            <a:extLst>
              <a:ext uri="{FF2B5EF4-FFF2-40B4-BE49-F238E27FC236}">
                <a16:creationId xmlns:a16="http://schemas.microsoft.com/office/drawing/2014/main" id="{AC6ADBAC-ED1E-C80D-7ADF-FFD7901728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093" y="5943149"/>
            <a:ext cx="3009943" cy="3009943"/>
          </a:xfrm>
          <a:prstGeom prst="rect">
            <a:avLst/>
          </a:prstGeom>
        </p:spPr>
      </p:pic>
      <p:pic>
        <p:nvPicPr>
          <p:cNvPr id="4" name="Picture 3" descr="Logo&#10;&#10;Description automatically generated">
            <a:extLst>
              <a:ext uri="{FF2B5EF4-FFF2-40B4-BE49-F238E27FC236}">
                <a16:creationId xmlns:a16="http://schemas.microsoft.com/office/drawing/2014/main" id="{C5944503-F1C9-9E1D-5ADD-DF2CDA51FE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0262" y="955534"/>
            <a:ext cx="2890882" cy="2890882"/>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626173" y="2274766"/>
            <a:ext cx="186910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praise	</a:t>
            </a:r>
            <a:endParaRPr b="1" dirty="0">
              <a:latin typeface="Gill Sans MT" panose="020B0502020104020203" pitchFamily="34" charset="77"/>
              <a:sym typeface="American Typewriter"/>
            </a:endParaRPr>
          </a:p>
        </p:txBody>
      </p:sp>
      <p:sp>
        <p:nvSpPr>
          <p:cNvPr id="134" name="office"/>
          <p:cNvSpPr txBox="1"/>
          <p:nvPr/>
        </p:nvSpPr>
        <p:spPr>
          <a:xfrm>
            <a:off x="5694319" y="3183419"/>
            <a:ext cx="173284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shout</a:t>
            </a:r>
            <a:endParaRPr dirty="0">
              <a:latin typeface="Gill Sans MT" panose="020B0502020104020203" pitchFamily="34" charset="77"/>
            </a:endParaRPr>
          </a:p>
        </p:txBody>
      </p:sp>
      <p:sp>
        <p:nvSpPr>
          <p:cNvPr id="135" name="spare"/>
          <p:cNvSpPr txBox="1"/>
          <p:nvPr/>
        </p:nvSpPr>
        <p:spPr>
          <a:xfrm>
            <a:off x="5845791" y="4033018"/>
            <a:ext cx="142987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view</a:t>
            </a:r>
            <a:endParaRPr b="1" dirty="0">
              <a:latin typeface="Gill Sans MT" panose="020B0502020104020203" pitchFamily="34" charset="77"/>
              <a:sym typeface="American Typewriter"/>
            </a:endParaRPr>
          </a:p>
        </p:txBody>
      </p:sp>
      <p:sp>
        <p:nvSpPr>
          <p:cNvPr id="136" name="chipped"/>
          <p:cNvSpPr txBox="1"/>
          <p:nvPr/>
        </p:nvSpPr>
        <p:spPr>
          <a:xfrm>
            <a:off x="5779276" y="4958818"/>
            <a:ext cx="156292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book</a:t>
            </a:r>
            <a:endParaRPr dirty="0">
              <a:latin typeface="Gill Sans MT" panose="020B0502020104020203" pitchFamily="34" charset="77"/>
            </a:endParaRPr>
          </a:p>
        </p:txBody>
      </p:sp>
      <p:sp>
        <p:nvSpPr>
          <p:cNvPr id="137" name="lift"/>
          <p:cNvSpPr txBox="1"/>
          <p:nvPr/>
        </p:nvSpPr>
        <p:spPr>
          <a:xfrm>
            <a:off x="5760035" y="5829370"/>
            <a:ext cx="160140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story</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438663" y="3418118"/>
            <a:ext cx="224420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beyond</a:t>
            </a:r>
            <a:endParaRPr b="1" dirty="0">
              <a:latin typeface="Gill Sans MT" panose="020B0502020104020203" pitchFamily="34" charset="77"/>
              <a:sym typeface="American Typewriter"/>
            </a:endParaRPr>
          </a:p>
        </p:txBody>
      </p:sp>
      <p:sp>
        <p:nvSpPr>
          <p:cNvPr id="140" name="tolerate"/>
          <p:cNvSpPr txBox="1"/>
          <p:nvPr/>
        </p:nvSpPr>
        <p:spPr>
          <a:xfrm>
            <a:off x="5488352" y="2522165"/>
            <a:ext cx="214481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impact</a:t>
            </a:r>
            <a:endParaRPr dirty="0">
              <a:latin typeface="Gill Sans MT" panose="020B0502020104020203" pitchFamily="34" charset="77"/>
            </a:endParaRPr>
          </a:p>
        </p:txBody>
      </p:sp>
      <p:sp>
        <p:nvSpPr>
          <p:cNvPr id="141" name="fixation"/>
          <p:cNvSpPr txBox="1"/>
          <p:nvPr/>
        </p:nvSpPr>
        <p:spPr>
          <a:xfrm>
            <a:off x="5400192" y="4280417"/>
            <a:ext cx="232114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mission</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018059" y="5188117"/>
            <a:ext cx="296876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dedicated</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282559" y="5996646"/>
            <a:ext cx="243977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connect</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78252" y="1309202"/>
            <a:ext cx="226183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praise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4585" y="4102081"/>
            <a:ext cx="6322627"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praise someone or something, you express approval for their achievements or qualities.</a:t>
            </a:r>
            <a:endParaRPr sz="32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Jeremy was given lots of </a:t>
            </a:r>
            <a:r>
              <a:rPr lang="en-GB" sz="4000" b="1" dirty="0">
                <a:latin typeface="Gill Sans MT" panose="020B0502020104020203" pitchFamily="34" charset="77"/>
              </a:rPr>
              <a:t>praise</a:t>
            </a:r>
            <a:r>
              <a:rPr lang="en-GB" sz="4000" dirty="0">
                <a:latin typeface="Gill Sans MT" panose="020B0502020104020203" pitchFamily="34" charset="77"/>
              </a:rPr>
              <a:t> for his reading.</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praise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793449698"/>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commend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criticize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raise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positive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applaud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plays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reward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35805540"/>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received praise for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always liked being praised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A picture containing text, handwear&#10;&#10;Description automatically generated">
            <a:extLst>
              <a:ext uri="{FF2B5EF4-FFF2-40B4-BE49-F238E27FC236}">
                <a16:creationId xmlns:a16="http://schemas.microsoft.com/office/drawing/2014/main" id="{22C28489-872A-7D03-9B8B-8ED7CD7EF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9056" y="2693699"/>
            <a:ext cx="3213119" cy="3213119"/>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39968" y="1309202"/>
            <a:ext cx="213840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shout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lang="en-GB" dirty="0">
                <a:latin typeface="Gill Sans MT" panose="020B0502020104020203" pitchFamily="34" charset="77"/>
              </a:rPr>
              <a:t>(verb)</a:t>
            </a:r>
            <a:endParaRPr dirty="0">
              <a:latin typeface="Gill Sans MT" panose="020B0502020104020203" pitchFamily="34" charset="77"/>
            </a:endParaRPr>
          </a:p>
        </p:txBody>
      </p:sp>
      <p:sp>
        <p:nvSpPr>
          <p:cNvPr id="154" name="If you tear paper, cloth, or another material, or if it tears, you pull it into two pieces or you pull it so that a hole appears in it."/>
          <p:cNvSpPr txBox="1"/>
          <p:nvPr/>
        </p:nvSpPr>
        <p:spPr>
          <a:xfrm>
            <a:off x="724722" y="3944740"/>
            <a:ext cx="6468557"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shout, you say something very loudly, usually because you want people a long distance away to hear you or because you are angry.</a:t>
            </a:r>
            <a:endParaRPr sz="32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Robson </a:t>
            </a:r>
            <a:r>
              <a:rPr lang="en-GB" sz="4000" b="1" dirty="0">
                <a:latin typeface="Gill Sans MT" panose="020B0502020104020203" pitchFamily="34" charset="77"/>
              </a:rPr>
              <a:t>shouted</a:t>
            </a:r>
            <a:r>
              <a:rPr lang="en-GB" sz="4000" dirty="0">
                <a:latin typeface="Gill Sans MT" panose="020B0502020104020203" pitchFamily="34" charset="77"/>
              </a:rPr>
              <a:t> across the playground.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shout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691380635"/>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yell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whisper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about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loudly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doubt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angrily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71754190"/>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181460">
                  <a:extLst>
                    <a:ext uri="{9D8B030D-6E8A-4147-A177-3AD203B41FA5}">
                      <a16:colId xmlns:a16="http://schemas.microsoft.com/office/drawing/2014/main" val="1851897062"/>
                    </a:ext>
                  </a:extLst>
                </a:gridCol>
                <a:gridCol w="5283429">
                  <a:extLst>
                    <a:ext uri="{9D8B030D-6E8A-4147-A177-3AD203B41FA5}">
                      <a16:colId xmlns:a16="http://schemas.microsoft.com/office/drawing/2014/main" val="173791016"/>
                    </a:ext>
                  </a:extLst>
                </a:gridCol>
              </a:tblGrid>
              <a:tr h="47638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shouted loudly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shouting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3" name="Picture 22" descr="Icon&#10;&#10;Description automatically generated">
            <a:extLst>
              <a:ext uri="{FF2B5EF4-FFF2-40B4-BE49-F238E27FC236}">
                <a16:creationId xmlns:a16="http://schemas.microsoft.com/office/drawing/2014/main" id="{8EF7126C-4A99-7D02-A3D5-98AFF27E64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1283" y="2448267"/>
            <a:ext cx="3556110" cy="3556110"/>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25117" y="1309202"/>
            <a:ext cx="176811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view</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98355" y="3899930"/>
            <a:ext cx="6657485"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The view from a window or high place is everything which can be seen from that place, especially when it is considered to be beautiful.</a:t>
            </a:r>
            <a:endParaRPr sz="32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a:t>
            </a:r>
            <a:r>
              <a:rPr lang="en-GB" sz="4000" b="1" dirty="0">
                <a:latin typeface="Gill Sans MT" panose="020B0502020104020203" pitchFamily="34" charset="77"/>
              </a:rPr>
              <a:t>view</a:t>
            </a:r>
            <a:r>
              <a:rPr lang="en-GB" sz="4000" dirty="0">
                <a:latin typeface="Gill Sans MT" panose="020B0502020104020203" pitchFamily="34" charset="77"/>
              </a:rPr>
              <a:t> out of the window was very beautiful.</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view</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867558124"/>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sight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through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wildlife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scene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who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scene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003316035"/>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526900">
                  <a:extLst>
                    <a:ext uri="{9D8B030D-6E8A-4147-A177-3AD203B41FA5}">
                      <a16:colId xmlns:a16="http://schemas.microsoft.com/office/drawing/2014/main" val="1851897062"/>
                    </a:ext>
                  </a:extLst>
                </a:gridCol>
                <a:gridCol w="4937989">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breath-taking view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view so beautiful, that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with low confidence">
            <a:extLst>
              <a:ext uri="{FF2B5EF4-FFF2-40B4-BE49-F238E27FC236}">
                <a16:creationId xmlns:a16="http://schemas.microsoft.com/office/drawing/2014/main" id="{7A60A113-6722-5855-672E-AE90EA379A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563" y="2328026"/>
            <a:ext cx="3685965" cy="3685965"/>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23323" y="1309202"/>
            <a:ext cx="197169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book</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29986" y="3918121"/>
            <a:ext cx="6057290"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When you book something such as a hotel room or a ticket, you arrange to have it or use it at a particular time.</a:t>
            </a:r>
            <a:endParaRPr sz="36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My family had </a:t>
            </a:r>
            <a:r>
              <a:rPr lang="en-GB" sz="4000" b="1" dirty="0">
                <a:latin typeface="Gill Sans MT" panose="020B0502020104020203" pitchFamily="34" charset="77"/>
              </a:rPr>
              <a:t>booked</a:t>
            </a:r>
            <a:r>
              <a:rPr lang="en-GB" sz="4000" dirty="0">
                <a:latin typeface="Gill Sans MT" panose="020B0502020104020203" pitchFamily="34" charset="77"/>
              </a:rPr>
              <a:t> to go camping.</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book</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140310036"/>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reserve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look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camping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order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took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space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911626285"/>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had booked early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booked the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Icon&#10;&#10;Description automatically generated">
            <a:extLst>
              <a:ext uri="{FF2B5EF4-FFF2-40B4-BE49-F238E27FC236}">
                <a16:creationId xmlns:a16="http://schemas.microsoft.com/office/drawing/2014/main" id="{2D9D860F-1C5E-0B28-912D-79CE99657D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1611" y="1880317"/>
            <a:ext cx="4533620" cy="4533620"/>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14518" y="1309202"/>
            <a:ext cx="198932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story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4291" y="4057934"/>
            <a:ext cx="6823784"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story is a description of imaginary people and events, which is written or told in order to entertain.</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Mia read her </a:t>
            </a:r>
            <a:r>
              <a:rPr lang="en-GB" sz="4000" b="1" dirty="0">
                <a:latin typeface="Gill Sans MT" panose="020B0502020104020203" pitchFamily="34" charset="77"/>
              </a:rPr>
              <a:t>story</a:t>
            </a:r>
            <a:r>
              <a:rPr lang="en-GB" sz="4000" dirty="0">
                <a:latin typeface="Gill Sans MT" panose="020B0502020104020203" pitchFamily="34" charset="77"/>
              </a:rPr>
              <a:t> to the class.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sto-ry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948515806"/>
              </p:ext>
            </p:extLst>
          </p:nvPr>
        </p:nvGraphicFramePr>
        <p:xfrm>
          <a:off x="5112" y="77687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tale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glory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yarn</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inventory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book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54792215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delicious story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story was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B70B255B-767A-FE3C-81C5-183FCC042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8794" y="2618192"/>
            <a:ext cx="3478243" cy="3478243"/>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30600</TotalTime>
  <Words>1331</Words>
  <Application>Microsoft Macintosh PowerPoint</Application>
  <PresentationFormat>Custom</PresentationFormat>
  <Paragraphs>345</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396</cp:revision>
  <dcterms:modified xsi:type="dcterms:W3CDTF">2022-05-18T05:51:07Z</dcterms:modified>
</cp:coreProperties>
</file>