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48"/>
    <p:restoredTop sz="94756"/>
  </p:normalViewPr>
  <p:slideViewPr>
    <p:cSldViewPr snapToGrid="0" snapToObjects="1">
      <p:cViewPr varScale="1">
        <p:scale>
          <a:sx n="63" d="100"/>
          <a:sy n="63" d="100"/>
        </p:scale>
        <p:origin x="1248" y="-53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Summer Term 2022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452192" y="3226831"/>
            <a:ext cx="6484147"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28</a:t>
            </a:r>
            <a:r>
              <a:rPr dirty="0">
                <a:latin typeface="Gill Sans MT" panose="020B0502020104020203" pitchFamily="34" charset="77"/>
              </a:rPr>
              <a:t> </a:t>
            </a:r>
            <a:r>
              <a:rPr lang="en-GB" dirty="0">
                <a:latin typeface="Gill Sans MT" panose="020B0502020104020203" pitchFamily="34" charset="77"/>
              </a:rPr>
              <a:t>– 25</a:t>
            </a:r>
            <a:r>
              <a:rPr lang="en-GB" baseline="30000" dirty="0">
                <a:latin typeface="Gill Sans MT" panose="020B0502020104020203" pitchFamily="34" charset="77"/>
              </a:rPr>
              <a:t>th</a:t>
            </a:r>
            <a:r>
              <a:rPr lang="en-GB" dirty="0">
                <a:latin typeface="Gill Sans MT" panose="020B0502020104020203" pitchFamily="34" charset="77"/>
              </a:rPr>
              <a:t> April </a:t>
            </a:r>
            <a:r>
              <a:rPr dirty="0">
                <a:latin typeface="Gill Sans MT" panose="020B0502020104020203" pitchFamily="34" charset="77"/>
              </a:rPr>
              <a:t>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34439" y="1309202"/>
            <a:ext cx="222496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prove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24927" y="4053817"/>
            <a:ext cx="6757180"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prove that something is true, you show by means of argument or evidence that it is definitely true.</a:t>
            </a:r>
            <a:endParaRPr sz="36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Class 5 needed to </a:t>
            </a:r>
            <a:r>
              <a:rPr lang="en-GB" sz="4000" b="1" dirty="0">
                <a:latin typeface="Gill Sans MT" panose="020B0502020104020203" pitchFamily="34" charset="77"/>
              </a:rPr>
              <a:t>prove</a:t>
            </a:r>
            <a:r>
              <a:rPr lang="en-GB" sz="4000" dirty="0">
                <a:latin typeface="Gill Sans MT" panose="020B0502020104020203" pitchFamily="34" charset="77"/>
              </a:rPr>
              <a:t> that Jeremy ate the doughnuts.</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prove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60639453"/>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verify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disprove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detective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confirm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improve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police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88223232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prove beyond doubt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proven to be right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7" name="Picture 6" descr="Logo, icon&#10;&#10;Description automatically generated">
            <a:extLst>
              <a:ext uri="{FF2B5EF4-FFF2-40B4-BE49-F238E27FC236}">
                <a16:creationId xmlns:a16="http://schemas.microsoft.com/office/drawing/2014/main" id="{0C4E4CE5-F748-7540-8483-4F62E2C06D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3207" y="2876191"/>
            <a:ext cx="2844443" cy="2844443"/>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93689" y="1376936"/>
            <a:ext cx="197169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fraud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3" y="4085566"/>
            <a:ext cx="7124213"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fraud is something or someone that deceives people in a way that is illegal or dishonest.</a:t>
            </a:r>
            <a:endParaRPr sz="36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Jeremy said he hated doughnuts. He was a </a:t>
            </a:r>
            <a:r>
              <a:rPr lang="en-GB" sz="4000" b="1" dirty="0">
                <a:latin typeface="Gill Sans MT" panose="020B0502020104020203" pitchFamily="34" charset="77"/>
              </a:rPr>
              <a:t>fraud</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736737" y="2182175"/>
            <a:ext cx="4764773"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fraud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9977298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complete fraud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fraud and an liar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671965164"/>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charlatan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broad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money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imposter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anti-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gnawed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trickery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Icon&#10;&#10;Description automatically generated">
            <a:extLst>
              <a:ext uri="{FF2B5EF4-FFF2-40B4-BE49-F238E27FC236}">
                <a16:creationId xmlns:a16="http://schemas.microsoft.com/office/drawing/2014/main" id="{C53405F5-FA4A-8E46-90C0-FDF44BED27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0119" y="2702265"/>
            <a:ext cx="3110217" cy="3110217"/>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46247" y="1309202"/>
            <a:ext cx="202940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wield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4035980"/>
            <a:ext cx="6712221"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wield a weapon, tool, or piece of equipment, you carry and use it.</a:t>
            </a:r>
            <a:endParaRPr sz="36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Class 5 wielded their </a:t>
            </a:r>
            <a:r>
              <a:rPr lang="en-GB" sz="4000" b="1" dirty="0">
                <a:latin typeface="Gill Sans MT" panose="020B0502020104020203" pitchFamily="34" charset="77"/>
              </a:rPr>
              <a:t>pencils</a:t>
            </a:r>
            <a:r>
              <a:rPr lang="en-GB" sz="4000" dirty="0">
                <a:latin typeface="Gill Sans MT" panose="020B0502020104020203" pitchFamily="34" charset="77"/>
              </a:rPr>
              <a:t> to record witness statements.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wield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20645157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confidently wielded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dangerously wielded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25224268"/>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brandish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field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operate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shield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knife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A picture containing logo&#10;&#10;Description automatically generated">
            <a:extLst>
              <a:ext uri="{FF2B5EF4-FFF2-40B4-BE49-F238E27FC236}">
                <a16:creationId xmlns:a16="http://schemas.microsoft.com/office/drawing/2014/main" id="{B5ADA8BE-73D3-514C-B496-F9BE57A323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1108" y="1973873"/>
            <a:ext cx="4066903" cy="4066903"/>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75277" y="1339979"/>
            <a:ext cx="3390352"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rigmarole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4365714"/>
            <a:ext cx="6918998" cy="108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You can describe a long and complicated process as a rigmarole.</a:t>
            </a:r>
            <a:endParaRPr sz="32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The doughnut saga had become a </a:t>
            </a:r>
            <a:r>
              <a:rPr lang="en-GB" b="1" dirty="0">
                <a:latin typeface="Gill Sans MT" panose="020B0502020104020203" pitchFamily="34" charset="77"/>
              </a:rPr>
              <a:t>rigmarole</a:t>
            </a:r>
            <a:r>
              <a:rPr lang="en-GB" dirty="0">
                <a:latin typeface="Gill Sans MT" panose="020B0502020104020203" pitchFamily="34" charset="77"/>
              </a:rPr>
              <a:t>.</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rig-ma-role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9686953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never-ending rigmarole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complete rigmarole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871505704"/>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fuss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pantomime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confusing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BB5BF69B-9FB2-9249-A09D-36E2B9BA7F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1712" y="2784530"/>
            <a:ext cx="2949486" cy="2949486"/>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05540" y="1339979"/>
            <a:ext cx="310020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evidence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9" y="4043357"/>
            <a:ext cx="7647834"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Evidence is anything that you see, experience, read, or are told that causes you to believe that something is true or has really happened.</a:t>
            </a: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Jam on the floor was all the </a:t>
            </a:r>
            <a:r>
              <a:rPr lang="en-GB" b="1" dirty="0">
                <a:latin typeface="Gill Sans MT" panose="020B0502020104020203" pitchFamily="34" charset="77"/>
              </a:rPr>
              <a:t>evidence</a:t>
            </a:r>
            <a:r>
              <a:rPr lang="en-GB" dirty="0">
                <a:latin typeface="Gill Sans MT" panose="020B0502020104020203" pitchFamily="34" charset="77"/>
              </a:rPr>
              <a:t> that class 5 needed.</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ev-i-dence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02973119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couldn’t argue with the evidence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all the evidence needed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04603215"/>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proof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reverence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deception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sign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A screenshot of a video game&#10;&#10;Description automatically generated with medium confidence">
            <a:extLst>
              <a:ext uri="{FF2B5EF4-FFF2-40B4-BE49-F238E27FC236}">
                <a16:creationId xmlns:a16="http://schemas.microsoft.com/office/drawing/2014/main" id="{357872F1-91BA-964E-AB7B-4F9B5B8609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0793" y="4363454"/>
            <a:ext cx="1675316" cy="1675316"/>
          </a:xfrm>
          <a:prstGeom prst="rect">
            <a:avLst/>
          </a:prstGeom>
        </p:spPr>
      </p:pic>
      <p:pic>
        <p:nvPicPr>
          <p:cNvPr id="23" name="Picture 22" descr="Icon, circle&#10;&#10;Description automatically generated">
            <a:extLst>
              <a:ext uri="{FF2B5EF4-FFF2-40B4-BE49-F238E27FC236}">
                <a16:creationId xmlns:a16="http://schemas.microsoft.com/office/drawing/2014/main" id="{CDEAD542-8D6D-0542-8F4F-B960D90EE2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2467" y="2501169"/>
            <a:ext cx="2278823" cy="2278823"/>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489616740"/>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sleep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trolley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purse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bury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68079029"/>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prove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fraud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wield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rigmarole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909459355"/>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sleep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trolley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purse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bury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behave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515214759"/>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 *** is an object with wheels that you use to transport heavy things such as shopping or luggage.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To *** something means to put it into a hole in the ground and cover it up with earth.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 is the natural state of rest in which your eyes are closed, your body is inactive, and your mind does not think.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The way that you *** is the way that you do and say things, and the things that you do and say.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A *** is a very small bag that people, especially women, keep their money 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0" name="Picture 19" descr="Icon&#10;&#10;Description automatically generated">
            <a:extLst>
              <a:ext uri="{FF2B5EF4-FFF2-40B4-BE49-F238E27FC236}">
                <a16:creationId xmlns:a16="http://schemas.microsoft.com/office/drawing/2014/main" id="{4A168F06-74D1-414C-8188-A0593F52D8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2242" y="5330492"/>
            <a:ext cx="831840" cy="831840"/>
          </a:xfrm>
          <a:prstGeom prst="rect">
            <a:avLst/>
          </a:prstGeom>
        </p:spPr>
      </p:pic>
      <p:pic>
        <p:nvPicPr>
          <p:cNvPr id="22" name="Picture 21" descr="A picture containing logo&#10;&#10;Description automatically generated">
            <a:extLst>
              <a:ext uri="{FF2B5EF4-FFF2-40B4-BE49-F238E27FC236}">
                <a16:creationId xmlns:a16="http://schemas.microsoft.com/office/drawing/2014/main" id="{1F0FB0E5-AA26-5544-94EF-2C5EC04959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36887" y="2262849"/>
            <a:ext cx="1179810" cy="1179810"/>
          </a:xfrm>
          <a:prstGeom prst="rect">
            <a:avLst/>
          </a:prstGeom>
        </p:spPr>
      </p:pic>
      <p:pic>
        <p:nvPicPr>
          <p:cNvPr id="23" name="Picture 22" descr="Icon&#10;&#10;Description automatically generated with low confidence">
            <a:extLst>
              <a:ext uri="{FF2B5EF4-FFF2-40B4-BE49-F238E27FC236}">
                <a16:creationId xmlns:a16="http://schemas.microsoft.com/office/drawing/2014/main" id="{A7D12BD9-0E75-B746-B4A6-208118F037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2816" y="8018824"/>
            <a:ext cx="927952" cy="927952"/>
          </a:xfrm>
          <a:prstGeom prst="rect">
            <a:avLst/>
          </a:prstGeom>
        </p:spPr>
      </p:pic>
      <p:pic>
        <p:nvPicPr>
          <p:cNvPr id="24" name="Picture 23" descr="Icon&#10;&#10;Description automatically generated">
            <a:extLst>
              <a:ext uri="{FF2B5EF4-FFF2-40B4-BE49-F238E27FC236}">
                <a16:creationId xmlns:a16="http://schemas.microsoft.com/office/drawing/2014/main" id="{4F1254FE-74DE-D348-A193-0A477D644B9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78604" y="3910660"/>
            <a:ext cx="966140" cy="966140"/>
          </a:xfrm>
          <a:prstGeom prst="rect">
            <a:avLst/>
          </a:prstGeom>
        </p:spPr>
      </p:pic>
      <p:pic>
        <p:nvPicPr>
          <p:cNvPr id="25" name="Picture 24" descr="A picture containing text, toy, doll, vector graphics&#10;&#10;Description automatically generated">
            <a:extLst>
              <a:ext uri="{FF2B5EF4-FFF2-40B4-BE49-F238E27FC236}">
                <a16:creationId xmlns:a16="http://schemas.microsoft.com/office/drawing/2014/main" id="{17C2B5FB-0B8E-AE46-86DF-8BA4DBABBCB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31000" y="6440490"/>
            <a:ext cx="1179810" cy="1179810"/>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130464371"/>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prove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fraud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wield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rigmarole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evidence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676813490"/>
              </p:ext>
            </p:extLst>
          </p:nvPr>
        </p:nvGraphicFramePr>
        <p:xfrm>
          <a:off x="5307795" y="1251704"/>
          <a:ext cx="4826233" cy="7600008"/>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 *** is something or someone that deceives people in a way that is illegal or dishonest.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You can describe a long and complicated process as a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that something is true, you show by means of argument or evidence that it is definitely true.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 is anything that you see, experience, read, or are told that causes you to believe that something is true or has really happened.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159320">
                <a:tc>
                  <a:txBody>
                    <a:bodyPr/>
                    <a:lstStyle/>
                    <a:p>
                      <a:r>
                        <a:rPr lang="en-GB" sz="2000" dirty="0">
                          <a:latin typeface="Gill Sans MT" panose="020B0502020104020203" pitchFamily="34" charset="77"/>
                        </a:rPr>
                        <a:t>If you *** a weapon, tool, or piece of equipment, you carry and use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0" name="Picture 19" descr="Logo, icon&#10;&#10;Description automatically generated">
            <a:extLst>
              <a:ext uri="{FF2B5EF4-FFF2-40B4-BE49-F238E27FC236}">
                <a16:creationId xmlns:a16="http://schemas.microsoft.com/office/drawing/2014/main" id="{F9E4E01F-DE93-204E-A5CD-131454F175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13799" y="5308190"/>
            <a:ext cx="843834" cy="843834"/>
          </a:xfrm>
          <a:prstGeom prst="rect">
            <a:avLst/>
          </a:prstGeom>
        </p:spPr>
      </p:pic>
      <p:pic>
        <p:nvPicPr>
          <p:cNvPr id="21" name="Picture 20" descr="Icon&#10;&#10;Description automatically generated">
            <a:extLst>
              <a:ext uri="{FF2B5EF4-FFF2-40B4-BE49-F238E27FC236}">
                <a16:creationId xmlns:a16="http://schemas.microsoft.com/office/drawing/2014/main" id="{789CF797-86E4-9B4D-BC42-1B22374DF4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5847" y="2408341"/>
            <a:ext cx="1111786" cy="1111786"/>
          </a:xfrm>
          <a:prstGeom prst="rect">
            <a:avLst/>
          </a:prstGeom>
        </p:spPr>
      </p:pic>
      <p:pic>
        <p:nvPicPr>
          <p:cNvPr id="23" name="Picture 22" descr="A picture containing logo&#10;&#10;Description automatically generated">
            <a:extLst>
              <a:ext uri="{FF2B5EF4-FFF2-40B4-BE49-F238E27FC236}">
                <a16:creationId xmlns:a16="http://schemas.microsoft.com/office/drawing/2014/main" id="{CA0D7E1B-FA56-1448-89C3-9E0993309F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31940" y="7655178"/>
            <a:ext cx="1163976" cy="1163976"/>
          </a:xfrm>
          <a:prstGeom prst="rect">
            <a:avLst/>
          </a:prstGeom>
        </p:spPr>
      </p:pic>
      <p:pic>
        <p:nvPicPr>
          <p:cNvPr id="24" name="Picture 23" descr="Icon&#10;&#10;Description automatically generated">
            <a:extLst>
              <a:ext uri="{FF2B5EF4-FFF2-40B4-BE49-F238E27FC236}">
                <a16:creationId xmlns:a16="http://schemas.microsoft.com/office/drawing/2014/main" id="{7D3091BF-B0FF-1545-B14D-BF9BC19C90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85304" y="3801107"/>
            <a:ext cx="1288606" cy="1288606"/>
          </a:xfrm>
          <a:prstGeom prst="rect">
            <a:avLst/>
          </a:prstGeom>
        </p:spPr>
      </p:pic>
      <p:pic>
        <p:nvPicPr>
          <p:cNvPr id="25" name="Picture 24" descr="A screenshot of a video game&#10;&#10;Description automatically generated with medium confidence">
            <a:extLst>
              <a:ext uri="{FF2B5EF4-FFF2-40B4-BE49-F238E27FC236}">
                <a16:creationId xmlns:a16="http://schemas.microsoft.com/office/drawing/2014/main" id="{1D8F0D4E-5A1E-B345-82CC-109E370A97F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65762" y="7130768"/>
            <a:ext cx="596207" cy="596207"/>
          </a:xfrm>
          <a:prstGeom prst="rect">
            <a:avLst/>
          </a:prstGeom>
        </p:spPr>
      </p:pic>
      <p:pic>
        <p:nvPicPr>
          <p:cNvPr id="26" name="Picture 25" descr="Icon, circle&#10;&#10;Description automatically generated">
            <a:extLst>
              <a:ext uri="{FF2B5EF4-FFF2-40B4-BE49-F238E27FC236}">
                <a16:creationId xmlns:a16="http://schemas.microsoft.com/office/drawing/2014/main" id="{E9E11318-C28F-2741-9257-2243B9AC16E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71925" y="6445070"/>
            <a:ext cx="810981" cy="810981"/>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999178" y="3085008"/>
            <a:ext cx="159979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sleep</a:t>
            </a:r>
            <a:endParaRPr b="1" dirty="0">
              <a:latin typeface="Gill Sans MT" panose="020B0502020104020203" pitchFamily="34" charset="77"/>
              <a:sym typeface="American Typewriter"/>
            </a:endParaRPr>
          </a:p>
        </p:txBody>
      </p:sp>
      <p:sp>
        <p:nvSpPr>
          <p:cNvPr id="134" name="office"/>
          <p:cNvSpPr txBox="1"/>
          <p:nvPr/>
        </p:nvSpPr>
        <p:spPr>
          <a:xfrm>
            <a:off x="2789190" y="3993661"/>
            <a:ext cx="201978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trolley</a:t>
            </a:r>
            <a:endParaRPr dirty="0">
              <a:latin typeface="Gill Sans MT" panose="020B0502020104020203" pitchFamily="34" charset="77"/>
            </a:endParaRPr>
          </a:p>
        </p:txBody>
      </p:sp>
      <p:sp>
        <p:nvSpPr>
          <p:cNvPr id="135" name="spare"/>
          <p:cNvSpPr txBox="1"/>
          <p:nvPr/>
        </p:nvSpPr>
        <p:spPr>
          <a:xfrm>
            <a:off x="2932653" y="4843260"/>
            <a:ext cx="173284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purse</a:t>
            </a:r>
            <a:endParaRPr b="1" dirty="0">
              <a:latin typeface="Gill Sans MT" panose="020B0502020104020203" pitchFamily="34" charset="77"/>
              <a:sym typeface="American Typewriter"/>
            </a:endParaRPr>
          </a:p>
        </p:txBody>
      </p:sp>
      <p:sp>
        <p:nvSpPr>
          <p:cNvPr id="136" name="chipped"/>
          <p:cNvSpPr txBox="1"/>
          <p:nvPr/>
        </p:nvSpPr>
        <p:spPr>
          <a:xfrm>
            <a:off x="3079331" y="5769060"/>
            <a:ext cx="143949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bury</a:t>
            </a:r>
            <a:endParaRPr dirty="0">
              <a:latin typeface="Gill Sans MT" panose="020B0502020104020203" pitchFamily="34" charset="77"/>
            </a:endParaRPr>
          </a:p>
        </p:txBody>
      </p:sp>
      <p:sp>
        <p:nvSpPr>
          <p:cNvPr id="137" name="lift"/>
          <p:cNvSpPr txBox="1"/>
          <p:nvPr/>
        </p:nvSpPr>
        <p:spPr>
          <a:xfrm>
            <a:off x="2707432" y="6639612"/>
            <a:ext cx="218329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behave</a:t>
            </a:r>
            <a:endParaRPr dirty="0">
              <a:latin typeface="Gill Sans MT" panose="020B0502020104020203" pitchFamily="34" charset="77"/>
            </a:endParaRPr>
          </a:p>
        </p:txBody>
      </p:sp>
      <p:sp>
        <p:nvSpPr>
          <p:cNvPr id="138" name="mutter"/>
          <p:cNvSpPr txBox="1"/>
          <p:nvPr/>
        </p:nvSpPr>
        <p:spPr>
          <a:xfrm>
            <a:off x="8395465" y="3961911"/>
            <a:ext cx="164147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fraud</a:t>
            </a:r>
            <a:endParaRPr b="1" dirty="0">
              <a:latin typeface="Gill Sans MT" panose="020B0502020104020203" pitchFamily="34" charset="77"/>
              <a:sym typeface="American Typewriter"/>
            </a:endParaRPr>
          </a:p>
        </p:txBody>
      </p:sp>
      <p:sp>
        <p:nvSpPr>
          <p:cNvPr id="139" name="unveil"/>
          <p:cNvSpPr txBox="1"/>
          <p:nvPr/>
        </p:nvSpPr>
        <p:spPr>
          <a:xfrm>
            <a:off x="7621599" y="5769060"/>
            <a:ext cx="300242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rigmarole</a:t>
            </a:r>
            <a:endParaRPr b="1" dirty="0">
              <a:latin typeface="Gill Sans MT" panose="020B0502020104020203" pitchFamily="34" charset="77"/>
              <a:sym typeface="American Typewriter"/>
            </a:endParaRPr>
          </a:p>
        </p:txBody>
      </p:sp>
      <p:sp>
        <p:nvSpPr>
          <p:cNvPr id="140" name="tolerate"/>
          <p:cNvSpPr txBox="1"/>
          <p:nvPr/>
        </p:nvSpPr>
        <p:spPr>
          <a:xfrm>
            <a:off x="8320124" y="3065958"/>
            <a:ext cx="179215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prove</a:t>
            </a:r>
            <a:endParaRPr dirty="0">
              <a:latin typeface="Gill Sans MT" panose="020B0502020104020203" pitchFamily="34" charset="77"/>
            </a:endParaRPr>
          </a:p>
        </p:txBody>
      </p:sp>
      <p:sp>
        <p:nvSpPr>
          <p:cNvPr id="141" name="fixation"/>
          <p:cNvSpPr txBox="1"/>
          <p:nvPr/>
        </p:nvSpPr>
        <p:spPr>
          <a:xfrm>
            <a:off x="8393074" y="4824210"/>
            <a:ext cx="164628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wield</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7808825" y="6639611"/>
            <a:ext cx="268022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evidence</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09534" y="105540"/>
            <a:ext cx="642323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sleep</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80204" y="5647985"/>
            <a:ext cx="10875989"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trolley</a:t>
            </a:r>
            <a:endParaRPr sz="23900" dirty="0">
              <a:latin typeface="Gill Sans MT" panose="020B0502020104020203" pitchFamily="34" charset="77"/>
            </a:endParaRPr>
          </a:p>
        </p:txBody>
      </p:sp>
      <p:pic>
        <p:nvPicPr>
          <p:cNvPr id="14" name="Picture 13" descr="Icon&#10;&#10;Description automatically generated">
            <a:extLst>
              <a:ext uri="{FF2B5EF4-FFF2-40B4-BE49-F238E27FC236}">
                <a16:creationId xmlns:a16="http://schemas.microsoft.com/office/drawing/2014/main" id="{E35FAD31-5F12-B246-AC59-EA86262D26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629" y="621902"/>
            <a:ext cx="3213119" cy="3213119"/>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E07C3B78-7393-4B4F-B9EA-0CA9E589F5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1529" y="5799834"/>
            <a:ext cx="3229643" cy="3229643"/>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80854" y="-94290"/>
            <a:ext cx="7029168"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purse</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37199" y="5337766"/>
            <a:ext cx="1103913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bury</a:t>
            </a:r>
            <a:endParaRPr sz="13800" dirty="0">
              <a:latin typeface="Gill Sans MT" panose="020B0502020104020203" pitchFamily="34" charset="77"/>
            </a:endParaRPr>
          </a:p>
        </p:txBody>
      </p:sp>
      <p:pic>
        <p:nvPicPr>
          <p:cNvPr id="16" name="Picture 15" descr="Icon&#10;&#10;Description automatically generated with low confidence">
            <a:extLst>
              <a:ext uri="{FF2B5EF4-FFF2-40B4-BE49-F238E27FC236}">
                <a16:creationId xmlns:a16="http://schemas.microsoft.com/office/drawing/2014/main" id="{47A66356-EA56-1A4A-A997-4CD205DB3B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8420" y="503594"/>
            <a:ext cx="3449735" cy="3449735"/>
          </a:xfrm>
          <a:prstGeom prst="rect">
            <a:avLst/>
          </a:prstGeom>
        </p:spPr>
      </p:pic>
      <p:pic>
        <p:nvPicPr>
          <p:cNvPr id="4" name="Picture 3" descr="Icon&#10;&#10;Description automatically generated">
            <a:extLst>
              <a:ext uri="{FF2B5EF4-FFF2-40B4-BE49-F238E27FC236}">
                <a16:creationId xmlns:a16="http://schemas.microsoft.com/office/drawing/2014/main" id="{C3983AB2-F5A1-494B-A4BC-9547FFBD79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9670" y="5910930"/>
            <a:ext cx="2877978" cy="2877978"/>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86691" y="632538"/>
            <a:ext cx="7306487"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behave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22022" y="5164399"/>
            <a:ext cx="1234608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prove</a:t>
            </a:r>
            <a:endParaRPr sz="8000" dirty="0">
              <a:latin typeface="Gill Sans MT" panose="020B0502020104020203" pitchFamily="34" charset="77"/>
            </a:endParaRPr>
          </a:p>
        </p:txBody>
      </p:sp>
      <p:pic>
        <p:nvPicPr>
          <p:cNvPr id="4" name="Picture 3" descr="A picture containing text, toy, doll, vector graphics&#10;&#10;Description automatically generated">
            <a:extLst>
              <a:ext uri="{FF2B5EF4-FFF2-40B4-BE49-F238E27FC236}">
                <a16:creationId xmlns:a16="http://schemas.microsoft.com/office/drawing/2014/main" id="{B4514C29-4875-3C4C-B585-871EF35796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7351" y="788995"/>
            <a:ext cx="3004472" cy="3004472"/>
          </a:xfrm>
          <a:prstGeom prst="rect">
            <a:avLst/>
          </a:prstGeom>
        </p:spPr>
      </p:pic>
      <p:pic>
        <p:nvPicPr>
          <p:cNvPr id="18" name="Picture 17" descr="Logo, icon&#10;&#10;Description automatically generated">
            <a:extLst>
              <a:ext uri="{FF2B5EF4-FFF2-40B4-BE49-F238E27FC236}">
                <a16:creationId xmlns:a16="http://schemas.microsoft.com/office/drawing/2014/main" id="{CB56A2D4-3A2F-D84B-91AD-7E9029093B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047" y="5954128"/>
            <a:ext cx="2844443" cy="2844443"/>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74276" y="555903"/>
            <a:ext cx="1199989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fraud</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04960" y="5704841"/>
            <a:ext cx="11000055"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wield</a:t>
            </a:r>
            <a:endParaRPr sz="16600" dirty="0">
              <a:latin typeface="Gill Sans MT" panose="020B0502020104020203" pitchFamily="34" charset="77"/>
            </a:endParaRPr>
          </a:p>
        </p:txBody>
      </p:sp>
      <p:pic>
        <p:nvPicPr>
          <p:cNvPr id="4" name="Picture 3" descr="Icon&#10;&#10;Description automatically generated">
            <a:extLst>
              <a:ext uri="{FF2B5EF4-FFF2-40B4-BE49-F238E27FC236}">
                <a16:creationId xmlns:a16="http://schemas.microsoft.com/office/drawing/2014/main" id="{FB418C16-EDD6-714F-B80A-3E28C27800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0089" y="677862"/>
            <a:ext cx="3110217" cy="3110217"/>
          </a:xfrm>
          <a:prstGeom prst="rect">
            <a:avLst/>
          </a:prstGeom>
        </p:spPr>
      </p:pic>
      <p:pic>
        <p:nvPicPr>
          <p:cNvPr id="18" name="Picture 17" descr="A picture containing logo&#10;&#10;Description automatically generated">
            <a:extLst>
              <a:ext uri="{FF2B5EF4-FFF2-40B4-BE49-F238E27FC236}">
                <a16:creationId xmlns:a16="http://schemas.microsoft.com/office/drawing/2014/main" id="{3CCCD099-F3C7-CE4D-8F47-EFB4A17D26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8" y="5013364"/>
            <a:ext cx="4066903" cy="4066903"/>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721660" y="837952"/>
            <a:ext cx="8375691"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rigmarole</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084854" y="6021350"/>
            <a:ext cx="1296543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evidence</a:t>
            </a:r>
            <a:endParaRPr sz="9600" dirty="0">
              <a:latin typeface="Gill Sans MT" panose="020B0502020104020203" pitchFamily="34" charset="77"/>
            </a:endParaRPr>
          </a:p>
        </p:txBody>
      </p:sp>
      <p:pic>
        <p:nvPicPr>
          <p:cNvPr id="14" name="Picture 13" descr="Icon&#10;&#10;Description automatically generated">
            <a:extLst>
              <a:ext uri="{FF2B5EF4-FFF2-40B4-BE49-F238E27FC236}">
                <a16:creationId xmlns:a16="http://schemas.microsoft.com/office/drawing/2014/main" id="{6CC8F423-A9B2-5946-92F5-CD01635181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3654" y="769884"/>
            <a:ext cx="2949486" cy="2949486"/>
          </a:xfrm>
          <a:prstGeom prst="rect">
            <a:avLst/>
          </a:prstGeom>
        </p:spPr>
      </p:pic>
      <p:pic>
        <p:nvPicPr>
          <p:cNvPr id="4" name="Picture 3" descr="A screenshot of a video game&#10;&#10;Description automatically generated with medium confidence">
            <a:extLst>
              <a:ext uri="{FF2B5EF4-FFF2-40B4-BE49-F238E27FC236}">
                <a16:creationId xmlns:a16="http://schemas.microsoft.com/office/drawing/2014/main" id="{3F45B9CD-C10B-D64C-B70F-6C8E689B18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5431" y="7419711"/>
            <a:ext cx="1675316" cy="1675316"/>
          </a:xfrm>
          <a:prstGeom prst="rect">
            <a:avLst/>
          </a:prstGeom>
        </p:spPr>
      </p:pic>
      <p:pic>
        <p:nvPicPr>
          <p:cNvPr id="7" name="Picture 6" descr="Icon, circle&#10;&#10;Description automatically generated">
            <a:extLst>
              <a:ext uri="{FF2B5EF4-FFF2-40B4-BE49-F238E27FC236}">
                <a16:creationId xmlns:a16="http://schemas.microsoft.com/office/drawing/2014/main" id="{96BAFEBB-3F89-E74C-B8D2-BF1D55E4FA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105" y="5557426"/>
            <a:ext cx="2278823" cy="2278823"/>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760823" y="2274766"/>
            <a:ext cx="159979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sleep	</a:t>
            </a:r>
            <a:endParaRPr b="1" dirty="0">
              <a:latin typeface="Gill Sans MT" panose="020B0502020104020203" pitchFamily="34" charset="77"/>
              <a:sym typeface="American Typewriter"/>
            </a:endParaRPr>
          </a:p>
        </p:txBody>
      </p:sp>
      <p:sp>
        <p:nvSpPr>
          <p:cNvPr id="134" name="office"/>
          <p:cNvSpPr txBox="1"/>
          <p:nvPr/>
        </p:nvSpPr>
        <p:spPr>
          <a:xfrm>
            <a:off x="5550848" y="3183419"/>
            <a:ext cx="201978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trolley</a:t>
            </a:r>
            <a:endParaRPr dirty="0">
              <a:latin typeface="Gill Sans MT" panose="020B0502020104020203" pitchFamily="34" charset="77"/>
            </a:endParaRPr>
          </a:p>
        </p:txBody>
      </p:sp>
      <p:sp>
        <p:nvSpPr>
          <p:cNvPr id="135" name="spare"/>
          <p:cNvSpPr txBox="1"/>
          <p:nvPr/>
        </p:nvSpPr>
        <p:spPr>
          <a:xfrm>
            <a:off x="5694306" y="4033018"/>
            <a:ext cx="173284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purse</a:t>
            </a:r>
            <a:endParaRPr b="1" dirty="0">
              <a:latin typeface="Gill Sans MT" panose="020B0502020104020203" pitchFamily="34" charset="77"/>
              <a:sym typeface="American Typewriter"/>
            </a:endParaRPr>
          </a:p>
        </p:txBody>
      </p:sp>
      <p:sp>
        <p:nvSpPr>
          <p:cNvPr id="136" name="chipped"/>
          <p:cNvSpPr txBox="1"/>
          <p:nvPr/>
        </p:nvSpPr>
        <p:spPr>
          <a:xfrm>
            <a:off x="5840989" y="4958818"/>
            <a:ext cx="143949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bury</a:t>
            </a:r>
            <a:endParaRPr dirty="0">
              <a:latin typeface="Gill Sans MT" panose="020B0502020104020203" pitchFamily="34" charset="77"/>
            </a:endParaRPr>
          </a:p>
        </p:txBody>
      </p:sp>
      <p:sp>
        <p:nvSpPr>
          <p:cNvPr id="137" name="lift"/>
          <p:cNvSpPr txBox="1"/>
          <p:nvPr/>
        </p:nvSpPr>
        <p:spPr>
          <a:xfrm>
            <a:off x="5469089" y="5829370"/>
            <a:ext cx="218329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behave</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740024" y="3418118"/>
            <a:ext cx="164147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fraud</a:t>
            </a:r>
            <a:endParaRPr b="1" dirty="0">
              <a:latin typeface="Gill Sans MT" panose="020B0502020104020203" pitchFamily="34" charset="77"/>
              <a:sym typeface="American Typewriter"/>
            </a:endParaRPr>
          </a:p>
        </p:txBody>
      </p:sp>
      <p:sp>
        <p:nvSpPr>
          <p:cNvPr id="140" name="tolerate"/>
          <p:cNvSpPr txBox="1"/>
          <p:nvPr/>
        </p:nvSpPr>
        <p:spPr>
          <a:xfrm>
            <a:off x="5664678" y="2522165"/>
            <a:ext cx="179215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prove</a:t>
            </a:r>
            <a:endParaRPr dirty="0">
              <a:latin typeface="Gill Sans MT" panose="020B0502020104020203" pitchFamily="34" charset="77"/>
            </a:endParaRPr>
          </a:p>
        </p:txBody>
      </p:sp>
      <p:sp>
        <p:nvSpPr>
          <p:cNvPr id="141" name="fixation"/>
          <p:cNvSpPr txBox="1"/>
          <p:nvPr/>
        </p:nvSpPr>
        <p:spPr>
          <a:xfrm>
            <a:off x="5737621" y="4280417"/>
            <a:ext cx="164628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wield</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001223" y="5188117"/>
            <a:ext cx="300242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rigmarole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162329" y="5996646"/>
            <a:ext cx="268022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evidence</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32939" y="1309202"/>
            <a:ext cx="195245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sleep</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4102081"/>
            <a:ext cx="7096005"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Sleep is the natural state of rest in which your eyes are closed, your body is inactive, and your mind does not think.</a:t>
            </a:r>
            <a:endParaRPr sz="32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Tim needed a good </a:t>
            </a:r>
            <a:r>
              <a:rPr lang="en-GB" sz="4000" b="1" dirty="0">
                <a:latin typeface="Gill Sans MT" panose="020B0502020104020203" pitchFamily="34" charset="77"/>
              </a:rPr>
              <a:t>sleep</a:t>
            </a:r>
            <a:r>
              <a:rPr lang="en-GB" sz="4000" dirty="0">
                <a:latin typeface="Gill Sans MT" panose="020B0502020104020203" pitchFamily="34" charset="77"/>
              </a:rPr>
              <a:t> after a busy day at school.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sleep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881154884"/>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nap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wake 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happily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doze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restlessly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752228875"/>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slept peacefully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slept for hours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5E5EA252-1D49-1540-9D10-E398D07E3D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2718" y="2495521"/>
            <a:ext cx="3213119" cy="3213119"/>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74857" y="1309202"/>
            <a:ext cx="246862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trolley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2" y="4190961"/>
            <a:ext cx="6468557"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trolley is an object with wheels that you use to transport heavy things such as shopping or luggage.</a:t>
            </a:r>
            <a:endParaRPr sz="32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Khalid pushed the </a:t>
            </a:r>
            <a:r>
              <a:rPr lang="en-GB" sz="4000" b="1" dirty="0">
                <a:latin typeface="Gill Sans MT" panose="020B0502020104020203" pitchFamily="34" charset="77"/>
              </a:rPr>
              <a:t>trolley</a:t>
            </a:r>
            <a:r>
              <a:rPr lang="en-GB" sz="4000" dirty="0">
                <a:latin typeface="Gill Sans MT" panose="020B0502020104020203" pitchFamily="34" charset="77"/>
              </a:rPr>
              <a:t> for his mother.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trol</a:t>
            </a:r>
            <a:r>
              <a:rPr lang="en-GB" dirty="0">
                <a:latin typeface="Gill Sans MT" panose="020B0502020104020203" pitchFamily="34" charset="77"/>
              </a:rPr>
              <a:t>-ley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45554169"/>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golly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pull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401016331"/>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181460">
                  <a:extLst>
                    <a:ext uri="{9D8B030D-6E8A-4147-A177-3AD203B41FA5}">
                      <a16:colId xmlns:a16="http://schemas.microsoft.com/office/drawing/2014/main" val="1851897062"/>
                    </a:ext>
                  </a:extLst>
                </a:gridCol>
                <a:gridCol w="5283429">
                  <a:extLst>
                    <a:ext uri="{9D8B030D-6E8A-4147-A177-3AD203B41FA5}">
                      <a16:colId xmlns:a16="http://schemas.microsoft.com/office/drawing/2014/main" val="173791016"/>
                    </a:ext>
                  </a:extLst>
                </a:gridCol>
              </a:tblGrid>
              <a:tr h="47638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filled the trolley with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tipped over the trolley full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A picture containing logo&#10;&#10;Description automatically generated">
            <a:extLst>
              <a:ext uri="{FF2B5EF4-FFF2-40B4-BE49-F238E27FC236}">
                <a16:creationId xmlns:a16="http://schemas.microsoft.com/office/drawing/2014/main" id="{188A9A2F-54C6-1E4D-A4DB-AFFF2DE889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2193" y="2717821"/>
            <a:ext cx="3229643" cy="3229643"/>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43975" y="1309202"/>
            <a:ext cx="213039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purse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76435" y="4053819"/>
            <a:ext cx="6967365"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purse is a very small bag that people, especially women, keep their money in.</a:t>
            </a:r>
            <a:endParaRPr sz="36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Maria took five coins from her </a:t>
            </a:r>
            <a:r>
              <a:rPr lang="en-GB" sz="4000" b="1" dirty="0">
                <a:latin typeface="Gill Sans MT" panose="020B0502020104020203" pitchFamily="34" charset="77"/>
              </a:rPr>
              <a:t>purse</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purse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940297007"/>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wallet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worse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open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pouch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nurse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12291741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526900">
                  <a:extLst>
                    <a:ext uri="{9D8B030D-6E8A-4147-A177-3AD203B41FA5}">
                      <a16:colId xmlns:a16="http://schemas.microsoft.com/office/drawing/2014/main" val="1851897062"/>
                    </a:ext>
                  </a:extLst>
                </a:gridCol>
                <a:gridCol w="4937989">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bright, orange purse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took out the purse from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with low confidence">
            <a:extLst>
              <a:ext uri="{FF2B5EF4-FFF2-40B4-BE49-F238E27FC236}">
                <a16:creationId xmlns:a16="http://schemas.microsoft.com/office/drawing/2014/main" id="{29753F53-1C4E-374F-8CDD-AB6A56F6D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7302" y="2637829"/>
            <a:ext cx="3449735" cy="3449735"/>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34729" y="1309202"/>
            <a:ext cx="174887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bury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8794" y="4087889"/>
            <a:ext cx="7351065"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To bury something means to put it into a hole in the ground and cover it up with earth.</a:t>
            </a:r>
            <a:endParaRPr sz="4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Milo </a:t>
            </a:r>
            <a:r>
              <a:rPr lang="en-GB" sz="4000" b="1" dirty="0">
                <a:latin typeface="Gill Sans MT" panose="020B0502020104020203" pitchFamily="34" charset="77"/>
              </a:rPr>
              <a:t>buried</a:t>
            </a:r>
            <a:r>
              <a:rPr lang="en-GB" sz="4000" dirty="0">
                <a:latin typeface="Gill Sans MT" panose="020B0502020104020203" pitchFamily="34" charset="77"/>
              </a:rPr>
              <a:t> the bones in the ground.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bur-y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48767724"/>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entomb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exhume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very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underground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conceal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reveal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carry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completely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460082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needed to bury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buried deep underground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a:extLst>
              <a:ext uri="{FF2B5EF4-FFF2-40B4-BE49-F238E27FC236}">
                <a16:creationId xmlns:a16="http://schemas.microsoft.com/office/drawing/2014/main" id="{104F6016-6F55-F14E-9DC8-23C36ECBD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9059" y="2783199"/>
            <a:ext cx="2877978" cy="2877978"/>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91509" y="1309202"/>
            <a:ext cx="263533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behave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1" y="4057934"/>
            <a:ext cx="6823784"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The way that you behave is the way that you do and say things, and the things that you do and say.</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Felix needed to be well </a:t>
            </a:r>
            <a:r>
              <a:rPr lang="en-GB" sz="4000" b="1" dirty="0">
                <a:latin typeface="Gill Sans MT" panose="020B0502020104020203" pitchFamily="34" charset="77"/>
              </a:rPr>
              <a:t>behaved</a:t>
            </a:r>
            <a:r>
              <a:rPr lang="en-GB" sz="4000" dirty="0">
                <a:latin typeface="Gill Sans MT" panose="020B0502020104020203" pitchFamily="34" charset="77"/>
              </a:rPr>
              <a:t> during the show.</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be-have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50718653"/>
              </p:ext>
            </p:extLst>
          </p:nvPr>
        </p:nvGraphicFramePr>
        <p:xfrm>
          <a:off x="5112" y="77687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badly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properly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87854905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well behaved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badly behaved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A picture containing text, toy, doll, vector graphics&#10;&#10;Description automatically generated">
            <a:extLst>
              <a:ext uri="{FF2B5EF4-FFF2-40B4-BE49-F238E27FC236}">
                <a16:creationId xmlns:a16="http://schemas.microsoft.com/office/drawing/2014/main" id="{5A2B69C3-7708-3445-BD4E-F6F9B6CC4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879" y="2611884"/>
            <a:ext cx="3231713" cy="3231713"/>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29875</TotalTime>
  <Words>1294</Words>
  <Application>Microsoft Macintosh PowerPoint</Application>
  <PresentationFormat>Custom</PresentationFormat>
  <Paragraphs>339</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389</cp:revision>
  <dcterms:modified xsi:type="dcterms:W3CDTF">2022-04-06T17:11:21Z</dcterms:modified>
</cp:coreProperties>
</file>