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9"/>
    <p:restoredTop sz="94756"/>
  </p:normalViewPr>
  <p:slideViewPr>
    <p:cSldViewPr snapToGrid="0" snapToObjects="1">
      <p:cViewPr varScale="1">
        <p:scale>
          <a:sx n="63" d="100"/>
          <a:sy n="63" d="100"/>
        </p:scale>
        <p:origin x="1112" y="-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441770" y="3226831"/>
            <a:ext cx="6504987"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23</a:t>
            </a:r>
            <a:r>
              <a:rPr dirty="0">
                <a:latin typeface="Gill Sans MT" panose="020B0502020104020203" pitchFamily="34" charset="77"/>
              </a:rPr>
              <a:t> </a:t>
            </a:r>
            <a:r>
              <a:rPr lang="en-GB" dirty="0">
                <a:latin typeface="Gill Sans MT" panose="020B0502020104020203" pitchFamily="34" charset="77"/>
              </a:rPr>
              <a:t>– 7</a:t>
            </a:r>
            <a:r>
              <a:rPr lang="en-GB" baseline="30000" dirty="0">
                <a:latin typeface="Gill Sans MT" panose="020B0502020104020203" pitchFamily="34" charset="77"/>
              </a:rPr>
              <a:t>th</a:t>
            </a:r>
            <a:r>
              <a:rPr lang="en-GB" dirty="0">
                <a:latin typeface="Gill Sans MT" panose="020B0502020104020203" pitchFamily="34" charset="77"/>
              </a:rPr>
              <a:t> March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506757" y="1309202"/>
            <a:ext cx="188032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wary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7" y="3899929"/>
            <a:ext cx="7182642"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are wary of something or someone, you are cautious because you do not know much about them and you believe they may be dangerous or cause problems.</a:t>
            </a:r>
            <a:endParaRPr sz="32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Mia was </a:t>
            </a:r>
            <a:r>
              <a:rPr lang="en-GB" sz="4000" b="1" dirty="0">
                <a:latin typeface="Gill Sans MT" panose="020B0502020104020203" pitchFamily="34" charset="77"/>
              </a:rPr>
              <a:t>wary</a:t>
            </a:r>
            <a:r>
              <a:rPr lang="en-GB" sz="4000" dirty="0">
                <a:latin typeface="Gill Sans MT" panose="020B0502020104020203" pitchFamily="34" charset="77"/>
              </a:rPr>
              <a:t> about crossing the busy road.</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war-y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2196337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careful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unwary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hairy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about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cautious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trustful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1255184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very wary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wary and unsure about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D083BE09-D6AB-854B-A331-5A14BB4622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8910" y="2582164"/>
            <a:ext cx="3481022" cy="3481022"/>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31966" y="1376936"/>
            <a:ext cx="209512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frugal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3" y="4085566"/>
            <a:ext cx="672848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People who are frugal or who live frugal lives do not eat much or spend much money on themselves.</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family needed to be </a:t>
            </a:r>
            <a:r>
              <a:rPr lang="en-GB" sz="4000" b="1" dirty="0">
                <a:latin typeface="Gill Sans MT" panose="020B0502020104020203" pitchFamily="34" charset="77"/>
              </a:rPr>
              <a:t>frugal</a:t>
            </a:r>
            <a:r>
              <a:rPr lang="en-GB" sz="4000" dirty="0">
                <a:latin typeface="Gill Sans MT" panose="020B0502020104020203" pitchFamily="34" charset="77"/>
              </a:rPr>
              <a:t> with their money.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764773"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fru</a:t>
            </a:r>
            <a:r>
              <a:rPr lang="en-GB" dirty="0">
                <a:latin typeface="Gill Sans MT" panose="020B0502020104020203" pitchFamily="34" charset="77"/>
              </a:rPr>
              <a:t>-gal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20075288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sensible and frugal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frugal-minded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33123767"/>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thrifty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extravagant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saving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sparing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safe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757EC52A-8D61-2F4B-862F-73A68E8EC9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2824" y="2665695"/>
            <a:ext cx="3290277" cy="3290277"/>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51716" y="1309202"/>
            <a:ext cx="301845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parched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35980"/>
            <a:ext cx="671222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especially the ground or a plant, is parched, it is very dry, because there has been no rain.</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ground was </a:t>
            </a:r>
            <a:r>
              <a:rPr lang="en-GB" sz="4000" b="1" dirty="0">
                <a:latin typeface="Gill Sans MT" panose="020B0502020104020203" pitchFamily="34" charset="77"/>
              </a:rPr>
              <a:t>parched</a:t>
            </a:r>
            <a:r>
              <a:rPr lang="en-GB" sz="4000" dirty="0">
                <a:latin typeface="Gill Sans MT" panose="020B0502020104020203" pitchFamily="34" charset="77"/>
              </a:rPr>
              <a:t> and dry.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parched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25989802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cracked and parched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parched by the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05050937"/>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marched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withered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soaking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arched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thirsty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1" name="Picture 20" descr="Icon&#10;&#10;Description automatically generated">
            <a:extLst>
              <a:ext uri="{FF2B5EF4-FFF2-40B4-BE49-F238E27FC236}">
                <a16:creationId xmlns:a16="http://schemas.microsoft.com/office/drawing/2014/main" id="{8335602B-B804-A040-A84E-91B684B08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0171" y="2796189"/>
            <a:ext cx="2982072" cy="2982072"/>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80934" y="1309202"/>
            <a:ext cx="417902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collaborate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3750163"/>
            <a:ext cx="6918998"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one person or group collaborates with another, they work together, especially on a book or on some research.</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We </a:t>
            </a:r>
            <a:r>
              <a:rPr lang="en-GB" b="1" dirty="0">
                <a:latin typeface="Gill Sans MT" panose="020B0502020104020203" pitchFamily="34" charset="77"/>
              </a:rPr>
              <a:t>collaborated</a:t>
            </a:r>
            <a:r>
              <a:rPr lang="en-GB" dirty="0">
                <a:latin typeface="Gill Sans MT" panose="020B0502020104020203" pitchFamily="34" charset="77"/>
              </a:rPr>
              <a:t> on our science homework.</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col-lab-o-rate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33696497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worked collaboratively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always collaborate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02767772"/>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cooperate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elaborate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project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exaggerate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6E4115D7-4D14-FA43-B205-FE483BEC0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3110" y="2668486"/>
            <a:ext cx="3335446" cy="3335446"/>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01047" y="1339979"/>
            <a:ext cx="1909177"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static</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4166468"/>
            <a:ext cx="6156572"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Something that is static does not move or change.</a:t>
            </a: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a:t>
            </a:r>
            <a:r>
              <a:rPr lang="en-GB" b="1" dirty="0">
                <a:latin typeface="Gill Sans MT" panose="020B0502020104020203" pitchFamily="34" charset="77"/>
              </a:rPr>
              <a:t>static</a:t>
            </a:r>
            <a:r>
              <a:rPr lang="en-GB" dirty="0">
                <a:latin typeface="Gill Sans MT" panose="020B0502020104020203" pitchFamily="34" charset="77"/>
              </a:rPr>
              <a:t> scarecrow looked lonely in the huge field.</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stat-</a:t>
            </a:r>
            <a:r>
              <a:rPr lang="en-GB" dirty="0" err="1">
                <a:latin typeface="Gill Sans MT" panose="020B0502020104020203" pitchFamily="34" charset="77"/>
              </a:rPr>
              <a:t>ic</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69123254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static and constant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static and fixed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81465530"/>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fixed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variable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dramatic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constant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problematic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vehicle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1" name="Picture 20" descr="Icon&#10;&#10;Description automatically generated">
            <a:extLst>
              <a:ext uri="{FF2B5EF4-FFF2-40B4-BE49-F238E27FC236}">
                <a16:creationId xmlns:a16="http://schemas.microsoft.com/office/drawing/2014/main" id="{E8E516D9-844D-FF43-A153-A2C8B1321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093" y="2455506"/>
            <a:ext cx="3471111" cy="3471111"/>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0536537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carry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awake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sob</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globe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42501513"/>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wary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frugal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parched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collaborate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27948843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carry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awake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sob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middle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globe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862446492"/>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Someone who is *** is not sleeping.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The *** of something is the part of it that is furthest from its edges, ends, or outside surface.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something, you take it with you, holding it so that it does not touch the ground.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is a ball-shaped object with a map of the world on it. It is usually fixed on a stand.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When someone ***, they cry in a noisy way, breathing in short breaths.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5" name="Picture 14" descr="Icon&#10;&#10;Description automatically generated">
            <a:extLst>
              <a:ext uri="{FF2B5EF4-FFF2-40B4-BE49-F238E27FC236}">
                <a16:creationId xmlns:a16="http://schemas.microsoft.com/office/drawing/2014/main" id="{54696469-3857-564E-BEFE-BF24A8444C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1384" y="5132175"/>
            <a:ext cx="1077550" cy="1077550"/>
          </a:xfrm>
          <a:prstGeom prst="rect">
            <a:avLst/>
          </a:prstGeom>
        </p:spPr>
      </p:pic>
      <p:pic>
        <p:nvPicPr>
          <p:cNvPr id="16" name="Picture 15" descr="Icon&#10;&#10;Description automatically generated">
            <a:extLst>
              <a:ext uri="{FF2B5EF4-FFF2-40B4-BE49-F238E27FC236}">
                <a16:creationId xmlns:a16="http://schemas.microsoft.com/office/drawing/2014/main" id="{DA827A13-235D-8B42-B7AF-DFCF523A27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2736" y="2420265"/>
            <a:ext cx="1217936" cy="1217936"/>
          </a:xfrm>
          <a:prstGeom prst="rect">
            <a:avLst/>
          </a:prstGeom>
        </p:spPr>
      </p:pic>
      <p:pic>
        <p:nvPicPr>
          <p:cNvPr id="17" name="Picture 16" descr="Icon&#10;&#10;Description automatically generated">
            <a:extLst>
              <a:ext uri="{FF2B5EF4-FFF2-40B4-BE49-F238E27FC236}">
                <a16:creationId xmlns:a16="http://schemas.microsoft.com/office/drawing/2014/main" id="{6A86C9B5-5556-C747-A4BC-1898E64735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2334" y="7838667"/>
            <a:ext cx="1243077" cy="1243077"/>
          </a:xfrm>
          <a:prstGeom prst="rect">
            <a:avLst/>
          </a:prstGeom>
        </p:spPr>
      </p:pic>
      <p:pic>
        <p:nvPicPr>
          <p:cNvPr id="18" name="Picture 17" descr="Icon&#10;&#10;Description automatically generated">
            <a:extLst>
              <a:ext uri="{FF2B5EF4-FFF2-40B4-BE49-F238E27FC236}">
                <a16:creationId xmlns:a16="http://schemas.microsoft.com/office/drawing/2014/main" id="{21C02D82-31AC-D046-8DCD-2FF5C6B348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89459" y="3872474"/>
            <a:ext cx="1084487" cy="1084487"/>
          </a:xfrm>
          <a:prstGeom prst="rect">
            <a:avLst/>
          </a:prstGeom>
        </p:spPr>
      </p:pic>
      <p:pic>
        <p:nvPicPr>
          <p:cNvPr id="19" name="Picture 18" descr="Logo, icon&#10;&#10;Description automatically generated">
            <a:extLst>
              <a:ext uri="{FF2B5EF4-FFF2-40B4-BE49-F238E27FC236}">
                <a16:creationId xmlns:a16="http://schemas.microsoft.com/office/drawing/2014/main" id="{E087F6EF-6702-5149-8F04-7AAA92CD3A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1429" y="6477109"/>
            <a:ext cx="1084487" cy="1084487"/>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951166487"/>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wary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frugal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parched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collaborate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static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621657801"/>
              </p:ext>
            </p:extLst>
          </p:nvPr>
        </p:nvGraphicFramePr>
        <p:xfrm>
          <a:off x="5307795" y="1251704"/>
          <a:ext cx="4826233" cy="760000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something, especially the ground or a plant, is ***, it is very dry, because there has been no rain.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are *** of something or someone, you are cautious because you do not know much about them and you believe they may be dangerous or cause problems.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one person or group *** with another, they work together, especially on a book or on some research.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Something that is *** does not move or change.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People who are *** or who live *** lives do not eat much or spend much money on themselves.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5" name="Picture 14" descr="Logo&#10;&#10;Description automatically generated">
            <a:extLst>
              <a:ext uri="{FF2B5EF4-FFF2-40B4-BE49-F238E27FC236}">
                <a16:creationId xmlns:a16="http://schemas.microsoft.com/office/drawing/2014/main" id="{99F9394B-4A9A-7448-A5FF-8A88DC2112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8451" y="3604123"/>
            <a:ext cx="1186386" cy="1186386"/>
          </a:xfrm>
          <a:prstGeom prst="rect">
            <a:avLst/>
          </a:prstGeom>
        </p:spPr>
      </p:pic>
      <p:pic>
        <p:nvPicPr>
          <p:cNvPr id="16" name="Picture 15" descr="Icon&#10;&#10;Description automatically generated">
            <a:extLst>
              <a:ext uri="{FF2B5EF4-FFF2-40B4-BE49-F238E27FC236}">
                <a16:creationId xmlns:a16="http://schemas.microsoft.com/office/drawing/2014/main" id="{63C838E4-2672-444F-AAB2-337746D1BE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9830" y="7653691"/>
            <a:ext cx="1165463" cy="1165463"/>
          </a:xfrm>
          <a:prstGeom prst="rect">
            <a:avLst/>
          </a:prstGeom>
        </p:spPr>
      </p:pic>
      <p:pic>
        <p:nvPicPr>
          <p:cNvPr id="17" name="Picture 16" descr="Icon&#10;&#10;Description automatically generated">
            <a:extLst>
              <a:ext uri="{FF2B5EF4-FFF2-40B4-BE49-F238E27FC236}">
                <a16:creationId xmlns:a16="http://schemas.microsoft.com/office/drawing/2014/main" id="{976BE377-B849-8447-9B72-E96E3CD8F2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2245" y="2350447"/>
            <a:ext cx="1179811" cy="1179811"/>
          </a:xfrm>
          <a:prstGeom prst="rect">
            <a:avLst/>
          </a:prstGeom>
        </p:spPr>
      </p:pic>
      <p:pic>
        <p:nvPicPr>
          <p:cNvPr id="18" name="Picture 17" descr="Icon&#10;&#10;Description automatically generated">
            <a:extLst>
              <a:ext uri="{FF2B5EF4-FFF2-40B4-BE49-F238E27FC236}">
                <a16:creationId xmlns:a16="http://schemas.microsoft.com/office/drawing/2014/main" id="{8C31257E-E206-5C4A-BA40-EBD31C9C04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57352" y="5068616"/>
            <a:ext cx="963944" cy="963944"/>
          </a:xfrm>
          <a:prstGeom prst="rect">
            <a:avLst/>
          </a:prstGeom>
        </p:spPr>
      </p:pic>
      <p:pic>
        <p:nvPicPr>
          <p:cNvPr id="19" name="Picture 18" descr="Icon&#10;&#10;Description automatically generated">
            <a:extLst>
              <a:ext uri="{FF2B5EF4-FFF2-40B4-BE49-F238E27FC236}">
                <a16:creationId xmlns:a16="http://schemas.microsoft.com/office/drawing/2014/main" id="{A1A1C75C-0DB1-9A4F-86B1-DC618DAA16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00138" y="6310667"/>
            <a:ext cx="963944" cy="963944"/>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981540" y="3085008"/>
            <a:ext cx="163506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carry</a:t>
            </a:r>
            <a:endParaRPr b="1" dirty="0">
              <a:latin typeface="Gill Sans MT" panose="020B0502020104020203" pitchFamily="34" charset="77"/>
              <a:sym typeface="American Typewriter"/>
            </a:endParaRPr>
          </a:p>
        </p:txBody>
      </p:sp>
      <p:sp>
        <p:nvSpPr>
          <p:cNvPr id="134" name="office"/>
          <p:cNvSpPr txBox="1"/>
          <p:nvPr/>
        </p:nvSpPr>
        <p:spPr>
          <a:xfrm>
            <a:off x="2822848" y="3993661"/>
            <a:ext cx="195245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awake</a:t>
            </a:r>
            <a:endParaRPr dirty="0">
              <a:latin typeface="Gill Sans MT" panose="020B0502020104020203" pitchFamily="34" charset="77"/>
            </a:endParaRPr>
          </a:p>
        </p:txBody>
      </p:sp>
      <p:sp>
        <p:nvSpPr>
          <p:cNvPr id="135" name="spare"/>
          <p:cNvSpPr txBox="1"/>
          <p:nvPr/>
        </p:nvSpPr>
        <p:spPr>
          <a:xfrm>
            <a:off x="3243631" y="4843260"/>
            <a:ext cx="111088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sob</a:t>
            </a:r>
            <a:endParaRPr b="1" dirty="0">
              <a:latin typeface="Gill Sans MT" panose="020B0502020104020203" pitchFamily="34" charset="77"/>
              <a:sym typeface="American Typewriter"/>
            </a:endParaRPr>
          </a:p>
        </p:txBody>
      </p:sp>
      <p:sp>
        <p:nvSpPr>
          <p:cNvPr id="136" name="chipped"/>
          <p:cNvSpPr txBox="1"/>
          <p:nvPr/>
        </p:nvSpPr>
        <p:spPr>
          <a:xfrm>
            <a:off x="2736286" y="5769060"/>
            <a:ext cx="212558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middle</a:t>
            </a:r>
            <a:endParaRPr dirty="0">
              <a:latin typeface="Gill Sans MT" panose="020B0502020104020203" pitchFamily="34" charset="77"/>
            </a:endParaRPr>
          </a:p>
        </p:txBody>
      </p:sp>
      <p:sp>
        <p:nvSpPr>
          <p:cNvPr id="137" name="lift"/>
          <p:cNvSpPr txBox="1"/>
          <p:nvPr/>
        </p:nvSpPr>
        <p:spPr>
          <a:xfrm>
            <a:off x="2949483" y="6639612"/>
            <a:ext cx="169918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globe</a:t>
            </a:r>
            <a:endParaRPr dirty="0">
              <a:latin typeface="Gill Sans MT" panose="020B0502020104020203" pitchFamily="34" charset="77"/>
            </a:endParaRPr>
          </a:p>
        </p:txBody>
      </p:sp>
      <p:sp>
        <p:nvSpPr>
          <p:cNvPr id="138" name="mutter"/>
          <p:cNvSpPr txBox="1"/>
          <p:nvPr/>
        </p:nvSpPr>
        <p:spPr>
          <a:xfrm>
            <a:off x="8324124" y="3961911"/>
            <a:ext cx="178414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frugal</a:t>
            </a:r>
            <a:endParaRPr b="1" dirty="0">
              <a:latin typeface="Gill Sans MT" panose="020B0502020104020203" pitchFamily="34" charset="77"/>
              <a:sym typeface="American Typewriter"/>
            </a:endParaRPr>
          </a:p>
        </p:txBody>
      </p:sp>
      <p:sp>
        <p:nvSpPr>
          <p:cNvPr id="139" name="unveil"/>
          <p:cNvSpPr txBox="1"/>
          <p:nvPr/>
        </p:nvSpPr>
        <p:spPr>
          <a:xfrm>
            <a:off x="7410807" y="5750010"/>
            <a:ext cx="342080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collaborate</a:t>
            </a:r>
            <a:endParaRPr b="1" dirty="0">
              <a:latin typeface="Gill Sans MT" panose="020B0502020104020203" pitchFamily="34" charset="77"/>
              <a:sym typeface="American Typewriter"/>
            </a:endParaRPr>
          </a:p>
        </p:txBody>
      </p:sp>
      <p:sp>
        <p:nvSpPr>
          <p:cNvPr id="140" name="tolerate"/>
          <p:cNvSpPr txBox="1"/>
          <p:nvPr/>
        </p:nvSpPr>
        <p:spPr>
          <a:xfrm>
            <a:off x="8451565" y="3065958"/>
            <a:ext cx="152926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wary</a:t>
            </a:r>
            <a:endParaRPr dirty="0">
              <a:latin typeface="Gill Sans MT" panose="020B0502020104020203" pitchFamily="34" charset="77"/>
            </a:endParaRPr>
          </a:p>
        </p:txBody>
      </p:sp>
      <p:sp>
        <p:nvSpPr>
          <p:cNvPr id="141" name="fixation"/>
          <p:cNvSpPr txBox="1"/>
          <p:nvPr/>
        </p:nvSpPr>
        <p:spPr>
          <a:xfrm>
            <a:off x="7976285" y="4824210"/>
            <a:ext cx="247984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parched</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327729" y="6639611"/>
            <a:ext cx="169758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static</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96576" y="84748"/>
            <a:ext cx="652101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carry</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28811" y="5291089"/>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awake</a:t>
            </a:r>
            <a:endParaRPr sz="23900" dirty="0">
              <a:latin typeface="Gill Sans MT" panose="020B0502020104020203" pitchFamily="34" charset="77"/>
            </a:endParaRPr>
          </a:p>
        </p:txBody>
      </p:sp>
      <p:pic>
        <p:nvPicPr>
          <p:cNvPr id="12" name="Picture 11" descr="Icon&#10;&#10;Description automatically generated">
            <a:extLst>
              <a:ext uri="{FF2B5EF4-FFF2-40B4-BE49-F238E27FC236}">
                <a16:creationId xmlns:a16="http://schemas.microsoft.com/office/drawing/2014/main" id="{A0A25961-CBFC-814B-B90A-8EB74E64E2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500535"/>
            <a:ext cx="3463447" cy="3463447"/>
          </a:xfrm>
          <a:prstGeom prst="rect">
            <a:avLst/>
          </a:prstGeom>
        </p:spPr>
      </p:pic>
      <p:pic>
        <p:nvPicPr>
          <p:cNvPr id="13" name="Picture 12" descr="Icon&#10;&#10;Description automatically generated">
            <a:extLst>
              <a:ext uri="{FF2B5EF4-FFF2-40B4-BE49-F238E27FC236}">
                <a16:creationId xmlns:a16="http://schemas.microsoft.com/office/drawing/2014/main" id="{F3CFD00C-B929-2C40-8E10-992E1C4920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911" y="5629936"/>
            <a:ext cx="3531621" cy="3531621"/>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60798" y="127773"/>
            <a:ext cx="4506042"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sob</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905452" y="5314535"/>
            <a:ext cx="1103913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middle</a:t>
            </a:r>
            <a:endParaRPr sz="138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D28691DB-4281-DD4E-9A84-4E9A200D81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7845" y="422215"/>
            <a:ext cx="3612493" cy="3612493"/>
          </a:xfrm>
          <a:prstGeom prst="rect">
            <a:avLst/>
          </a:prstGeom>
        </p:spPr>
      </p:pic>
      <p:pic>
        <p:nvPicPr>
          <p:cNvPr id="15" name="Picture 14" descr="Icon&#10;&#10;Description automatically generated">
            <a:extLst>
              <a:ext uri="{FF2B5EF4-FFF2-40B4-BE49-F238E27FC236}">
                <a16:creationId xmlns:a16="http://schemas.microsoft.com/office/drawing/2014/main" id="{4C50BFEF-6B67-F048-8CE1-1BA77058D9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483" y="5812192"/>
            <a:ext cx="3198008" cy="3198008"/>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30697" y="42942"/>
            <a:ext cx="677429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globe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917920" y="4753647"/>
            <a:ext cx="12346080"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wary</a:t>
            </a:r>
            <a:endParaRPr sz="8000" dirty="0">
              <a:latin typeface="Gill Sans MT" panose="020B0502020104020203" pitchFamily="34" charset="77"/>
            </a:endParaRPr>
          </a:p>
        </p:txBody>
      </p:sp>
      <p:pic>
        <p:nvPicPr>
          <p:cNvPr id="4" name="Picture 3" descr="Logo, icon&#10;&#10;Description automatically generated">
            <a:extLst>
              <a:ext uri="{FF2B5EF4-FFF2-40B4-BE49-F238E27FC236}">
                <a16:creationId xmlns:a16="http://schemas.microsoft.com/office/drawing/2014/main" id="{04F13305-3FEE-D74E-B578-8C2B3393D1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8709" y="386931"/>
            <a:ext cx="3562463" cy="3562463"/>
          </a:xfrm>
          <a:prstGeom prst="rect">
            <a:avLst/>
          </a:prstGeom>
        </p:spPr>
      </p:pic>
      <p:pic>
        <p:nvPicPr>
          <p:cNvPr id="16" name="Picture 15" descr="Logo&#10;&#10;Description automatically generated">
            <a:extLst>
              <a:ext uri="{FF2B5EF4-FFF2-40B4-BE49-F238E27FC236}">
                <a16:creationId xmlns:a16="http://schemas.microsoft.com/office/drawing/2014/main" id="{EDED47EA-73A3-1C40-82EE-3AEE1E9BDB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775" y="5609408"/>
            <a:ext cx="3481022" cy="3481022"/>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176702"/>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frugal</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57205" y="5931303"/>
            <a:ext cx="11000055"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parched</a:t>
            </a:r>
            <a:endParaRPr sz="115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CEF156D7-513F-1144-BC9E-E6AFC3D2DE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351" y="583323"/>
            <a:ext cx="3290277" cy="3290277"/>
          </a:xfrm>
          <a:prstGeom prst="rect">
            <a:avLst/>
          </a:prstGeom>
        </p:spPr>
      </p:pic>
      <p:pic>
        <p:nvPicPr>
          <p:cNvPr id="4" name="Picture 3" descr="Icon&#10;&#10;Description automatically generated">
            <a:extLst>
              <a:ext uri="{FF2B5EF4-FFF2-40B4-BE49-F238E27FC236}">
                <a16:creationId xmlns:a16="http://schemas.microsoft.com/office/drawing/2014/main" id="{EC5203D0-63F8-544B-94DA-9CD47A4C1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836" y="5929897"/>
            <a:ext cx="2982072" cy="2982072"/>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56125" y="1162401"/>
            <a:ext cx="8140049"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collaborate</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03442" y="5203194"/>
            <a:ext cx="1296543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static</a:t>
            </a:r>
            <a:endParaRPr sz="9600" dirty="0">
              <a:latin typeface="Gill Sans MT" panose="020B0502020104020203" pitchFamily="34" charset="77"/>
            </a:endParaRPr>
          </a:p>
        </p:txBody>
      </p:sp>
      <p:pic>
        <p:nvPicPr>
          <p:cNvPr id="12" name="Picture 11" descr="Icon&#10;&#10;Description automatically generated">
            <a:extLst>
              <a:ext uri="{FF2B5EF4-FFF2-40B4-BE49-F238E27FC236}">
                <a16:creationId xmlns:a16="http://schemas.microsoft.com/office/drawing/2014/main" id="{A8834CC0-751B-0D48-9CDA-0173C85A3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6174" y="607803"/>
            <a:ext cx="3335446" cy="3335446"/>
          </a:xfrm>
          <a:prstGeom prst="rect">
            <a:avLst/>
          </a:prstGeom>
        </p:spPr>
      </p:pic>
      <p:pic>
        <p:nvPicPr>
          <p:cNvPr id="4" name="Picture 3" descr="Icon&#10;&#10;Description automatically generated">
            <a:extLst>
              <a:ext uri="{FF2B5EF4-FFF2-40B4-BE49-F238E27FC236}">
                <a16:creationId xmlns:a16="http://schemas.microsoft.com/office/drawing/2014/main" id="{983EA506-ADBF-0747-961E-5B83943D5E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054" y="5596661"/>
            <a:ext cx="3471111" cy="3471111"/>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743189" y="2274766"/>
            <a:ext cx="163506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carry	</a:t>
            </a:r>
            <a:endParaRPr b="1" dirty="0">
              <a:latin typeface="Gill Sans MT" panose="020B0502020104020203" pitchFamily="34" charset="77"/>
              <a:sym typeface="American Typewriter"/>
            </a:endParaRPr>
          </a:p>
        </p:txBody>
      </p:sp>
      <p:sp>
        <p:nvSpPr>
          <p:cNvPr id="134" name="office"/>
          <p:cNvSpPr txBox="1"/>
          <p:nvPr/>
        </p:nvSpPr>
        <p:spPr>
          <a:xfrm>
            <a:off x="5584504" y="3183419"/>
            <a:ext cx="195245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awake</a:t>
            </a:r>
            <a:endParaRPr dirty="0">
              <a:latin typeface="Gill Sans MT" panose="020B0502020104020203" pitchFamily="34" charset="77"/>
            </a:endParaRPr>
          </a:p>
        </p:txBody>
      </p:sp>
      <p:sp>
        <p:nvSpPr>
          <p:cNvPr id="135" name="spare"/>
          <p:cNvSpPr txBox="1"/>
          <p:nvPr/>
        </p:nvSpPr>
        <p:spPr>
          <a:xfrm>
            <a:off x="6005282" y="4033018"/>
            <a:ext cx="111088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sob</a:t>
            </a:r>
            <a:endParaRPr b="1" dirty="0">
              <a:latin typeface="Gill Sans MT" panose="020B0502020104020203" pitchFamily="34" charset="77"/>
              <a:sym typeface="American Typewriter"/>
            </a:endParaRPr>
          </a:p>
        </p:txBody>
      </p:sp>
      <p:sp>
        <p:nvSpPr>
          <p:cNvPr id="136" name="chipped"/>
          <p:cNvSpPr txBox="1"/>
          <p:nvPr/>
        </p:nvSpPr>
        <p:spPr>
          <a:xfrm>
            <a:off x="5497942" y="4958818"/>
            <a:ext cx="212558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middle</a:t>
            </a:r>
            <a:endParaRPr dirty="0">
              <a:latin typeface="Gill Sans MT" panose="020B0502020104020203" pitchFamily="34" charset="77"/>
            </a:endParaRPr>
          </a:p>
        </p:txBody>
      </p:sp>
      <p:sp>
        <p:nvSpPr>
          <p:cNvPr id="137" name="lift"/>
          <p:cNvSpPr txBox="1"/>
          <p:nvPr/>
        </p:nvSpPr>
        <p:spPr>
          <a:xfrm>
            <a:off x="5711139" y="5829370"/>
            <a:ext cx="169918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globe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668683" y="3418118"/>
            <a:ext cx="178414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frugal</a:t>
            </a:r>
            <a:endParaRPr b="1" dirty="0">
              <a:latin typeface="Gill Sans MT" panose="020B0502020104020203" pitchFamily="34" charset="77"/>
              <a:sym typeface="American Typewriter"/>
            </a:endParaRPr>
          </a:p>
        </p:txBody>
      </p:sp>
      <p:sp>
        <p:nvSpPr>
          <p:cNvPr id="140" name="tolerate"/>
          <p:cNvSpPr txBox="1"/>
          <p:nvPr/>
        </p:nvSpPr>
        <p:spPr>
          <a:xfrm>
            <a:off x="5796119" y="2522165"/>
            <a:ext cx="152926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wary</a:t>
            </a:r>
            <a:endParaRPr dirty="0">
              <a:latin typeface="Gill Sans MT" panose="020B0502020104020203" pitchFamily="34" charset="77"/>
            </a:endParaRPr>
          </a:p>
        </p:txBody>
      </p:sp>
      <p:sp>
        <p:nvSpPr>
          <p:cNvPr id="141" name="fixation"/>
          <p:cNvSpPr txBox="1"/>
          <p:nvPr/>
        </p:nvSpPr>
        <p:spPr>
          <a:xfrm>
            <a:off x="5320834" y="4280417"/>
            <a:ext cx="247984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parched</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4792026" y="5188117"/>
            <a:ext cx="342080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collaborate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653642" y="5996646"/>
            <a:ext cx="169758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static</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17706" y="1309202"/>
            <a:ext cx="198291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carry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009748"/>
            <a:ext cx="709600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carry something, you take it with you, holding it so that it does not touch the ground.</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Roberto </a:t>
            </a:r>
            <a:r>
              <a:rPr lang="en-GB" sz="4000" b="1" dirty="0">
                <a:latin typeface="Gill Sans MT" panose="020B0502020104020203" pitchFamily="34" charset="77"/>
              </a:rPr>
              <a:t>carried</a:t>
            </a:r>
            <a:r>
              <a:rPr lang="en-GB" sz="4000" dirty="0">
                <a:latin typeface="Gill Sans MT" panose="020B0502020104020203" pitchFamily="34" charset="77"/>
              </a:rPr>
              <a:t> the box of books.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car-</a:t>
            </a:r>
            <a:r>
              <a:rPr lang="en-GB" dirty="0" err="1">
                <a:latin typeface="Gill Sans MT" panose="020B0502020104020203" pitchFamily="34" charset="77"/>
              </a:rPr>
              <a:t>ry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6624660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transfer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heavy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across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26869069"/>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carried the heavy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carrying the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89EAE571-231C-7B47-BE66-82880426F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021" y="2516128"/>
            <a:ext cx="3463447" cy="3463447"/>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22141" y="1309202"/>
            <a:ext cx="237404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awake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375627"/>
            <a:ext cx="6326318"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Someone who is awake is not sleeping.</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Mark was </a:t>
            </a:r>
            <a:r>
              <a:rPr lang="en-GB" sz="4000" b="1" dirty="0">
                <a:latin typeface="Gill Sans MT" panose="020B0502020104020203" pitchFamily="34" charset="77"/>
              </a:rPr>
              <a:t>awake</a:t>
            </a:r>
            <a:r>
              <a:rPr lang="en-GB" sz="4000" dirty="0">
                <a:latin typeface="Gill Sans MT" panose="020B0502020104020203" pitchFamily="34" charset="77"/>
              </a:rPr>
              <a:t> before his alarm.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a-wake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8988137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wide awake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asleep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44560529"/>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wide-awake before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always awake 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DDD461B0-CC05-D34B-80AF-976BB7A9C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416" y="2563115"/>
            <a:ext cx="3531621" cy="3531621"/>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13462" y="1309202"/>
            <a:ext cx="139140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sob</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6435" y="3961486"/>
            <a:ext cx="5925965"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When someone sobs, they cry in a noisy way, breathing in short breaths.</a:t>
            </a:r>
            <a:endParaRPr sz="40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Mary’s sister was </a:t>
            </a:r>
            <a:r>
              <a:rPr lang="en-GB" sz="4000" b="1" dirty="0">
                <a:latin typeface="Gill Sans MT" panose="020B0502020104020203" pitchFamily="34" charset="77"/>
              </a:rPr>
              <a:t>sobbing</a:t>
            </a:r>
            <a:r>
              <a:rPr lang="en-GB" sz="4000" dirty="0">
                <a:latin typeface="Gill Sans MT" panose="020B0502020104020203" pitchFamily="34" charset="77"/>
              </a:rPr>
              <a:t> before bed.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sob</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3851157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weep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job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uncontrollably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whimper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sadness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81629482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sobbed non-stop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sobbed endlessly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25A9DF0D-AD5E-9645-826B-12560C795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7116" y="2397466"/>
            <a:ext cx="3612493" cy="3612493"/>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42792" y="1309202"/>
            <a:ext cx="253274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middle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3995556"/>
            <a:ext cx="6833974"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The middle of something is the part of it that is furthest from its edges, ends, or outside surface.</a:t>
            </a:r>
            <a:endParaRPr sz="44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Mia was in the </a:t>
            </a:r>
            <a:r>
              <a:rPr lang="en-GB" sz="4000" b="1" dirty="0">
                <a:latin typeface="Gill Sans MT" panose="020B0502020104020203" pitchFamily="34" charset="77"/>
              </a:rPr>
              <a:t>middle</a:t>
            </a:r>
            <a:r>
              <a:rPr lang="en-GB" sz="4000" dirty="0">
                <a:latin typeface="Gill Sans MT" panose="020B0502020104020203" pitchFamily="34" charset="77"/>
              </a:rPr>
              <a:t> of Fran and Ruby.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mid-</a:t>
            </a:r>
            <a:r>
              <a:rPr lang="en-GB" dirty="0" err="1">
                <a:latin typeface="Gill Sans MT" panose="020B0502020104020203" pitchFamily="34" charset="77"/>
              </a:rPr>
              <a:t>dle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6333979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centre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outside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riddle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outside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heart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fiddle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inside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60163358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in the middle of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middle of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C9D2FA84-4598-D346-8A40-78D2D4A88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283" y="2746800"/>
            <a:ext cx="3198008" cy="3198008"/>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80846" y="1309202"/>
            <a:ext cx="205665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globe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4057934"/>
            <a:ext cx="661317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globe is a ball-shaped object with a map of the world on it. It is usually fixed on a stand.</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We looked at the countries on the </a:t>
            </a:r>
            <a:r>
              <a:rPr lang="en-GB" sz="4000" b="1" dirty="0">
                <a:latin typeface="Gill Sans MT" panose="020B0502020104020203" pitchFamily="34" charset="77"/>
              </a:rPr>
              <a:t>globe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globe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89722650"/>
              </p:ext>
            </p:extLst>
          </p:nvPr>
        </p:nvGraphicFramePr>
        <p:xfrm>
          <a:off x="5112" y="76671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world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probe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sphere</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robe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29220460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snow globe was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globe of the Earth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1" name="Picture 20" descr="Logo, icon&#10;&#10;Description automatically generated">
            <a:extLst>
              <a:ext uri="{FF2B5EF4-FFF2-40B4-BE49-F238E27FC236}">
                <a16:creationId xmlns:a16="http://schemas.microsoft.com/office/drawing/2014/main" id="{A7018D47-BA8C-084E-8D95-9FD54DB70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5873" y="2427624"/>
            <a:ext cx="3562463" cy="3562463"/>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26725</TotalTime>
  <Words>1256</Words>
  <Application>Microsoft Macintosh PowerPoint</Application>
  <PresentationFormat>Custom</PresentationFormat>
  <Paragraphs>344</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366</cp:revision>
  <dcterms:modified xsi:type="dcterms:W3CDTF">2022-03-05T11:33:10Z</dcterms:modified>
</cp:coreProperties>
</file>