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93"/>
    <p:restoredTop sz="94756"/>
  </p:normalViewPr>
  <p:slideViewPr>
    <p:cSldViewPr snapToGrid="0" snapToObjects="1">
      <p:cViewPr varScale="1">
        <p:scale>
          <a:sx n="63" d="100"/>
          <a:sy n="63" d="100"/>
        </p:scale>
        <p:origin x="288" y="400"/>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 Term 2022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296699" y="3226831"/>
            <a:ext cx="6795130"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24</a:t>
            </a:r>
            <a:r>
              <a:rPr dirty="0">
                <a:latin typeface="Gill Sans MT" panose="020B0502020104020203" pitchFamily="34" charset="77"/>
              </a:rPr>
              <a:t> </a:t>
            </a:r>
            <a:r>
              <a:rPr lang="en-GB" dirty="0">
                <a:latin typeface="Gill Sans MT" panose="020B0502020104020203" pitchFamily="34" charset="77"/>
              </a:rPr>
              <a:t>– 14</a:t>
            </a:r>
            <a:r>
              <a:rPr lang="en-GB" baseline="30000" dirty="0">
                <a:latin typeface="Gill Sans MT" panose="020B0502020104020203" pitchFamily="34" charset="77"/>
              </a:rPr>
              <a:t>th</a:t>
            </a:r>
            <a:r>
              <a:rPr lang="en-GB" dirty="0">
                <a:latin typeface="Gill Sans MT" panose="020B0502020104020203" pitchFamily="34" charset="77"/>
              </a:rPr>
              <a:t> March </a:t>
            </a:r>
            <a:r>
              <a:rPr dirty="0">
                <a:latin typeface="Gill Sans MT" panose="020B0502020104020203" pitchFamily="34" charset="77"/>
              </a:rPr>
              <a:t>202</a:t>
            </a:r>
            <a:r>
              <a:rPr lang="en-GB" dirty="0">
                <a:latin typeface="Gill Sans MT" panose="020B0502020104020203" pitchFamily="34" charset="77"/>
              </a:rPr>
              <a:t>2</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91956" y="1309202"/>
            <a:ext cx="230992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visible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24927" y="4638592"/>
            <a:ext cx="7182642"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something is visible, it can be seen.</a:t>
            </a:r>
            <a:endParaRPr sz="32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Seagulls were </a:t>
            </a:r>
            <a:r>
              <a:rPr lang="en-GB" sz="4000" b="1" dirty="0">
                <a:latin typeface="Gill Sans MT" panose="020B0502020104020203" pitchFamily="34" charset="77"/>
              </a:rPr>
              <a:t>visible</a:t>
            </a:r>
            <a:r>
              <a:rPr lang="en-GB" sz="4000" dirty="0">
                <a:latin typeface="Gill Sans MT" panose="020B0502020104020203" pitchFamily="34" charset="77"/>
              </a:rPr>
              <a:t> in the sky.</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vis-</a:t>
            </a:r>
            <a:r>
              <a:rPr lang="en-GB" dirty="0" err="1">
                <a:latin typeface="Gill Sans MT" panose="020B0502020104020203" pitchFamily="34" charset="77"/>
              </a:rPr>
              <a:t>i</a:t>
            </a:r>
            <a:r>
              <a:rPr lang="en-GB" dirty="0">
                <a:latin typeface="Gill Sans MT" panose="020B0502020104020203" pitchFamily="34" charset="77"/>
              </a:rPr>
              <a:t>-</a:t>
            </a:r>
            <a:r>
              <a:rPr lang="en-GB" dirty="0" err="1">
                <a:latin typeface="Gill Sans MT" panose="020B0502020104020203" pitchFamily="34" charset="77"/>
              </a:rPr>
              <a:t>ble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58982868"/>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noticeable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hidden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invisible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invisible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divisible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lights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90095099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clear and visible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visible to everyone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22" name="Picture 21" descr="Icon&#10;&#10;Description automatically generated">
            <a:extLst>
              <a:ext uri="{FF2B5EF4-FFF2-40B4-BE49-F238E27FC236}">
                <a16:creationId xmlns:a16="http://schemas.microsoft.com/office/drawing/2014/main" id="{6ECCCC51-1295-6246-8565-66A2117212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1884" y="2644393"/>
            <a:ext cx="3375149" cy="3375149"/>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52379" y="1376936"/>
            <a:ext cx="165430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fault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3" y="4085566"/>
            <a:ext cx="6728487"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a bad or undesirable situation is your fault, you caused it or are responsible for it.</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Michael knew that it was his own </a:t>
            </a:r>
            <a:r>
              <a:rPr lang="en-GB" sz="4000" b="1" dirty="0">
                <a:latin typeface="Gill Sans MT" panose="020B0502020104020203" pitchFamily="34" charset="77"/>
              </a:rPr>
              <a:t>fault</a:t>
            </a:r>
            <a:r>
              <a:rPr lang="en-GB" sz="4000" dirty="0">
                <a:latin typeface="Gill Sans MT" panose="020B0502020104020203" pitchFamily="34" charset="77"/>
              </a:rPr>
              <a:t> that he was late.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736737" y="2182175"/>
            <a:ext cx="4764773"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fault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59790010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knew he was at fault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completely at fault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8240643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to blame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salt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excuse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vault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behaviour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84F26C81-426A-C743-B11B-2E6D413DE0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2749" y="2455733"/>
            <a:ext cx="3504956" cy="3504956"/>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29787" y="1309202"/>
            <a:ext cx="166231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feud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3882092"/>
            <a:ext cx="6712221"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feud is a quarrel in which two people or groups remain angry with each other for a long time, although they are not always fighting or arguing.</a:t>
            </a:r>
            <a:endParaRPr sz="32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Jenny and Jennifer were always </a:t>
            </a:r>
            <a:r>
              <a:rPr lang="en-GB" sz="4000" b="1" dirty="0">
                <a:latin typeface="Gill Sans MT" panose="020B0502020104020203" pitchFamily="34" charset="77"/>
              </a:rPr>
              <a:t>feuding</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feud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62535925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were always feuding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dangerous feud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14673385"/>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conflict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viewed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countries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vendetta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F09B819D-9E06-FE4D-BECE-18E5D52C3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0476" y="2444679"/>
            <a:ext cx="3691717" cy="3691717"/>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51741" y="1309202"/>
            <a:ext cx="203741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insult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4027161"/>
            <a:ext cx="6918998"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someone insults you, they say or do something that is offensive or rude.</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Mia felt </a:t>
            </a:r>
            <a:r>
              <a:rPr lang="en-GB" b="1" dirty="0">
                <a:latin typeface="Gill Sans MT" panose="020B0502020104020203" pitchFamily="34" charset="77"/>
              </a:rPr>
              <a:t>insulted</a:t>
            </a:r>
            <a:r>
              <a:rPr lang="en-GB" dirty="0">
                <a:latin typeface="Gill Sans MT" panose="020B0502020104020203" pitchFamily="34" charset="77"/>
              </a:rPr>
              <a:t> by the comments about her writing.</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a:t>
            </a:r>
            <a:r>
              <a:rPr lang="en-GB" dirty="0" err="1">
                <a:latin typeface="Gill Sans MT" panose="020B0502020104020203" pitchFamily="34" charset="77"/>
              </a:rPr>
              <a:t>sult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97012395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didn’t mean to insult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unintentionally insulted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52936253"/>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offend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compliment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result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someone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humiliate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flatter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adult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language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2" name="Picture 21" descr="Icon&#10;&#10;Description automatically generated">
            <a:extLst>
              <a:ext uri="{FF2B5EF4-FFF2-40B4-BE49-F238E27FC236}">
                <a16:creationId xmlns:a16="http://schemas.microsoft.com/office/drawing/2014/main" id="{FF7EBD2D-1847-3642-90AF-F0F3EEBD46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7258" y="2606139"/>
            <a:ext cx="3495040" cy="349504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31233" y="1339979"/>
            <a:ext cx="3848811"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commence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3858691"/>
            <a:ext cx="6156572"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When something commences or you commence it, it begins.</a:t>
            </a: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It was time to </a:t>
            </a:r>
            <a:r>
              <a:rPr lang="en-GB" b="1" dirty="0">
                <a:latin typeface="Gill Sans MT" panose="020B0502020104020203" pitchFamily="34" charset="77"/>
              </a:rPr>
              <a:t>commence</a:t>
            </a:r>
            <a:r>
              <a:rPr lang="en-GB" dirty="0">
                <a:latin typeface="Gill Sans MT" panose="020B0502020104020203" pitchFamily="34" charset="77"/>
              </a:rPr>
              <a:t> reading the new book.</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com-</a:t>
            </a:r>
            <a:r>
              <a:rPr lang="en-GB" dirty="0" err="1">
                <a:latin typeface="Gill Sans MT" panose="020B0502020104020203" pitchFamily="34" charset="77"/>
              </a:rPr>
              <a:t>mence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419506318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couldn’t wait to commence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quicky commenced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159059990"/>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begin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conclude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defence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game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start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intense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Logo&#10;&#10;Description automatically generated">
            <a:extLst>
              <a:ext uri="{FF2B5EF4-FFF2-40B4-BE49-F238E27FC236}">
                <a16:creationId xmlns:a16="http://schemas.microsoft.com/office/drawing/2014/main" id="{814202C6-E93B-B741-A006-24A80A728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1354" y="2817782"/>
            <a:ext cx="3659395" cy="3659395"/>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9476282"/>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reply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poor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worst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fall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57055253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visible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fault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feud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insult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97726390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reply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poor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worst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shred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fall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997809076"/>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Someone who is *** has very little money and few possessions.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The *** is the most unpleasant or unfavourable thing that could happen or does happen.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something such as food or paper, you cut it or tear it into very small, narrow pieces.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When you *** to something that someone has said or written to you, you say or write an answer to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someone or something ***, they move quickly downwards onto or towards the ground, by accident or because of a natural force.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0" name="Picture 19" descr="Icon&#10;&#10;Description automatically generated with medium confidence">
            <a:extLst>
              <a:ext uri="{FF2B5EF4-FFF2-40B4-BE49-F238E27FC236}">
                <a16:creationId xmlns:a16="http://schemas.microsoft.com/office/drawing/2014/main" id="{CE51D9A8-FF3E-4645-9AAE-651A911182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2941" y="6473907"/>
            <a:ext cx="1112975" cy="1112975"/>
          </a:xfrm>
          <a:prstGeom prst="rect">
            <a:avLst/>
          </a:prstGeom>
        </p:spPr>
      </p:pic>
      <p:pic>
        <p:nvPicPr>
          <p:cNvPr id="22" name="Picture 21" descr="A picture containing icon&#10;&#10;Description automatically generated">
            <a:extLst>
              <a:ext uri="{FF2B5EF4-FFF2-40B4-BE49-F238E27FC236}">
                <a16:creationId xmlns:a16="http://schemas.microsoft.com/office/drawing/2014/main" id="{1F39ADEE-9224-0242-9F05-95D575C48A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45608" y="5239151"/>
            <a:ext cx="933590" cy="933590"/>
          </a:xfrm>
          <a:prstGeom prst="rect">
            <a:avLst/>
          </a:prstGeom>
        </p:spPr>
      </p:pic>
      <p:pic>
        <p:nvPicPr>
          <p:cNvPr id="23" name="Picture 22" descr="Icon&#10;&#10;Description automatically generated">
            <a:extLst>
              <a:ext uri="{FF2B5EF4-FFF2-40B4-BE49-F238E27FC236}">
                <a16:creationId xmlns:a16="http://schemas.microsoft.com/office/drawing/2014/main" id="{3A5E3557-4AA7-E747-99B3-E0062FFB47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40117" y="2622961"/>
            <a:ext cx="1196279" cy="1196279"/>
          </a:xfrm>
          <a:prstGeom prst="rect">
            <a:avLst/>
          </a:prstGeom>
        </p:spPr>
      </p:pic>
      <p:pic>
        <p:nvPicPr>
          <p:cNvPr id="24" name="Picture 23" descr="Icon&#10;&#10;Description automatically generated">
            <a:extLst>
              <a:ext uri="{FF2B5EF4-FFF2-40B4-BE49-F238E27FC236}">
                <a16:creationId xmlns:a16="http://schemas.microsoft.com/office/drawing/2014/main" id="{9DACF556-80E0-884B-9A93-B3C61C332D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33278" y="3989650"/>
            <a:ext cx="933590" cy="933590"/>
          </a:xfrm>
          <a:prstGeom prst="rect">
            <a:avLst/>
          </a:prstGeom>
        </p:spPr>
      </p:pic>
      <p:pic>
        <p:nvPicPr>
          <p:cNvPr id="25" name="Picture 24" descr="Icon&#10;&#10;Description automatically generated">
            <a:extLst>
              <a:ext uri="{FF2B5EF4-FFF2-40B4-BE49-F238E27FC236}">
                <a16:creationId xmlns:a16="http://schemas.microsoft.com/office/drawing/2014/main" id="{13A5DEF8-090D-0B48-83A4-6223C7C3CFC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34904" y="7828850"/>
            <a:ext cx="931964" cy="931964"/>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4136383327"/>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visible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fault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feud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insult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commence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623738744"/>
              </p:ext>
            </p:extLst>
          </p:nvPr>
        </p:nvGraphicFramePr>
        <p:xfrm>
          <a:off x="5307795" y="1251704"/>
          <a:ext cx="4826233" cy="7600008"/>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a bad or undesirable situation is your ***, you caused it or are responsible for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someone *** you, they say or do something that is offensive or rude.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When something *** or you *** it, it begins.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is a quarrel in which two people or groups remain angry with each other for a long time, although they are not always fighting or arguing.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159320">
                <a:tc>
                  <a:txBody>
                    <a:bodyPr/>
                    <a:lstStyle/>
                    <a:p>
                      <a:r>
                        <a:rPr lang="en-GB" sz="2000" dirty="0">
                          <a:latin typeface="Gill Sans MT" panose="020B0502020104020203" pitchFamily="34" charset="77"/>
                        </a:rPr>
                        <a:t>If something is ***, it can be seen.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0" name="Picture 19" descr="Icon&#10;&#10;Description automatically generated">
            <a:extLst>
              <a:ext uri="{FF2B5EF4-FFF2-40B4-BE49-F238E27FC236}">
                <a16:creationId xmlns:a16="http://schemas.microsoft.com/office/drawing/2014/main" id="{73DC330C-62DE-D84D-8A0C-F043F389E8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6887" y="7693822"/>
            <a:ext cx="1179810" cy="1179810"/>
          </a:xfrm>
          <a:prstGeom prst="rect">
            <a:avLst/>
          </a:prstGeom>
        </p:spPr>
      </p:pic>
      <p:pic>
        <p:nvPicPr>
          <p:cNvPr id="3" name="Picture 2" descr="Icon&#10;&#10;Description automatically generated">
            <a:extLst>
              <a:ext uri="{FF2B5EF4-FFF2-40B4-BE49-F238E27FC236}">
                <a16:creationId xmlns:a16="http://schemas.microsoft.com/office/drawing/2014/main" id="{4403BCED-C25A-174E-8351-0FAA118C5E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20556" y="2399689"/>
            <a:ext cx="975360" cy="975360"/>
          </a:xfrm>
          <a:prstGeom prst="rect">
            <a:avLst/>
          </a:prstGeom>
        </p:spPr>
      </p:pic>
      <p:pic>
        <p:nvPicPr>
          <p:cNvPr id="23" name="Picture 22" descr="Icon&#10;&#10;Description automatically generated">
            <a:extLst>
              <a:ext uri="{FF2B5EF4-FFF2-40B4-BE49-F238E27FC236}">
                <a16:creationId xmlns:a16="http://schemas.microsoft.com/office/drawing/2014/main" id="{A0C7E838-94C7-9447-88C8-3CFE6D05BF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39112" y="6498387"/>
            <a:ext cx="975360" cy="975360"/>
          </a:xfrm>
          <a:prstGeom prst="rect">
            <a:avLst/>
          </a:prstGeom>
        </p:spPr>
      </p:pic>
      <p:pic>
        <p:nvPicPr>
          <p:cNvPr id="24" name="Picture 23" descr="Icon&#10;&#10;Description automatically generated">
            <a:extLst>
              <a:ext uri="{FF2B5EF4-FFF2-40B4-BE49-F238E27FC236}">
                <a16:creationId xmlns:a16="http://schemas.microsoft.com/office/drawing/2014/main" id="{5314E423-890D-2140-992B-C822DDBAB3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0617" y="3864450"/>
            <a:ext cx="1012350" cy="1012350"/>
          </a:xfrm>
          <a:prstGeom prst="rect">
            <a:avLst/>
          </a:prstGeom>
        </p:spPr>
      </p:pic>
      <p:pic>
        <p:nvPicPr>
          <p:cNvPr id="25" name="Picture 24" descr="Logo&#10;&#10;Description automatically generated">
            <a:extLst>
              <a:ext uri="{FF2B5EF4-FFF2-40B4-BE49-F238E27FC236}">
                <a16:creationId xmlns:a16="http://schemas.microsoft.com/office/drawing/2014/main" id="{37F64A70-F21D-504B-8D2B-49BCD5363F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86521" y="5096875"/>
            <a:ext cx="1480541" cy="1480541"/>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004784" y="3085008"/>
            <a:ext cx="158857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reply</a:t>
            </a:r>
            <a:endParaRPr b="1" dirty="0">
              <a:latin typeface="Gill Sans MT" panose="020B0502020104020203" pitchFamily="34" charset="77"/>
              <a:sym typeface="American Typewriter"/>
            </a:endParaRPr>
          </a:p>
        </p:txBody>
      </p:sp>
      <p:sp>
        <p:nvSpPr>
          <p:cNvPr id="134" name="office"/>
          <p:cNvSpPr txBox="1"/>
          <p:nvPr/>
        </p:nvSpPr>
        <p:spPr>
          <a:xfrm>
            <a:off x="3049675" y="3993661"/>
            <a:ext cx="149880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poor</a:t>
            </a:r>
            <a:endParaRPr dirty="0">
              <a:latin typeface="Gill Sans MT" panose="020B0502020104020203" pitchFamily="34" charset="77"/>
            </a:endParaRPr>
          </a:p>
        </p:txBody>
      </p:sp>
      <p:sp>
        <p:nvSpPr>
          <p:cNvPr id="135" name="spare"/>
          <p:cNvSpPr txBox="1"/>
          <p:nvPr/>
        </p:nvSpPr>
        <p:spPr>
          <a:xfrm>
            <a:off x="2913414" y="4843260"/>
            <a:ext cx="177131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worst</a:t>
            </a:r>
            <a:endParaRPr b="1" dirty="0">
              <a:latin typeface="Gill Sans MT" panose="020B0502020104020203" pitchFamily="34" charset="77"/>
              <a:sym typeface="American Typewriter"/>
            </a:endParaRPr>
          </a:p>
        </p:txBody>
      </p:sp>
      <p:sp>
        <p:nvSpPr>
          <p:cNvPr id="136" name="chipped"/>
          <p:cNvSpPr txBox="1"/>
          <p:nvPr/>
        </p:nvSpPr>
        <p:spPr>
          <a:xfrm>
            <a:off x="2932655" y="5769060"/>
            <a:ext cx="173284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shred</a:t>
            </a:r>
            <a:endParaRPr dirty="0">
              <a:latin typeface="Gill Sans MT" panose="020B0502020104020203" pitchFamily="34" charset="77"/>
            </a:endParaRPr>
          </a:p>
        </p:txBody>
      </p:sp>
      <p:sp>
        <p:nvSpPr>
          <p:cNvPr id="137" name="lift"/>
          <p:cNvSpPr txBox="1"/>
          <p:nvPr/>
        </p:nvSpPr>
        <p:spPr>
          <a:xfrm>
            <a:off x="3316571" y="6639612"/>
            <a:ext cx="96500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fall</a:t>
            </a:r>
            <a:endParaRPr dirty="0">
              <a:latin typeface="Gill Sans MT" panose="020B0502020104020203" pitchFamily="34" charset="77"/>
            </a:endParaRPr>
          </a:p>
        </p:txBody>
      </p:sp>
      <p:sp>
        <p:nvSpPr>
          <p:cNvPr id="138" name="mutter"/>
          <p:cNvSpPr txBox="1"/>
          <p:nvPr/>
        </p:nvSpPr>
        <p:spPr>
          <a:xfrm>
            <a:off x="8507670" y="3961911"/>
            <a:ext cx="141705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fault</a:t>
            </a:r>
            <a:endParaRPr b="1" dirty="0">
              <a:latin typeface="Gill Sans MT" panose="020B0502020104020203" pitchFamily="34" charset="77"/>
              <a:sym typeface="American Typewriter"/>
            </a:endParaRPr>
          </a:p>
        </p:txBody>
      </p:sp>
      <p:sp>
        <p:nvSpPr>
          <p:cNvPr id="139" name="unveil"/>
          <p:cNvSpPr txBox="1"/>
          <p:nvPr/>
        </p:nvSpPr>
        <p:spPr>
          <a:xfrm>
            <a:off x="8271620" y="5750010"/>
            <a:ext cx="169918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insult</a:t>
            </a:r>
            <a:endParaRPr b="1" dirty="0">
              <a:latin typeface="Gill Sans MT" panose="020B0502020104020203" pitchFamily="34" charset="77"/>
              <a:sym typeface="American Typewriter"/>
            </a:endParaRPr>
          </a:p>
        </p:txBody>
      </p:sp>
      <p:sp>
        <p:nvSpPr>
          <p:cNvPr id="140" name="tolerate"/>
          <p:cNvSpPr txBox="1"/>
          <p:nvPr/>
        </p:nvSpPr>
        <p:spPr>
          <a:xfrm>
            <a:off x="8259205" y="3065958"/>
            <a:ext cx="191398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visible</a:t>
            </a:r>
            <a:endParaRPr dirty="0">
              <a:latin typeface="Gill Sans MT" panose="020B0502020104020203" pitchFamily="34" charset="77"/>
            </a:endParaRPr>
          </a:p>
        </p:txBody>
      </p:sp>
      <p:sp>
        <p:nvSpPr>
          <p:cNvPr id="141" name="fixation"/>
          <p:cNvSpPr txBox="1"/>
          <p:nvPr/>
        </p:nvSpPr>
        <p:spPr>
          <a:xfrm>
            <a:off x="8530123" y="4824210"/>
            <a:ext cx="137217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feud</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491765" y="6639611"/>
            <a:ext cx="336951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commence</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78552" y="0"/>
            <a:ext cx="633025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reply</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80866" y="5140900"/>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poor</a:t>
            </a:r>
            <a:endParaRPr sz="23900" dirty="0">
              <a:latin typeface="Gill Sans MT" panose="020B0502020104020203" pitchFamily="34" charset="77"/>
            </a:endParaRPr>
          </a:p>
        </p:txBody>
      </p:sp>
      <p:pic>
        <p:nvPicPr>
          <p:cNvPr id="14" name="Picture 13" descr="Icon&#10;&#10;Description automatically generated with medium confidence">
            <a:extLst>
              <a:ext uri="{FF2B5EF4-FFF2-40B4-BE49-F238E27FC236}">
                <a16:creationId xmlns:a16="http://schemas.microsoft.com/office/drawing/2014/main" id="{0D44103F-BFA4-B647-BB93-6096F4EB6E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1597" y="285229"/>
            <a:ext cx="4000608" cy="4000608"/>
          </a:xfrm>
          <a:prstGeom prst="rect">
            <a:avLst/>
          </a:prstGeom>
        </p:spPr>
      </p:pic>
      <p:pic>
        <p:nvPicPr>
          <p:cNvPr id="15" name="Picture 14" descr="Icon&#10;&#10;Description automatically generated">
            <a:extLst>
              <a:ext uri="{FF2B5EF4-FFF2-40B4-BE49-F238E27FC236}">
                <a16:creationId xmlns:a16="http://schemas.microsoft.com/office/drawing/2014/main" id="{761F4DFF-85BC-B54A-AA0E-721A2D9FB7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455" y="5581116"/>
            <a:ext cx="3691717" cy="3691717"/>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91342" y="0"/>
            <a:ext cx="741228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worst</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329478" y="5419761"/>
            <a:ext cx="1103913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shred</a:t>
            </a:r>
            <a:endParaRPr sz="13800" dirty="0">
              <a:latin typeface="Gill Sans MT" panose="020B0502020104020203" pitchFamily="34" charset="77"/>
            </a:endParaRPr>
          </a:p>
        </p:txBody>
      </p:sp>
      <p:pic>
        <p:nvPicPr>
          <p:cNvPr id="16" name="Picture 15" descr="A picture containing icon&#10;&#10;Description automatically generated">
            <a:extLst>
              <a:ext uri="{FF2B5EF4-FFF2-40B4-BE49-F238E27FC236}">
                <a16:creationId xmlns:a16="http://schemas.microsoft.com/office/drawing/2014/main" id="{F5FD310B-BE14-8A4A-B0DE-ADFB705AA1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99" y="5729716"/>
            <a:ext cx="3240406" cy="3240406"/>
          </a:xfrm>
          <a:prstGeom prst="rect">
            <a:avLst/>
          </a:prstGeom>
        </p:spPr>
      </p:pic>
      <p:pic>
        <p:nvPicPr>
          <p:cNvPr id="17" name="Picture 16" descr="Icon&#10;&#10;Description automatically generated">
            <a:extLst>
              <a:ext uri="{FF2B5EF4-FFF2-40B4-BE49-F238E27FC236}">
                <a16:creationId xmlns:a16="http://schemas.microsoft.com/office/drawing/2014/main" id="{AA2F010C-49B2-0E4F-84BB-73277DBCB1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7351" y="692486"/>
            <a:ext cx="3135555" cy="3135555"/>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553102" y="305549"/>
            <a:ext cx="3520195"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fall</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55688" y="5287250"/>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visible</a:t>
            </a:r>
            <a:endParaRPr sz="80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1998C185-E05F-934E-BEE0-5B290031A0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7620" y="496738"/>
            <a:ext cx="3463447" cy="3463447"/>
          </a:xfrm>
          <a:prstGeom prst="rect">
            <a:avLst/>
          </a:prstGeom>
        </p:spPr>
      </p:pic>
      <p:pic>
        <p:nvPicPr>
          <p:cNvPr id="5" name="Picture 4" descr="Icon&#10;&#10;Description automatically generated">
            <a:extLst>
              <a:ext uri="{FF2B5EF4-FFF2-40B4-BE49-F238E27FC236}">
                <a16:creationId xmlns:a16="http://schemas.microsoft.com/office/drawing/2014/main" id="{6B10049E-80BC-D040-BA58-209F6524C1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954" y="5795153"/>
            <a:ext cx="3375149" cy="3375149"/>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176702"/>
            <a:ext cx="1199989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fault</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56741" y="5427006"/>
            <a:ext cx="11000055"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feud</a:t>
            </a:r>
            <a:endParaRPr sz="115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9EAAFB98-DA11-DC41-B8CC-065AED5C3C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3852" y="480767"/>
            <a:ext cx="3504956" cy="3504956"/>
          </a:xfrm>
          <a:prstGeom prst="rect">
            <a:avLst/>
          </a:prstGeom>
        </p:spPr>
      </p:pic>
      <p:pic>
        <p:nvPicPr>
          <p:cNvPr id="17" name="Picture 16" descr="Icon&#10;&#10;Description automatically generated">
            <a:extLst>
              <a:ext uri="{FF2B5EF4-FFF2-40B4-BE49-F238E27FC236}">
                <a16:creationId xmlns:a16="http://schemas.microsoft.com/office/drawing/2014/main" id="{96106F47-93A9-E944-86DF-510642C966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1522" y="5814246"/>
            <a:ext cx="3197452" cy="3197452"/>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087309"/>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75513" y="514602"/>
            <a:ext cx="5605702"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insult</a:t>
            </a:r>
            <a:endParaRPr sz="115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51818" y="6141509"/>
            <a:ext cx="12965430"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commence</a:t>
            </a:r>
            <a:endParaRPr sz="9600" dirty="0">
              <a:latin typeface="Gill Sans MT" panose="020B0502020104020203" pitchFamily="34" charset="77"/>
            </a:endParaRPr>
          </a:p>
        </p:txBody>
      </p:sp>
      <p:pic>
        <p:nvPicPr>
          <p:cNvPr id="5" name="Picture 4" descr="Icon&#10;&#10;Description automatically generated">
            <a:extLst>
              <a:ext uri="{FF2B5EF4-FFF2-40B4-BE49-F238E27FC236}">
                <a16:creationId xmlns:a16="http://schemas.microsoft.com/office/drawing/2014/main" id="{4F15464A-FB38-8040-8055-3C0B910C4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4025" y="534922"/>
            <a:ext cx="3495040" cy="3495040"/>
          </a:xfrm>
          <a:prstGeom prst="rect">
            <a:avLst/>
          </a:prstGeom>
        </p:spPr>
      </p:pic>
      <p:pic>
        <p:nvPicPr>
          <p:cNvPr id="16" name="Picture 15" descr="Logo&#10;&#10;Description automatically generated">
            <a:extLst>
              <a:ext uri="{FF2B5EF4-FFF2-40B4-BE49-F238E27FC236}">
                <a16:creationId xmlns:a16="http://schemas.microsoft.com/office/drawing/2014/main" id="{8CB1331E-DABC-DF40-A31D-3BE1250A76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5140" y="5858883"/>
            <a:ext cx="3538554" cy="3538554"/>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766433" y="2274766"/>
            <a:ext cx="158857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reply	</a:t>
            </a:r>
            <a:endParaRPr b="1" dirty="0">
              <a:latin typeface="Gill Sans MT" panose="020B0502020104020203" pitchFamily="34" charset="77"/>
              <a:sym typeface="American Typewriter"/>
            </a:endParaRPr>
          </a:p>
        </p:txBody>
      </p:sp>
      <p:sp>
        <p:nvSpPr>
          <p:cNvPr id="134" name="office"/>
          <p:cNvSpPr txBox="1"/>
          <p:nvPr/>
        </p:nvSpPr>
        <p:spPr>
          <a:xfrm>
            <a:off x="5811330" y="3183419"/>
            <a:ext cx="1498808"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poor</a:t>
            </a:r>
            <a:endParaRPr dirty="0">
              <a:latin typeface="Gill Sans MT" panose="020B0502020104020203" pitchFamily="34" charset="77"/>
            </a:endParaRPr>
          </a:p>
        </p:txBody>
      </p:sp>
      <p:sp>
        <p:nvSpPr>
          <p:cNvPr id="135" name="spare"/>
          <p:cNvSpPr txBox="1"/>
          <p:nvPr/>
        </p:nvSpPr>
        <p:spPr>
          <a:xfrm>
            <a:off x="5675064" y="4033018"/>
            <a:ext cx="177131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worst</a:t>
            </a:r>
            <a:endParaRPr b="1" dirty="0">
              <a:latin typeface="Gill Sans MT" panose="020B0502020104020203" pitchFamily="34" charset="77"/>
              <a:sym typeface="American Typewriter"/>
            </a:endParaRPr>
          </a:p>
        </p:txBody>
      </p:sp>
      <p:sp>
        <p:nvSpPr>
          <p:cNvPr id="136" name="chipped"/>
          <p:cNvSpPr txBox="1"/>
          <p:nvPr/>
        </p:nvSpPr>
        <p:spPr>
          <a:xfrm>
            <a:off x="5694311" y="4958818"/>
            <a:ext cx="173284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shred</a:t>
            </a:r>
            <a:endParaRPr dirty="0">
              <a:latin typeface="Gill Sans MT" panose="020B0502020104020203" pitchFamily="34" charset="77"/>
            </a:endParaRPr>
          </a:p>
        </p:txBody>
      </p:sp>
      <p:sp>
        <p:nvSpPr>
          <p:cNvPr id="137" name="lift"/>
          <p:cNvSpPr txBox="1"/>
          <p:nvPr/>
        </p:nvSpPr>
        <p:spPr>
          <a:xfrm>
            <a:off x="6078227" y="5829370"/>
            <a:ext cx="965009"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fall</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852229" y="3418118"/>
            <a:ext cx="141705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fault</a:t>
            </a:r>
            <a:endParaRPr b="1" dirty="0">
              <a:latin typeface="Gill Sans MT" panose="020B0502020104020203" pitchFamily="34" charset="77"/>
              <a:sym typeface="American Typewriter"/>
            </a:endParaRPr>
          </a:p>
        </p:txBody>
      </p:sp>
      <p:sp>
        <p:nvSpPr>
          <p:cNvPr id="140" name="tolerate"/>
          <p:cNvSpPr txBox="1"/>
          <p:nvPr/>
        </p:nvSpPr>
        <p:spPr>
          <a:xfrm>
            <a:off x="5603759" y="2522165"/>
            <a:ext cx="191398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visible</a:t>
            </a:r>
            <a:endParaRPr dirty="0">
              <a:latin typeface="Gill Sans MT" panose="020B0502020104020203" pitchFamily="34" charset="77"/>
            </a:endParaRPr>
          </a:p>
        </p:txBody>
      </p:sp>
      <p:sp>
        <p:nvSpPr>
          <p:cNvPr id="141" name="fixation"/>
          <p:cNvSpPr txBox="1"/>
          <p:nvPr/>
        </p:nvSpPr>
        <p:spPr>
          <a:xfrm>
            <a:off x="5874672" y="4280417"/>
            <a:ext cx="1372172"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feud</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652839" y="5188117"/>
            <a:ext cx="1699184"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insult</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4817678" y="5996646"/>
            <a:ext cx="336951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commence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45760" y="1309202"/>
            <a:ext cx="192681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reply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009748"/>
            <a:ext cx="7096005"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reply to something that someone has said or written to you, you say or write an answer to them.</a:t>
            </a:r>
            <a:endParaRPr sz="36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Alexander </a:t>
            </a:r>
            <a:r>
              <a:rPr lang="en-GB" sz="4000" b="1" dirty="0">
                <a:latin typeface="Gill Sans MT" panose="020B0502020104020203" pitchFamily="34" charset="77"/>
              </a:rPr>
              <a:t>replied</a:t>
            </a:r>
            <a:r>
              <a:rPr lang="en-GB" sz="4000" dirty="0">
                <a:latin typeface="Gill Sans MT" panose="020B0502020104020203" pitchFamily="34" charset="77"/>
              </a:rPr>
              <a:t> to Francis.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re-ply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080659958"/>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respond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high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answer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conversation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889899828"/>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quickly replied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must reply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with medium confidence">
            <a:extLst>
              <a:ext uri="{FF2B5EF4-FFF2-40B4-BE49-F238E27FC236}">
                <a16:creationId xmlns:a16="http://schemas.microsoft.com/office/drawing/2014/main" id="{F3F3876A-24C7-1A4C-809E-29D8A95599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6600" y="2253327"/>
            <a:ext cx="4000608" cy="4000608"/>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60188" y="1309202"/>
            <a:ext cx="189795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poor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4375627"/>
            <a:ext cx="6326318"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Someone who is poor has very little money and few possessions.</a:t>
            </a:r>
            <a:endParaRPr sz="36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book character was very </a:t>
            </a:r>
            <a:r>
              <a:rPr lang="en-GB" sz="4000" b="1" dirty="0">
                <a:latin typeface="Gill Sans MT" panose="020B0502020104020203" pitchFamily="34" charset="77"/>
              </a:rPr>
              <a:t>poor</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poor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940796"/>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deprived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decision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skint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wealthy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choice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776021723"/>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7638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poor and needed help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poor decision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F854D2AF-75BF-5C42-BB40-A5A52479EC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0750" y="2381362"/>
            <a:ext cx="3691717" cy="3691717"/>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87866" y="1309202"/>
            <a:ext cx="224260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worst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707133"/>
            <a:ext cx="4232357"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sz="2800" dirty="0">
                <a:latin typeface="Gill Sans MT" panose="020B0502020104020203" pitchFamily="34" charset="77"/>
              </a:rPr>
              <a:t>(</a:t>
            </a:r>
            <a:r>
              <a:rPr lang="en-GB" sz="2800" dirty="0">
                <a:latin typeface="Gill Sans MT" panose="020B0502020104020203" pitchFamily="34" charset="77"/>
              </a:rPr>
              <a:t>adjective / adverb / noun</a:t>
            </a:r>
            <a:r>
              <a:rPr sz="2800"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76435" y="4053819"/>
            <a:ext cx="6373005"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The worst is the most unpleasant or unfavourable thing that could happen or does happen.</a:t>
            </a:r>
            <a:endParaRPr sz="36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Monday was the </a:t>
            </a:r>
            <a:r>
              <a:rPr lang="en-GB" sz="4000" b="1" dirty="0">
                <a:latin typeface="Gill Sans MT" panose="020B0502020104020203" pitchFamily="34" charset="77"/>
              </a:rPr>
              <a:t>worst</a:t>
            </a:r>
            <a:r>
              <a:rPr lang="en-GB" sz="4000" dirty="0">
                <a:latin typeface="Gill Sans MT" panose="020B0502020104020203" pitchFamily="34" charset="77"/>
              </a:rPr>
              <a:t> day of the week.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worst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5662996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first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movie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burst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activity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79445932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worst by far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worst idea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383BCDEE-E9D9-8543-A912-E47825B95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6993" y="2660339"/>
            <a:ext cx="3135555" cy="3135555"/>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39962" y="1309202"/>
            <a:ext cx="2138407"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shred</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8795" y="3995556"/>
            <a:ext cx="6833974"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you shred something such as food or paper, you cut it or tear it into very small, narrow pieces.</a:t>
            </a:r>
            <a:endParaRPr sz="44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Daniel </a:t>
            </a:r>
            <a:r>
              <a:rPr lang="en-GB" sz="4000" b="1" dirty="0">
                <a:latin typeface="Gill Sans MT" panose="020B0502020104020203" pitchFamily="34" charset="77"/>
              </a:rPr>
              <a:t>shredded</a:t>
            </a:r>
            <a:r>
              <a:rPr lang="en-GB" sz="4000" dirty="0">
                <a:latin typeface="Gill Sans MT" panose="020B0502020104020203" pitchFamily="34" charset="77"/>
              </a:rPr>
              <a:t> the paper.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shred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3037008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mince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scrap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bread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44090091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shred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completely shredded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A7972211-565C-D64C-87BB-FD50D39F9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6631" y="2695355"/>
            <a:ext cx="3240406" cy="3240406"/>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56938" y="1309202"/>
            <a:ext cx="110447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fall</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0" y="3904046"/>
            <a:ext cx="6613177"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someone or something falls, they move quickly downwards onto or towards the ground, by accident or because of a natural force.</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 was careful not to </a:t>
            </a:r>
            <a:r>
              <a:rPr lang="en-GB" sz="4000" b="1" dirty="0">
                <a:latin typeface="Gill Sans MT" panose="020B0502020104020203" pitchFamily="34" charset="77"/>
              </a:rPr>
              <a:t>fall</a:t>
            </a:r>
            <a:r>
              <a:rPr lang="en-GB" sz="4000" dirty="0">
                <a:latin typeface="Gill Sans MT" panose="020B0502020104020203" pitchFamily="34" charset="77"/>
              </a:rPr>
              <a:t> on the wet stairs.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fall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65223634"/>
              </p:ext>
            </p:extLst>
          </p:nvPr>
        </p:nvGraphicFramePr>
        <p:xfrm>
          <a:off x="5112" y="76671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tumble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down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break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105702133"/>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careful not to fall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fall down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820074C5-E5D8-C248-BFF4-5FE1202F6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021" y="2535609"/>
            <a:ext cx="3463447" cy="3463447"/>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26876</TotalTime>
  <Words>1249</Words>
  <Application>Microsoft Macintosh PowerPoint</Application>
  <PresentationFormat>Custom</PresentationFormat>
  <Paragraphs>346</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367</cp:revision>
  <dcterms:modified xsi:type="dcterms:W3CDTF">2022-03-12T16:19:12Z</dcterms:modified>
</cp:coreProperties>
</file>