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0"/>
    <p:restoredTop sz="94756"/>
  </p:normalViewPr>
  <p:slideViewPr>
    <p:cSldViewPr snapToGrid="0" snapToObjects="1">
      <p:cViewPr>
        <p:scale>
          <a:sx n="64" d="100"/>
          <a:sy n="64" d="100"/>
        </p:scale>
        <p:origin x="104"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23950" y="3226831"/>
            <a:ext cx="674062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25</a:t>
            </a:r>
            <a:r>
              <a:rPr dirty="0">
                <a:latin typeface="Gill Sans MT" panose="020B0502020104020203" pitchFamily="34" charset="77"/>
              </a:rPr>
              <a:t> </a:t>
            </a:r>
            <a:r>
              <a:rPr lang="en-GB" dirty="0">
                <a:latin typeface="Gill Sans MT" panose="020B0502020104020203" pitchFamily="34" charset="77"/>
              </a:rPr>
              <a:t>– 21</a:t>
            </a:r>
            <a:r>
              <a:rPr lang="en-GB" baseline="30000" dirty="0">
                <a:latin typeface="Gill Sans MT" panose="020B0502020104020203" pitchFamily="34" charset="77"/>
              </a:rPr>
              <a:t>st</a:t>
            </a:r>
            <a:r>
              <a:rPr lang="en-GB" dirty="0">
                <a:latin typeface="Gill Sans MT" panose="020B0502020104020203" pitchFamily="34" charset="77"/>
              </a:rPr>
              <a:t> March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97943" y="1309202"/>
            <a:ext cx="18979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fume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8" y="4053817"/>
            <a:ext cx="587301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fume over something, you express annoyance and anger about it.</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was </a:t>
            </a:r>
            <a:r>
              <a:rPr lang="en-GB" sz="4000" b="1" dirty="0">
                <a:latin typeface="Gill Sans MT" panose="020B0502020104020203" pitchFamily="34" charset="77"/>
              </a:rPr>
              <a:t>fuming</a:t>
            </a:r>
            <a:r>
              <a:rPr lang="en-GB" sz="4000" dirty="0">
                <a:latin typeface="Gill Sans MT" panose="020B0502020104020203" pitchFamily="34" charset="77"/>
              </a:rPr>
              <a:t> with the result of the test.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fume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5225789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seethe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smoulder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img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7185217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fumed and smouldered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visibly fuming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7C0CEF1-3344-BC4D-AB3F-6A09F62BC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293" y="2349897"/>
            <a:ext cx="3532693" cy="353269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08212" y="1376936"/>
            <a:ext cx="35426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hysterical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362565"/>
            <a:ext cx="672848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Hysterical laughter is loud and uncontrolled.</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 was laughing </a:t>
            </a:r>
            <a:r>
              <a:rPr lang="en-GB" sz="4000" b="1" dirty="0">
                <a:latin typeface="Gill Sans MT" panose="020B0502020104020203" pitchFamily="34" charset="77"/>
              </a:rPr>
              <a:t>hysterically</a:t>
            </a:r>
            <a:r>
              <a:rPr lang="en-GB" sz="4000" dirty="0">
                <a:latin typeface="Gill Sans MT" panose="020B0502020104020203" pitchFamily="34" charset="77"/>
              </a:rPr>
              <a:t> at the tv.</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hys-ter-i-cal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202933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laughed hysterically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hysterical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8349132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uncontrollably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numerical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laughing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spherical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crying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BF57AD4F-D274-C545-85EC-E27D63EFE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514" y="2558954"/>
            <a:ext cx="3444081" cy="344408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21500" y="1309202"/>
            <a:ext cx="36788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desperate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71222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desperate, you are in such a bad situation that you are willing to try anything to change it.</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Fran was </a:t>
            </a:r>
            <a:r>
              <a:rPr lang="en-GB" sz="4000" b="1" dirty="0">
                <a:latin typeface="Gill Sans MT" panose="020B0502020104020203" pitchFamily="34" charset="77"/>
              </a:rPr>
              <a:t>desperate.</a:t>
            </a:r>
            <a:r>
              <a:rPr lang="en-GB" sz="4000" dirty="0">
                <a:latin typeface="Gill Sans MT" panose="020B0502020104020203" pitchFamily="34" charset="77"/>
              </a:rPr>
              <a:t> She’d never receive her new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des-per-ate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179594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desperate to receive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desperate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9701497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forlorn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countries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distraught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composed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A44B466-F3E9-5148-ABD3-4AB8979C5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938" y="2561332"/>
            <a:ext cx="3719300" cy="37193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72153" y="1309202"/>
            <a:ext cx="15965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dart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91899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person or animal darts somewhere, they move there suddenly and quickly.</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Phillip </a:t>
            </a:r>
            <a:r>
              <a:rPr lang="en-GB" b="1" dirty="0">
                <a:latin typeface="Gill Sans MT" panose="020B0502020104020203" pitchFamily="34" charset="77"/>
              </a:rPr>
              <a:t>darted</a:t>
            </a:r>
            <a:r>
              <a:rPr lang="en-GB" dirty="0">
                <a:latin typeface="Gill Sans MT" panose="020B0502020104020203" pitchFamily="34" charset="77"/>
              </a:rPr>
              <a:t> across the playground to line-up.</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dart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5561126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darted 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darted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24291972"/>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sprint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40094CDC-827C-474B-8B16-2C82F9A6D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936" y="2639843"/>
            <a:ext cx="3372700" cy="33727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0106" y="1339979"/>
            <a:ext cx="249106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several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determiner</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951024"/>
            <a:ext cx="764783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Several is used to refer to an imprecise number of people or things that is not large but is greater than two.</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There were </a:t>
            </a:r>
            <a:r>
              <a:rPr lang="en-GB" b="1" dirty="0">
                <a:latin typeface="Gill Sans MT" panose="020B0502020104020203" pitchFamily="34" charset="77"/>
              </a:rPr>
              <a:t>several</a:t>
            </a:r>
            <a:r>
              <a:rPr lang="en-GB" dirty="0">
                <a:latin typeface="Gill Sans MT" panose="020B0502020104020203" pitchFamily="34" charset="77"/>
              </a:rPr>
              <a:t> ingredients needed for the salad.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sev</a:t>
            </a:r>
            <a:r>
              <a:rPr lang="en-GB" dirty="0">
                <a:latin typeface="Gill Sans MT" panose="020B0502020104020203" pitchFamily="34" charset="77"/>
              </a:rPr>
              <a:t>-er-al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435153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required several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several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8450749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items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CD3DF858-5763-584B-AB6B-D7FCE3955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965" y="2337126"/>
            <a:ext cx="3729589" cy="372958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1956083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sight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toss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join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charge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8729406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several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fume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desperate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dart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66361911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toss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charge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join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leap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4220775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an activity that other people are doing, you take part in it or become involved with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The *** of something is the act of seeing it or an occasion on which you see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To *** a battery means to pass an electrical current through it in order to make it more powerful or to make it last longer.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somewhere, you move there suddenly and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somewhere, you throw it there lightly, often in a rather careless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descr="Icon&#10;&#10;Description automatically generated">
            <a:extLst>
              <a:ext uri="{FF2B5EF4-FFF2-40B4-BE49-F238E27FC236}">
                <a16:creationId xmlns:a16="http://schemas.microsoft.com/office/drawing/2014/main" id="{DB6BDF7A-C3A1-114B-8BC2-8E290443C0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051" y="3810710"/>
            <a:ext cx="1040783" cy="1040783"/>
          </a:xfrm>
          <a:prstGeom prst="rect">
            <a:avLst/>
          </a:prstGeom>
        </p:spPr>
      </p:pic>
      <p:pic>
        <p:nvPicPr>
          <p:cNvPr id="16" name="Picture 15" descr="Logo&#10;&#10;Description automatically generated">
            <a:extLst>
              <a:ext uri="{FF2B5EF4-FFF2-40B4-BE49-F238E27FC236}">
                <a16:creationId xmlns:a16="http://schemas.microsoft.com/office/drawing/2014/main" id="{8C0DEA86-B278-B041-AE34-830177DF5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947" y="7468292"/>
            <a:ext cx="1478484" cy="1478484"/>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04CBEB9B-8723-9E46-A298-BA5840EE1D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3026" y="2443366"/>
            <a:ext cx="1213485" cy="1213485"/>
          </a:xfrm>
          <a:prstGeom prst="rect">
            <a:avLst/>
          </a:prstGeom>
        </p:spPr>
      </p:pic>
      <p:pic>
        <p:nvPicPr>
          <p:cNvPr id="18" name="Picture 17" descr="Icon&#10;&#10;Description automatically generated">
            <a:extLst>
              <a:ext uri="{FF2B5EF4-FFF2-40B4-BE49-F238E27FC236}">
                <a16:creationId xmlns:a16="http://schemas.microsoft.com/office/drawing/2014/main" id="{5B7A5F0B-5D87-5A47-A6D2-FE615513C2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8550" y="5099240"/>
            <a:ext cx="1083284" cy="1083284"/>
          </a:xfrm>
          <a:prstGeom prst="rect">
            <a:avLst/>
          </a:prstGeom>
        </p:spPr>
      </p:pic>
      <p:pic>
        <p:nvPicPr>
          <p:cNvPr id="3" name="Picture 2" descr="Logo&#10;&#10;Description automatically generated">
            <a:extLst>
              <a:ext uri="{FF2B5EF4-FFF2-40B4-BE49-F238E27FC236}">
                <a16:creationId xmlns:a16="http://schemas.microsoft.com/office/drawing/2014/main" id="{6A054A11-A208-0045-9AC4-C36FD08F6E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9872" y="6273650"/>
            <a:ext cx="1460640" cy="146064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0539070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hysterical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desperate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several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11558189"/>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laughter is loud and uncontrolled.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a person or animal *** somewhere, they move there suddenly and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used to refer to an imprecise number of people or things that is not large but is greater than two.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over something, you express annoyance and anger about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you are ***, you are in such a bad situation that you are willing to try anything to change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descr="Icon&#10;&#10;Description automatically generated">
            <a:extLst>
              <a:ext uri="{FF2B5EF4-FFF2-40B4-BE49-F238E27FC236}">
                <a16:creationId xmlns:a16="http://schemas.microsoft.com/office/drawing/2014/main" id="{F1926CCE-137C-1E47-8344-3C613895F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6553200"/>
            <a:ext cx="1005790" cy="1005790"/>
          </a:xfrm>
          <a:prstGeom prst="rect">
            <a:avLst/>
          </a:prstGeom>
        </p:spPr>
      </p:pic>
      <p:pic>
        <p:nvPicPr>
          <p:cNvPr id="16" name="Picture 15" descr="Icon&#10;&#10;Description automatically generated">
            <a:extLst>
              <a:ext uri="{FF2B5EF4-FFF2-40B4-BE49-F238E27FC236}">
                <a16:creationId xmlns:a16="http://schemas.microsoft.com/office/drawing/2014/main" id="{DB4B21F3-E1AD-7F43-A215-EE1F43BAA4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4427" y="2651760"/>
            <a:ext cx="1097280" cy="1097280"/>
          </a:xfrm>
          <a:prstGeom prst="rect">
            <a:avLst/>
          </a:prstGeom>
        </p:spPr>
      </p:pic>
      <p:pic>
        <p:nvPicPr>
          <p:cNvPr id="17" name="Picture 16" descr="Icon&#10;&#10;Description automatically generated">
            <a:extLst>
              <a:ext uri="{FF2B5EF4-FFF2-40B4-BE49-F238E27FC236}">
                <a16:creationId xmlns:a16="http://schemas.microsoft.com/office/drawing/2014/main" id="{FDC946C1-2AAA-E044-93F6-B6B972C9EE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6549" y="7707257"/>
            <a:ext cx="1005790" cy="1005790"/>
          </a:xfrm>
          <a:prstGeom prst="rect">
            <a:avLst/>
          </a:prstGeom>
        </p:spPr>
      </p:pic>
      <p:pic>
        <p:nvPicPr>
          <p:cNvPr id="18" name="Picture 17" descr="Icon&#10;&#10;Description automatically generated">
            <a:extLst>
              <a:ext uri="{FF2B5EF4-FFF2-40B4-BE49-F238E27FC236}">
                <a16:creationId xmlns:a16="http://schemas.microsoft.com/office/drawing/2014/main" id="{3304511C-ED9E-6A4E-8306-1566FFD270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6995" y="3937747"/>
            <a:ext cx="1188720" cy="1188720"/>
          </a:xfrm>
          <a:prstGeom prst="rect">
            <a:avLst/>
          </a:prstGeom>
        </p:spPr>
      </p:pic>
      <p:pic>
        <p:nvPicPr>
          <p:cNvPr id="19" name="Picture 18" descr="Icon&#10;&#10;Description automatically generated">
            <a:extLst>
              <a:ext uri="{FF2B5EF4-FFF2-40B4-BE49-F238E27FC236}">
                <a16:creationId xmlns:a16="http://schemas.microsoft.com/office/drawing/2014/main" id="{4B7E5C7F-F596-CD4B-98D5-D5140D30ED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7943" y="5126467"/>
            <a:ext cx="1147729" cy="114772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48066" y="3085008"/>
            <a:ext cx="15020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sight</a:t>
            </a:r>
            <a:endParaRPr b="1" dirty="0">
              <a:latin typeface="Gill Sans MT" panose="020B0502020104020203" pitchFamily="34" charset="77"/>
              <a:sym typeface="American Typewriter"/>
            </a:endParaRPr>
          </a:p>
        </p:txBody>
      </p:sp>
      <p:sp>
        <p:nvSpPr>
          <p:cNvPr id="134" name="office"/>
          <p:cNvSpPr txBox="1"/>
          <p:nvPr/>
        </p:nvSpPr>
        <p:spPr>
          <a:xfrm>
            <a:off x="3165894" y="3993661"/>
            <a:ext cx="12663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toss</a:t>
            </a:r>
            <a:endParaRPr dirty="0">
              <a:latin typeface="Gill Sans MT" panose="020B0502020104020203" pitchFamily="34" charset="77"/>
            </a:endParaRPr>
          </a:p>
        </p:txBody>
      </p:sp>
      <p:sp>
        <p:nvSpPr>
          <p:cNvPr id="135" name="spare"/>
          <p:cNvSpPr txBox="1"/>
          <p:nvPr/>
        </p:nvSpPr>
        <p:spPr>
          <a:xfrm>
            <a:off x="2756321" y="4843260"/>
            <a:ext cx="20855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charge</a:t>
            </a:r>
            <a:endParaRPr b="1" dirty="0">
              <a:latin typeface="Gill Sans MT" panose="020B0502020104020203" pitchFamily="34" charset="77"/>
              <a:sym typeface="American Typewriter"/>
            </a:endParaRPr>
          </a:p>
        </p:txBody>
      </p:sp>
      <p:sp>
        <p:nvSpPr>
          <p:cNvPr id="136" name="chipped"/>
          <p:cNvSpPr txBox="1"/>
          <p:nvPr/>
        </p:nvSpPr>
        <p:spPr>
          <a:xfrm>
            <a:off x="3207571" y="5769060"/>
            <a:ext cx="11830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join</a:t>
            </a:r>
            <a:endParaRPr dirty="0">
              <a:latin typeface="Gill Sans MT" panose="020B0502020104020203" pitchFamily="34" charset="77"/>
            </a:endParaRPr>
          </a:p>
        </p:txBody>
      </p:sp>
      <p:sp>
        <p:nvSpPr>
          <p:cNvPr id="137" name="lift"/>
          <p:cNvSpPr txBox="1"/>
          <p:nvPr/>
        </p:nvSpPr>
        <p:spPr>
          <a:xfrm>
            <a:off x="3139439" y="6639612"/>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leap</a:t>
            </a:r>
            <a:endParaRPr dirty="0">
              <a:latin typeface="Gill Sans MT" panose="020B0502020104020203" pitchFamily="34" charset="77"/>
            </a:endParaRPr>
          </a:p>
        </p:txBody>
      </p:sp>
      <p:sp>
        <p:nvSpPr>
          <p:cNvPr id="138" name="mutter"/>
          <p:cNvSpPr txBox="1"/>
          <p:nvPr/>
        </p:nvSpPr>
        <p:spPr>
          <a:xfrm>
            <a:off x="7751856" y="3961911"/>
            <a:ext cx="29286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hysterical</a:t>
            </a:r>
            <a:endParaRPr b="1" dirty="0">
              <a:latin typeface="Gill Sans MT" panose="020B0502020104020203" pitchFamily="34" charset="77"/>
              <a:sym typeface="American Typewriter"/>
            </a:endParaRPr>
          </a:p>
        </p:txBody>
      </p:sp>
      <p:sp>
        <p:nvSpPr>
          <p:cNvPr id="139" name="unveil"/>
          <p:cNvSpPr txBox="1"/>
          <p:nvPr/>
        </p:nvSpPr>
        <p:spPr>
          <a:xfrm>
            <a:off x="8452753" y="5769060"/>
            <a:ext cx="13401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dart</a:t>
            </a:r>
            <a:endParaRPr b="1" dirty="0">
              <a:latin typeface="Gill Sans MT" panose="020B0502020104020203" pitchFamily="34" charset="77"/>
              <a:sym typeface="American Typewriter"/>
            </a:endParaRPr>
          </a:p>
        </p:txBody>
      </p:sp>
      <p:sp>
        <p:nvSpPr>
          <p:cNvPr id="140" name="tolerate"/>
          <p:cNvSpPr txBox="1"/>
          <p:nvPr/>
        </p:nvSpPr>
        <p:spPr>
          <a:xfrm>
            <a:off x="8412293" y="3065958"/>
            <a:ext cx="16078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fume</a:t>
            </a:r>
            <a:endParaRPr dirty="0">
              <a:latin typeface="Gill Sans MT" panose="020B0502020104020203" pitchFamily="34" charset="77"/>
            </a:endParaRPr>
          </a:p>
        </p:txBody>
      </p:sp>
      <p:sp>
        <p:nvSpPr>
          <p:cNvPr id="141" name="fixation"/>
          <p:cNvSpPr txBox="1"/>
          <p:nvPr/>
        </p:nvSpPr>
        <p:spPr>
          <a:xfrm>
            <a:off x="7709389" y="4824210"/>
            <a:ext cx="301364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desperate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064500" y="6639611"/>
            <a:ext cx="21688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several</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35835" y="0"/>
            <a:ext cx="581569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sight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80866" y="514090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toss</a:t>
            </a:r>
            <a:endParaRPr sz="239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FF3EA1BE-E924-834D-B17B-ADA533DB5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386787"/>
            <a:ext cx="3691717" cy="3691717"/>
          </a:xfrm>
          <a:prstGeom prst="rect">
            <a:avLst/>
          </a:prstGeom>
        </p:spPr>
      </p:pic>
      <p:pic>
        <p:nvPicPr>
          <p:cNvPr id="13" name="Picture 12" descr="Logo&#10;&#10;Description automatically generated">
            <a:extLst>
              <a:ext uri="{FF2B5EF4-FFF2-40B4-BE49-F238E27FC236}">
                <a16:creationId xmlns:a16="http://schemas.microsoft.com/office/drawing/2014/main" id="{4744EB1F-92BD-504E-B000-59B62A89A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604" y="5427006"/>
            <a:ext cx="3780523" cy="378052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552379"/>
            <a:ext cx="690573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charge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7199" y="5203194"/>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join</a:t>
            </a:r>
            <a:endParaRPr sz="13800" dirty="0">
              <a:latin typeface="Gill Sans MT" panose="020B0502020104020203" pitchFamily="34" charset="77"/>
            </a:endParaRPr>
          </a:p>
        </p:txBody>
      </p:sp>
      <p:pic>
        <p:nvPicPr>
          <p:cNvPr id="14" name="Picture 13" descr="Icon&#10;&#10;Description automatically generated with medium confidence">
            <a:extLst>
              <a:ext uri="{FF2B5EF4-FFF2-40B4-BE49-F238E27FC236}">
                <a16:creationId xmlns:a16="http://schemas.microsoft.com/office/drawing/2014/main" id="{F73CD646-3861-9946-8120-52604AA55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596" y="5498464"/>
            <a:ext cx="3623115" cy="3623115"/>
          </a:xfrm>
          <a:prstGeom prst="rect">
            <a:avLst/>
          </a:prstGeom>
        </p:spPr>
      </p:pic>
      <p:pic>
        <p:nvPicPr>
          <p:cNvPr id="15" name="Picture 14" descr="Icon&#10;&#10;Description automatically generated">
            <a:extLst>
              <a:ext uri="{FF2B5EF4-FFF2-40B4-BE49-F238E27FC236}">
                <a16:creationId xmlns:a16="http://schemas.microsoft.com/office/drawing/2014/main" id="{C197E37B-007C-8D4A-9FF6-9DE95A0BB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512249"/>
            <a:ext cx="3685965" cy="368596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509194" y="182172"/>
            <a:ext cx="508312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leap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55688" y="5287250"/>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fume</a:t>
            </a:r>
            <a:endParaRPr sz="8000" dirty="0">
              <a:latin typeface="Gill Sans MT" panose="020B0502020104020203" pitchFamily="34" charset="77"/>
            </a:endParaRPr>
          </a:p>
        </p:txBody>
      </p:sp>
      <p:pic>
        <p:nvPicPr>
          <p:cNvPr id="14" name="Picture 13" descr="Logo&#10;&#10;Description automatically generated">
            <a:extLst>
              <a:ext uri="{FF2B5EF4-FFF2-40B4-BE49-F238E27FC236}">
                <a16:creationId xmlns:a16="http://schemas.microsoft.com/office/drawing/2014/main" id="{D23FAF05-246F-CA43-8687-ED0DD6DE5D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43028"/>
            <a:ext cx="3498353" cy="3498353"/>
          </a:xfrm>
          <a:prstGeom prst="rect">
            <a:avLst/>
          </a:prstGeom>
        </p:spPr>
      </p:pic>
      <p:pic>
        <p:nvPicPr>
          <p:cNvPr id="15" name="Picture 14" descr="Icon&#10;&#10;Description automatically generated">
            <a:extLst>
              <a:ext uri="{FF2B5EF4-FFF2-40B4-BE49-F238E27FC236}">
                <a16:creationId xmlns:a16="http://schemas.microsoft.com/office/drawing/2014/main" id="{DB9FF15E-E8BD-234D-A21B-AFB36A4BE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949" y="5616763"/>
            <a:ext cx="3532693" cy="353269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67334" y="1073812"/>
            <a:ext cx="1199989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hysterical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98560" y="6275336"/>
            <a:ext cx="11000055"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desperate</a:t>
            </a:r>
            <a:endParaRPr sz="115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BE613F5B-669C-874F-854A-EC6F7309A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405" y="769884"/>
            <a:ext cx="3114751" cy="3114751"/>
          </a:xfrm>
          <a:prstGeom prst="rect">
            <a:avLst/>
          </a:prstGeom>
        </p:spPr>
      </p:pic>
      <p:pic>
        <p:nvPicPr>
          <p:cNvPr id="15" name="Picture 14" descr="Icon&#10;&#10;Description automatically generated">
            <a:extLst>
              <a:ext uri="{FF2B5EF4-FFF2-40B4-BE49-F238E27FC236}">
                <a16:creationId xmlns:a16="http://schemas.microsoft.com/office/drawing/2014/main" id="{FE6BC8F9-79AE-E043-93CB-A92E338F2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60" y="5542323"/>
            <a:ext cx="3725911" cy="372591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07835" y="294533"/>
            <a:ext cx="520815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dart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97647" y="5643529"/>
            <a:ext cx="1296543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several</a:t>
            </a:r>
            <a:endParaRPr sz="96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D30F4FF8-F173-9444-88AA-7C99ECF78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045" y="592702"/>
            <a:ext cx="3271520" cy="3271520"/>
          </a:xfrm>
          <a:prstGeom prst="rect">
            <a:avLst/>
          </a:prstGeom>
        </p:spPr>
      </p:pic>
      <p:pic>
        <p:nvPicPr>
          <p:cNvPr id="13" name="Picture 12" descr="Icon&#10;&#10;Description automatically generated">
            <a:extLst>
              <a:ext uri="{FF2B5EF4-FFF2-40B4-BE49-F238E27FC236}">
                <a16:creationId xmlns:a16="http://schemas.microsoft.com/office/drawing/2014/main" id="{A2B1E130-F35B-AC4A-80A5-BDCFACFDB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28" y="5742635"/>
            <a:ext cx="3268779" cy="326877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09714" y="2274766"/>
            <a:ext cx="15020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sight	</a:t>
            </a:r>
            <a:endParaRPr b="1" dirty="0">
              <a:latin typeface="Gill Sans MT" panose="020B0502020104020203" pitchFamily="34" charset="77"/>
              <a:sym typeface="American Typewriter"/>
            </a:endParaRPr>
          </a:p>
        </p:txBody>
      </p:sp>
      <p:sp>
        <p:nvSpPr>
          <p:cNvPr id="134" name="office"/>
          <p:cNvSpPr txBox="1"/>
          <p:nvPr/>
        </p:nvSpPr>
        <p:spPr>
          <a:xfrm>
            <a:off x="5927552" y="3183419"/>
            <a:ext cx="12663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toss</a:t>
            </a:r>
            <a:endParaRPr dirty="0">
              <a:latin typeface="Gill Sans MT" panose="020B0502020104020203" pitchFamily="34" charset="77"/>
            </a:endParaRPr>
          </a:p>
        </p:txBody>
      </p:sp>
      <p:sp>
        <p:nvSpPr>
          <p:cNvPr id="135" name="spare"/>
          <p:cNvSpPr txBox="1"/>
          <p:nvPr/>
        </p:nvSpPr>
        <p:spPr>
          <a:xfrm>
            <a:off x="5517974" y="4033018"/>
            <a:ext cx="20855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charge</a:t>
            </a:r>
            <a:endParaRPr b="1" dirty="0">
              <a:latin typeface="Gill Sans MT" panose="020B0502020104020203" pitchFamily="34" charset="77"/>
              <a:sym typeface="American Typewriter"/>
            </a:endParaRPr>
          </a:p>
        </p:txBody>
      </p:sp>
      <p:sp>
        <p:nvSpPr>
          <p:cNvPr id="136" name="chipped"/>
          <p:cNvSpPr txBox="1"/>
          <p:nvPr/>
        </p:nvSpPr>
        <p:spPr>
          <a:xfrm>
            <a:off x="5969229" y="4958818"/>
            <a:ext cx="11830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join</a:t>
            </a:r>
            <a:endParaRPr dirty="0">
              <a:latin typeface="Gill Sans MT" panose="020B0502020104020203" pitchFamily="34" charset="77"/>
            </a:endParaRPr>
          </a:p>
        </p:txBody>
      </p:sp>
      <p:sp>
        <p:nvSpPr>
          <p:cNvPr id="137" name="lift"/>
          <p:cNvSpPr txBox="1"/>
          <p:nvPr/>
        </p:nvSpPr>
        <p:spPr>
          <a:xfrm>
            <a:off x="5901096" y="5829370"/>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leap</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096415" y="3418118"/>
            <a:ext cx="29286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hysterical</a:t>
            </a:r>
            <a:endParaRPr b="1" dirty="0">
              <a:latin typeface="Gill Sans MT" panose="020B0502020104020203" pitchFamily="34" charset="77"/>
              <a:sym typeface="American Typewriter"/>
            </a:endParaRPr>
          </a:p>
        </p:txBody>
      </p:sp>
      <p:sp>
        <p:nvSpPr>
          <p:cNvPr id="140" name="tolerate"/>
          <p:cNvSpPr txBox="1"/>
          <p:nvPr/>
        </p:nvSpPr>
        <p:spPr>
          <a:xfrm>
            <a:off x="5756847" y="2522165"/>
            <a:ext cx="16078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fume</a:t>
            </a:r>
            <a:endParaRPr dirty="0">
              <a:latin typeface="Gill Sans MT" panose="020B0502020104020203" pitchFamily="34" charset="77"/>
            </a:endParaRPr>
          </a:p>
        </p:txBody>
      </p:sp>
      <p:sp>
        <p:nvSpPr>
          <p:cNvPr id="141" name="fixation"/>
          <p:cNvSpPr txBox="1"/>
          <p:nvPr/>
        </p:nvSpPr>
        <p:spPr>
          <a:xfrm>
            <a:off x="5053937" y="4280417"/>
            <a:ext cx="301364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desperate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832377" y="5188117"/>
            <a:ext cx="13401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dart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18004" y="5996646"/>
            <a:ext cx="21688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several</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1903" y="1309202"/>
            <a:ext cx="177452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sight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70960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sight of something is the act of seeing it or an occasion on which you see it.</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 wonderful </a:t>
            </a:r>
            <a:r>
              <a:rPr lang="en-GB" sz="4000" b="1" dirty="0">
                <a:latin typeface="Gill Sans MT" panose="020B0502020104020203" pitchFamily="34" charset="77"/>
              </a:rPr>
              <a:t>sight</a:t>
            </a:r>
            <a:r>
              <a:rPr lang="en-GB" sz="4000" dirty="0">
                <a:latin typeface="Gill Sans MT" panose="020B0502020104020203" pitchFamily="34" charset="77"/>
              </a:rPr>
              <a:t> to see everyone in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sight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1131498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view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beautiful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wonderful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62250308"/>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caught sight of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got a sight of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9D8D7DC7-FA92-5647-8D34-27BA9ED49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555" y="2371043"/>
            <a:ext cx="3691717" cy="3691717"/>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6481" y="1309202"/>
            <a:ext cx="158537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2" y="4098628"/>
            <a:ext cx="646855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toss something somewhere, you throw it there lightly, often in a rather careless way.</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a:t>
            </a:r>
            <a:r>
              <a:rPr lang="en-GB" sz="4000" b="1" dirty="0">
                <a:latin typeface="Gill Sans MT" panose="020B0502020104020203" pitchFamily="34" charset="77"/>
              </a:rPr>
              <a:t>tossed</a:t>
            </a:r>
            <a:r>
              <a:rPr lang="en-GB" sz="4000" dirty="0">
                <a:latin typeface="Gill Sans MT" panose="020B0502020104020203" pitchFamily="34" charset="77"/>
              </a:rPr>
              <a:t> a coin to see who went first.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toss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3477307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7497472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carelessly tossed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fiercely tossed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E9973EE7-9FC0-7549-B35E-59871EA6A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984" y="2253327"/>
            <a:ext cx="4127265" cy="412726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61230" y="1309202"/>
            <a:ext cx="24958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charge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2800" dirty="0">
                <a:latin typeface="Gill Sans MT" panose="020B0502020104020203" pitchFamily="34" charset="77"/>
              </a:rPr>
              <a:t>(</a:t>
            </a:r>
            <a:r>
              <a:rPr lang="en-GB" dirty="0">
                <a:latin typeface="Gill Sans MT" panose="020B0502020104020203" pitchFamily="34" charset="77"/>
              </a:rPr>
              <a:t>verb</a:t>
            </a:r>
            <a:r>
              <a:rPr sz="28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3899931"/>
            <a:ext cx="6373005"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To charge a battery means to pass an electrical current through it in order to make it more powerful or to make it last longer.</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Maria needed to </a:t>
            </a:r>
            <a:r>
              <a:rPr lang="en-GB" sz="4000" b="1" dirty="0">
                <a:latin typeface="Gill Sans MT" panose="020B0502020104020203" pitchFamily="34" charset="77"/>
              </a:rPr>
              <a:t>charge</a:t>
            </a:r>
            <a:r>
              <a:rPr lang="en-GB" sz="4000" dirty="0">
                <a:latin typeface="Gill Sans MT" panose="020B0502020104020203" pitchFamily="34" charset="77"/>
              </a:rPr>
              <a:t> her tablet.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charge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7438786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battery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360645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charge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fully charged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10D5DAC-4373-7249-B498-FE9BF5249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861" y="2342347"/>
            <a:ext cx="3685965" cy="368596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8616" y="1309202"/>
            <a:ext cx="14411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join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995556"/>
            <a:ext cx="6833974"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join an activity that other people are doing, you take part in it or become involved with it.</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Rio wanted to </a:t>
            </a:r>
            <a:r>
              <a:rPr lang="en-GB" sz="4000" b="1" dirty="0">
                <a:latin typeface="Gill Sans MT" panose="020B0502020104020203" pitchFamily="34" charset="77"/>
              </a:rPr>
              <a:t>join</a:t>
            </a:r>
            <a:r>
              <a:rPr lang="en-GB" sz="4000" dirty="0">
                <a:latin typeface="Gill Sans MT" panose="020B0502020104020203" pitchFamily="34" charset="77"/>
              </a:rPr>
              <a:t> the reading club.</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join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5147119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connect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separate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964806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wanted to join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joined to help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1FA61354-FAB3-3C47-8E96-978CBBAEE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096" y="2492478"/>
            <a:ext cx="3623115" cy="362311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8511" y="1309202"/>
            <a:ext cx="15613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leap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19323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leap somewhere, you move there suddenly and quickly.</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Mo </a:t>
            </a:r>
            <a:r>
              <a:rPr lang="en-GB" sz="4000" b="1" dirty="0">
                <a:latin typeface="Gill Sans MT" panose="020B0502020104020203" pitchFamily="34" charset="77"/>
              </a:rPr>
              <a:t>leapt</a:t>
            </a:r>
            <a:r>
              <a:rPr lang="en-GB" sz="4000" dirty="0">
                <a:latin typeface="Gill Sans MT" panose="020B0502020104020203" pitchFamily="34" charset="77"/>
              </a:rPr>
              <a:t> from the diving board into the air.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leap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90356862"/>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vault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115869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leapt gracefully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leapt dangerously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E88F46F1-761E-E240-9F52-E245360EB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815" y="2477638"/>
            <a:ext cx="3498353" cy="349835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26962</TotalTime>
  <Words>1221</Words>
  <Application>Microsoft Macintosh PowerPoint</Application>
  <PresentationFormat>Custom</PresentationFormat>
  <Paragraphs>336</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370</cp:revision>
  <dcterms:modified xsi:type="dcterms:W3CDTF">2022-03-18T10:23:02Z</dcterms:modified>
</cp:coreProperties>
</file>