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63"/>
    <p:restoredTop sz="94756"/>
  </p:normalViewPr>
  <p:slideViewPr>
    <p:cSldViewPr snapToGrid="0" snapToObjects="1">
      <p:cViewPr varScale="1">
        <p:scale>
          <a:sx n="63" d="100"/>
          <a:sy n="63" d="100"/>
        </p:scale>
        <p:origin x="856" y="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296700" y="3226831"/>
            <a:ext cx="6795129"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26</a:t>
            </a:r>
            <a:r>
              <a:rPr dirty="0">
                <a:latin typeface="Gill Sans MT" panose="020B0502020104020203" pitchFamily="34" charset="77"/>
              </a:rPr>
              <a:t> </a:t>
            </a:r>
            <a:r>
              <a:rPr lang="en-GB" dirty="0">
                <a:latin typeface="Gill Sans MT" panose="020B0502020104020203" pitchFamily="34" charset="77"/>
              </a:rPr>
              <a:t>– 28</a:t>
            </a:r>
            <a:r>
              <a:rPr lang="en-GB" baseline="30000" dirty="0">
                <a:latin typeface="Gill Sans MT" panose="020B0502020104020203" pitchFamily="34" charset="77"/>
              </a:rPr>
              <a:t>th</a:t>
            </a:r>
            <a:r>
              <a:rPr lang="en-GB" dirty="0">
                <a:latin typeface="Gill Sans MT" panose="020B0502020104020203" pitchFamily="34" charset="77"/>
              </a:rPr>
              <a:t> March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731981" y="1309202"/>
            <a:ext cx="142987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halt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7" y="3899929"/>
            <a:ext cx="6490247"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a person or a vehicle halts or when something halts them, they stop moving in the direction they were going and stand still.</a:t>
            </a:r>
            <a:endParaRPr sz="32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a:t>
            </a:r>
            <a:r>
              <a:rPr lang="en-GB" sz="4000" dirty="0" err="1">
                <a:latin typeface="Gill Sans MT" panose="020B0502020104020203" pitchFamily="34" charset="77"/>
              </a:rPr>
              <a:t>Balharry</a:t>
            </a:r>
            <a:r>
              <a:rPr lang="en-GB" sz="4000" dirty="0">
                <a:latin typeface="Gill Sans MT" panose="020B0502020104020203" pitchFamily="34" charset="77"/>
              </a:rPr>
              <a:t> </a:t>
            </a:r>
            <a:r>
              <a:rPr lang="en-GB" sz="4000" b="1" dirty="0">
                <a:latin typeface="Gill Sans MT" panose="020B0502020104020203" pitchFamily="34" charset="77"/>
              </a:rPr>
              <a:t>halted</a:t>
            </a:r>
            <a:r>
              <a:rPr lang="en-GB" sz="4000" dirty="0">
                <a:latin typeface="Gill Sans MT" panose="020B0502020104020203" pitchFamily="34" charset="77"/>
              </a:rPr>
              <a:t> the test.</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halt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973516146"/>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process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conclude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quickly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040326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suddenly halted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slowly halted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Logo, icon&#10;&#10;Description automatically generated">
            <a:extLst>
              <a:ext uri="{FF2B5EF4-FFF2-40B4-BE49-F238E27FC236}">
                <a16:creationId xmlns:a16="http://schemas.microsoft.com/office/drawing/2014/main" id="{F4794FD2-BD8B-3B43-8529-6470F9AF3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1283" y="2533117"/>
            <a:ext cx="3425692" cy="3425692"/>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023682" y="1376936"/>
            <a:ext cx="411170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trepidation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3" y="4085566"/>
            <a:ext cx="6728487"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Trepidation is fear or anxiety about something that you are going to do or experience.</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With </a:t>
            </a:r>
            <a:r>
              <a:rPr lang="en-GB" sz="4000" b="1" dirty="0">
                <a:latin typeface="Gill Sans MT" panose="020B0502020104020203" pitchFamily="34" charset="77"/>
              </a:rPr>
              <a:t>trepidation</a:t>
            </a:r>
            <a:r>
              <a:rPr lang="en-GB" sz="4000" dirty="0">
                <a:latin typeface="Gill Sans MT" panose="020B0502020104020203" pitchFamily="34" charset="77"/>
              </a:rPr>
              <a:t> and fear, they opened the door.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764773"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trep</a:t>
            </a:r>
            <a:r>
              <a:rPr lang="en-GB" dirty="0">
                <a:latin typeface="Gill Sans MT" panose="020B0502020104020203" pitchFamily="34" charset="77"/>
              </a:rPr>
              <a:t>-</a:t>
            </a:r>
            <a:r>
              <a:rPr lang="en-GB" dirty="0" err="1">
                <a:latin typeface="Gill Sans MT" panose="020B0502020104020203" pitchFamily="34" charset="77"/>
              </a:rPr>
              <a:t>i</a:t>
            </a:r>
            <a:r>
              <a:rPr lang="en-GB" dirty="0">
                <a:latin typeface="Gill Sans MT" panose="020B0502020104020203" pitchFamily="34" charset="77"/>
              </a:rPr>
              <a:t>-da-</a:t>
            </a:r>
            <a:r>
              <a:rPr lang="en-GB" dirty="0" err="1">
                <a:latin typeface="Gill Sans MT" panose="020B0502020104020203" pitchFamily="34" charset="77"/>
              </a:rPr>
              <a:t>tion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81228292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full of trepidation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felt trepidation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7795352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calm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situation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dread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composure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frustration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FC614979-0F14-DB4C-94F1-3A1E5F36C1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4361" y="2549682"/>
            <a:ext cx="3406678" cy="3406678"/>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4148" y="1309202"/>
            <a:ext cx="213359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idyllic</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3882092"/>
            <a:ext cx="6712221"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describe something as idyllic, you mean that it is extremely pleasant, simple, and peaceful without any difficulties or dangers.</a:t>
            </a:r>
            <a:endParaRPr sz="32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school field was </a:t>
            </a:r>
            <a:r>
              <a:rPr lang="en-GB" sz="4000" b="1" dirty="0">
                <a:latin typeface="Gill Sans MT" panose="020B0502020104020203" pitchFamily="34" charset="77"/>
              </a:rPr>
              <a:t>idyllic</a:t>
            </a:r>
            <a:r>
              <a:rPr lang="en-GB" sz="4000" dirty="0">
                <a:latin typeface="Gill Sans MT" panose="020B0502020104020203" pitchFamily="34" charset="77"/>
              </a:rPr>
              <a:t> this morning.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i-dyl-lic</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04852973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an idyllic place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completely idyllic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9123627"/>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perfect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hellish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acrylic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location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ideal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78A2725B-566A-3146-B0E5-4F7F4A1C1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8805" y="2511198"/>
            <a:ext cx="3445879" cy="3445879"/>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30152" y="1309202"/>
            <a:ext cx="288059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tranquil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242605"/>
            <a:ext cx="6918998"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Something that is tranquil is calm and peaceful.</a:t>
            </a:r>
            <a:endParaRPr sz="40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Miss Jones’ classroom was </a:t>
            </a:r>
            <a:r>
              <a:rPr lang="en-GB" b="1" dirty="0">
                <a:latin typeface="Gill Sans MT" panose="020B0502020104020203" pitchFamily="34" charset="77"/>
              </a:rPr>
              <a:t>tranquil</a:t>
            </a:r>
            <a:r>
              <a:rPr lang="en-GB" dirty="0">
                <a:latin typeface="Gill Sans MT" panose="020B0502020104020203" pitchFamily="34" charset="77"/>
              </a:rPr>
              <a:t>, yet busy.</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tran-quil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7018105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calm and tranquil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quiet and tranquil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36547254"/>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restful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busy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ity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ankle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scene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calm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excitable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8AADA174-1B7E-1047-9218-2B91B99A0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9096" y="2501169"/>
            <a:ext cx="3498353" cy="3498353"/>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502230" y="1339979"/>
            <a:ext cx="1506823"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fulfil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3951024"/>
            <a:ext cx="764783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fulfil something such as a promise, dream, or hope, you do what you said or hoped you would do.</a:t>
            </a: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Each child set a goal they hoped to </a:t>
            </a:r>
            <a:r>
              <a:rPr lang="en-GB" b="1" dirty="0">
                <a:latin typeface="Gill Sans MT" panose="020B0502020104020203" pitchFamily="34" charset="77"/>
              </a:rPr>
              <a:t>fulfil</a:t>
            </a:r>
            <a:r>
              <a:rPr lang="en-GB" dirty="0">
                <a:latin typeface="Gill Sans MT" panose="020B0502020104020203" pitchFamily="34" charset="77"/>
              </a:rPr>
              <a: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ful</a:t>
            </a:r>
            <a:r>
              <a:rPr lang="en-GB" dirty="0">
                <a:latin typeface="Gill Sans MT" panose="020B0502020104020203" pitchFamily="34" charset="77"/>
              </a:rPr>
              <a:t>-fil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12578052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hoped to fulfil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fulfilled their dream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34195298"/>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attain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ment</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still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satisfy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until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goal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EF82633C-5D9D-3444-A30F-771CC543B4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8854" y="2656080"/>
            <a:ext cx="3165475" cy="3165475"/>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92562918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random</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copy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dusk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fact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82419659"/>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halt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trepidation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idyllic</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tranquil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26641340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random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copy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dusk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fact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material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4259001095"/>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a person or what they do, you try to do what they do or try to be like them, usually because you admire them or what they have done.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When you refer to something as a *** or as ***, you mean that you think it is true or correct.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describe events as ***, you mean that they do not seem to follow a definite plan or pattern.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 are the things that you need for a particular activity.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 is the time just before night when the daylight has almost gone but when it is not completely dark.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9" name="Picture 18" descr="Icon&#10;&#10;Description automatically generated">
            <a:extLst>
              <a:ext uri="{FF2B5EF4-FFF2-40B4-BE49-F238E27FC236}">
                <a16:creationId xmlns:a16="http://schemas.microsoft.com/office/drawing/2014/main" id="{840B76D1-2AB5-5A47-9E23-7FA413BCA0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2033" y="5167664"/>
            <a:ext cx="1070665" cy="1070665"/>
          </a:xfrm>
          <a:prstGeom prst="rect">
            <a:avLst/>
          </a:prstGeom>
        </p:spPr>
      </p:pic>
      <p:pic>
        <p:nvPicPr>
          <p:cNvPr id="20" name="Picture 19" descr="Icon&#10;&#10;Description automatically generated">
            <a:extLst>
              <a:ext uri="{FF2B5EF4-FFF2-40B4-BE49-F238E27FC236}">
                <a16:creationId xmlns:a16="http://schemas.microsoft.com/office/drawing/2014/main" id="{4BF576DD-669E-2841-8E9F-58B20F4899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71593" y="2509742"/>
            <a:ext cx="983056" cy="983056"/>
          </a:xfrm>
          <a:prstGeom prst="rect">
            <a:avLst/>
          </a:prstGeom>
        </p:spPr>
      </p:pic>
      <p:pic>
        <p:nvPicPr>
          <p:cNvPr id="5" name="Picture 4" descr="Icon&#10;&#10;Description automatically generated with low confidence">
            <a:extLst>
              <a:ext uri="{FF2B5EF4-FFF2-40B4-BE49-F238E27FC236}">
                <a16:creationId xmlns:a16="http://schemas.microsoft.com/office/drawing/2014/main" id="{E4FFD0B2-24C6-7147-A3F2-B44D7B2D6B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0416" y="7662434"/>
            <a:ext cx="1156720" cy="1156720"/>
          </a:xfrm>
          <a:prstGeom prst="rect">
            <a:avLst/>
          </a:prstGeom>
        </p:spPr>
      </p:pic>
      <p:pic>
        <p:nvPicPr>
          <p:cNvPr id="23" name="Picture 22" descr="Icon&#10;&#10;Description automatically generated">
            <a:extLst>
              <a:ext uri="{FF2B5EF4-FFF2-40B4-BE49-F238E27FC236}">
                <a16:creationId xmlns:a16="http://schemas.microsoft.com/office/drawing/2014/main" id="{84A89C6F-4DF4-D041-951A-673213A376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85668" y="3876347"/>
            <a:ext cx="1029289" cy="1029289"/>
          </a:xfrm>
          <a:prstGeom prst="rect">
            <a:avLst/>
          </a:prstGeom>
        </p:spPr>
      </p:pic>
      <p:pic>
        <p:nvPicPr>
          <p:cNvPr id="24" name="Picture 23" descr="Logo, icon&#10;&#10;Description automatically generated">
            <a:extLst>
              <a:ext uri="{FF2B5EF4-FFF2-40B4-BE49-F238E27FC236}">
                <a16:creationId xmlns:a16="http://schemas.microsoft.com/office/drawing/2014/main" id="{CF084DC2-3F4B-6548-B1CB-671F41EAF1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24801" y="6648216"/>
            <a:ext cx="939281" cy="939281"/>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05167343"/>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halt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trepidation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idyllic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tranquil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fulfil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332150576"/>
              </p:ext>
            </p:extLst>
          </p:nvPr>
        </p:nvGraphicFramePr>
        <p:xfrm>
          <a:off x="5307795" y="1251704"/>
          <a:ext cx="4826233" cy="757188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 is fear or anxiety about something that you are going to do or experience.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describe something as ***, you mean that it is extremely pleasant, simple, and peaceful without any difficulties or dangers.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a person or a vehicle *** or when something *** them, they stop moving in the direction they were going and stand still.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such as a promise, dream, or hope, you do what you said or hoped you would do.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159320">
                <a:tc>
                  <a:txBody>
                    <a:bodyPr/>
                    <a:lstStyle/>
                    <a:p>
                      <a:r>
                        <a:rPr lang="en-GB" sz="2000" dirty="0">
                          <a:latin typeface="Gill Sans MT" panose="020B0502020104020203" pitchFamily="34" charset="77"/>
                        </a:rPr>
                        <a:t>Something that is *** is calm and peaceful.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0" name="Picture 19" descr="Logo, icon&#10;&#10;Description automatically generated">
            <a:extLst>
              <a:ext uri="{FF2B5EF4-FFF2-40B4-BE49-F238E27FC236}">
                <a16:creationId xmlns:a16="http://schemas.microsoft.com/office/drawing/2014/main" id="{59CAC35A-5088-C94C-93B4-C659D15651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0757" y="5373278"/>
            <a:ext cx="933589" cy="933589"/>
          </a:xfrm>
          <a:prstGeom prst="rect">
            <a:avLst/>
          </a:prstGeom>
        </p:spPr>
      </p:pic>
      <p:pic>
        <p:nvPicPr>
          <p:cNvPr id="23" name="Picture 22" descr="Icon&#10;&#10;Description automatically generated">
            <a:extLst>
              <a:ext uri="{FF2B5EF4-FFF2-40B4-BE49-F238E27FC236}">
                <a16:creationId xmlns:a16="http://schemas.microsoft.com/office/drawing/2014/main" id="{BD47767A-FD93-3449-B67C-3406A5677E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1161" y="2717801"/>
            <a:ext cx="1071262" cy="1071262"/>
          </a:xfrm>
          <a:prstGeom prst="rect">
            <a:avLst/>
          </a:prstGeom>
        </p:spPr>
      </p:pic>
      <p:pic>
        <p:nvPicPr>
          <p:cNvPr id="24" name="Picture 23" descr="Icon&#10;&#10;Description automatically generated">
            <a:extLst>
              <a:ext uri="{FF2B5EF4-FFF2-40B4-BE49-F238E27FC236}">
                <a16:creationId xmlns:a16="http://schemas.microsoft.com/office/drawing/2014/main" id="{C3D56F1C-D673-4541-AB73-DF98641C8B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43870" y="3933397"/>
            <a:ext cx="1165843" cy="1165843"/>
          </a:xfrm>
          <a:prstGeom prst="rect">
            <a:avLst/>
          </a:prstGeom>
        </p:spPr>
      </p:pic>
      <p:pic>
        <p:nvPicPr>
          <p:cNvPr id="25" name="Picture 24">
            <a:extLst>
              <a:ext uri="{FF2B5EF4-FFF2-40B4-BE49-F238E27FC236}">
                <a16:creationId xmlns:a16="http://schemas.microsoft.com/office/drawing/2014/main" id="{31303828-5416-6A41-AA1C-2DE00B89D1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33530" y="7662346"/>
            <a:ext cx="980657" cy="980657"/>
          </a:xfrm>
          <a:prstGeom prst="rect">
            <a:avLst/>
          </a:prstGeom>
        </p:spPr>
      </p:pic>
      <p:pic>
        <p:nvPicPr>
          <p:cNvPr id="26" name="Picture 25" descr="Icon&#10;&#10;Description automatically generated">
            <a:extLst>
              <a:ext uri="{FF2B5EF4-FFF2-40B4-BE49-F238E27FC236}">
                <a16:creationId xmlns:a16="http://schemas.microsoft.com/office/drawing/2014/main" id="{D410F792-D09F-F442-BFD3-95F88E3442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73055" y="6527014"/>
            <a:ext cx="945426" cy="945426"/>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584800" y="3085008"/>
            <a:ext cx="242855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random</a:t>
            </a:r>
            <a:endParaRPr b="1" dirty="0">
              <a:latin typeface="Gill Sans MT" panose="020B0502020104020203" pitchFamily="34" charset="77"/>
              <a:sym typeface="American Typewriter"/>
            </a:endParaRPr>
          </a:p>
        </p:txBody>
      </p:sp>
      <p:sp>
        <p:nvSpPr>
          <p:cNvPr id="134" name="office"/>
          <p:cNvSpPr txBox="1"/>
          <p:nvPr/>
        </p:nvSpPr>
        <p:spPr>
          <a:xfrm>
            <a:off x="3060096" y="3993661"/>
            <a:ext cx="147796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copy</a:t>
            </a:r>
            <a:endParaRPr dirty="0">
              <a:latin typeface="Gill Sans MT" panose="020B0502020104020203" pitchFamily="34" charset="77"/>
            </a:endParaRPr>
          </a:p>
        </p:txBody>
      </p:sp>
      <p:sp>
        <p:nvSpPr>
          <p:cNvPr id="135" name="spare"/>
          <p:cNvSpPr txBox="1"/>
          <p:nvPr/>
        </p:nvSpPr>
        <p:spPr>
          <a:xfrm>
            <a:off x="3073716" y="4843260"/>
            <a:ext cx="145071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dusk</a:t>
            </a:r>
            <a:endParaRPr b="1" dirty="0">
              <a:latin typeface="Gill Sans MT" panose="020B0502020104020203" pitchFamily="34" charset="77"/>
              <a:sym typeface="American Typewriter"/>
            </a:endParaRPr>
          </a:p>
        </p:txBody>
      </p:sp>
      <p:sp>
        <p:nvSpPr>
          <p:cNvPr id="136" name="chipped"/>
          <p:cNvSpPr txBox="1"/>
          <p:nvPr/>
        </p:nvSpPr>
        <p:spPr>
          <a:xfrm>
            <a:off x="3201960" y="5769060"/>
            <a:ext cx="119423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fact</a:t>
            </a:r>
            <a:endParaRPr dirty="0">
              <a:latin typeface="Gill Sans MT" panose="020B0502020104020203" pitchFamily="34" charset="77"/>
            </a:endParaRPr>
          </a:p>
        </p:txBody>
      </p:sp>
      <p:sp>
        <p:nvSpPr>
          <p:cNvPr id="137" name="lift"/>
          <p:cNvSpPr txBox="1"/>
          <p:nvPr/>
        </p:nvSpPr>
        <p:spPr>
          <a:xfrm>
            <a:off x="2501445" y="6639612"/>
            <a:ext cx="259526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material</a:t>
            </a:r>
            <a:endParaRPr dirty="0">
              <a:latin typeface="Gill Sans MT" panose="020B0502020104020203" pitchFamily="34" charset="77"/>
            </a:endParaRPr>
          </a:p>
        </p:txBody>
      </p:sp>
      <p:sp>
        <p:nvSpPr>
          <p:cNvPr id="138" name="mutter"/>
          <p:cNvSpPr txBox="1"/>
          <p:nvPr/>
        </p:nvSpPr>
        <p:spPr>
          <a:xfrm>
            <a:off x="7521827" y="3961911"/>
            <a:ext cx="338874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trepidation</a:t>
            </a:r>
            <a:endParaRPr b="1" dirty="0">
              <a:latin typeface="Gill Sans MT" panose="020B0502020104020203" pitchFamily="34" charset="77"/>
              <a:sym typeface="American Typewriter"/>
            </a:endParaRPr>
          </a:p>
        </p:txBody>
      </p:sp>
      <p:sp>
        <p:nvSpPr>
          <p:cNvPr id="139" name="unveil"/>
          <p:cNvSpPr txBox="1"/>
          <p:nvPr/>
        </p:nvSpPr>
        <p:spPr>
          <a:xfrm>
            <a:off x="7915749" y="5769060"/>
            <a:ext cx="241412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tranquil</a:t>
            </a:r>
            <a:endParaRPr b="1" dirty="0">
              <a:latin typeface="Gill Sans MT" panose="020B0502020104020203" pitchFamily="34" charset="77"/>
              <a:sym typeface="American Typewriter"/>
            </a:endParaRPr>
          </a:p>
        </p:txBody>
      </p:sp>
      <p:sp>
        <p:nvSpPr>
          <p:cNvPr id="140" name="tolerate"/>
          <p:cNvSpPr txBox="1"/>
          <p:nvPr/>
        </p:nvSpPr>
        <p:spPr>
          <a:xfrm>
            <a:off x="8602248" y="3065958"/>
            <a:ext cx="122790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halt</a:t>
            </a:r>
            <a:endParaRPr dirty="0">
              <a:latin typeface="Gill Sans MT" panose="020B0502020104020203" pitchFamily="34" charset="77"/>
            </a:endParaRPr>
          </a:p>
        </p:txBody>
      </p:sp>
      <p:sp>
        <p:nvSpPr>
          <p:cNvPr id="141" name="fixation"/>
          <p:cNvSpPr txBox="1"/>
          <p:nvPr/>
        </p:nvSpPr>
        <p:spPr>
          <a:xfrm>
            <a:off x="8324142" y="4824210"/>
            <a:ext cx="178414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idyllic</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470060" y="6639611"/>
            <a:ext cx="135774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fulfil</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44478" y="480767"/>
            <a:ext cx="8152873"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random</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80866" y="5140900"/>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copy</a:t>
            </a:r>
            <a:endParaRPr sz="239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EFA90902-7265-F041-A498-149DB27901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1856" y="631131"/>
            <a:ext cx="3194662" cy="3194662"/>
          </a:xfrm>
          <a:prstGeom prst="rect">
            <a:avLst/>
          </a:prstGeom>
        </p:spPr>
      </p:pic>
      <p:pic>
        <p:nvPicPr>
          <p:cNvPr id="6" name="Picture 5" descr="Icon&#10;&#10;Description automatically generated">
            <a:extLst>
              <a:ext uri="{FF2B5EF4-FFF2-40B4-BE49-F238E27FC236}">
                <a16:creationId xmlns:a16="http://schemas.microsoft.com/office/drawing/2014/main" id="{3EF6821B-94BD-B94B-BD2C-430F9BB118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7835" y="5878470"/>
            <a:ext cx="2996187" cy="2996187"/>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46166" y="212966"/>
            <a:ext cx="5846152"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dusk</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37199" y="5337766"/>
            <a:ext cx="1103913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fact</a:t>
            </a:r>
            <a:endParaRPr sz="13800" dirty="0">
              <a:latin typeface="Gill Sans MT" panose="020B0502020104020203" pitchFamily="34" charset="77"/>
            </a:endParaRPr>
          </a:p>
        </p:txBody>
      </p:sp>
      <p:pic>
        <p:nvPicPr>
          <p:cNvPr id="16" name="Picture 15" descr="Icon&#10;&#10;Description automatically generated with low confidence">
            <a:extLst>
              <a:ext uri="{FF2B5EF4-FFF2-40B4-BE49-F238E27FC236}">
                <a16:creationId xmlns:a16="http://schemas.microsoft.com/office/drawing/2014/main" id="{A28995DF-C780-1347-90E4-48A20B2D6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5343" y="357478"/>
            <a:ext cx="3780522" cy="3780522"/>
          </a:xfrm>
          <a:prstGeom prst="rect">
            <a:avLst/>
          </a:prstGeom>
        </p:spPr>
      </p:pic>
      <p:pic>
        <p:nvPicPr>
          <p:cNvPr id="17" name="Picture 16" descr="Icon&#10;&#10;Description automatically generated">
            <a:extLst>
              <a:ext uri="{FF2B5EF4-FFF2-40B4-BE49-F238E27FC236}">
                <a16:creationId xmlns:a16="http://schemas.microsoft.com/office/drawing/2014/main" id="{B6164D2D-B335-9349-8A45-222A53FC67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9363" y="5772100"/>
            <a:ext cx="3295672" cy="3295672"/>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671525" y="446155"/>
            <a:ext cx="8447825"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material</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30589" y="5396242"/>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halt</a:t>
            </a:r>
            <a:endParaRPr sz="8000" dirty="0">
              <a:latin typeface="Gill Sans MT" panose="020B0502020104020203" pitchFamily="34" charset="77"/>
            </a:endParaRPr>
          </a:p>
        </p:txBody>
      </p:sp>
      <p:pic>
        <p:nvPicPr>
          <p:cNvPr id="4" name="Picture 3" descr="Logo, icon&#10;&#10;Description automatically generated">
            <a:extLst>
              <a:ext uri="{FF2B5EF4-FFF2-40B4-BE49-F238E27FC236}">
                <a16:creationId xmlns:a16="http://schemas.microsoft.com/office/drawing/2014/main" id="{BC23E20E-0D0D-3B46-A8F2-3EFD71B56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350" y="662172"/>
            <a:ext cx="3306013" cy="3306013"/>
          </a:xfrm>
          <a:prstGeom prst="rect">
            <a:avLst/>
          </a:prstGeom>
        </p:spPr>
      </p:pic>
      <p:pic>
        <p:nvPicPr>
          <p:cNvPr id="18" name="Picture 17" descr="Logo, icon&#10;&#10;Description automatically generated">
            <a:extLst>
              <a:ext uri="{FF2B5EF4-FFF2-40B4-BE49-F238E27FC236}">
                <a16:creationId xmlns:a16="http://schemas.microsoft.com/office/drawing/2014/main" id="{9CD1D826-9902-8F49-93A0-6C577C2488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9906" y="5637722"/>
            <a:ext cx="3425692" cy="3425692"/>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490461" y="1180241"/>
            <a:ext cx="11999897"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trepidation</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04960" y="5704841"/>
            <a:ext cx="11000055"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idyllic</a:t>
            </a:r>
            <a:endParaRPr sz="166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1B69BE3A-279E-3947-B39E-43AF22DD4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751" y="579234"/>
            <a:ext cx="3406678" cy="3406678"/>
          </a:xfrm>
          <a:prstGeom prst="rect">
            <a:avLst/>
          </a:prstGeom>
        </p:spPr>
      </p:pic>
      <p:pic>
        <p:nvPicPr>
          <p:cNvPr id="8" name="Picture 7" descr="Icon&#10;&#10;Description automatically generated">
            <a:extLst>
              <a:ext uri="{FF2B5EF4-FFF2-40B4-BE49-F238E27FC236}">
                <a16:creationId xmlns:a16="http://schemas.microsoft.com/office/drawing/2014/main" id="{2F1411D1-384A-FF45-8D72-3D4747B8D9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710" y="5626979"/>
            <a:ext cx="3445879" cy="3445879"/>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52483" y="480767"/>
            <a:ext cx="7997382"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tranquil</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832285" y="5492311"/>
            <a:ext cx="1296543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fulfil</a:t>
            </a:r>
            <a:endParaRPr sz="9600" dirty="0">
              <a:latin typeface="Gill Sans MT" panose="020B0502020104020203" pitchFamily="34" charset="77"/>
            </a:endParaRPr>
          </a:p>
        </p:txBody>
      </p:sp>
      <p:pic>
        <p:nvPicPr>
          <p:cNvPr id="15" name="Picture 14">
            <a:extLst>
              <a:ext uri="{FF2B5EF4-FFF2-40B4-BE49-F238E27FC236}">
                <a16:creationId xmlns:a16="http://schemas.microsoft.com/office/drawing/2014/main" id="{7249B418-CA84-7249-BD27-3A20C79F3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9865" y="480767"/>
            <a:ext cx="3498353" cy="3498353"/>
          </a:xfrm>
          <a:prstGeom prst="rect">
            <a:avLst/>
          </a:prstGeom>
        </p:spPr>
      </p:pic>
      <p:pic>
        <p:nvPicPr>
          <p:cNvPr id="5" name="Picture 4" descr="Icon&#10;&#10;Description automatically generated">
            <a:extLst>
              <a:ext uri="{FF2B5EF4-FFF2-40B4-BE49-F238E27FC236}">
                <a16:creationId xmlns:a16="http://schemas.microsoft.com/office/drawing/2014/main" id="{4A292ED6-75B3-9F4E-9F06-262700A731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5697" y="5767181"/>
            <a:ext cx="3165475" cy="3165475"/>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346447" y="2274766"/>
            <a:ext cx="242855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random	</a:t>
            </a:r>
            <a:endParaRPr b="1" dirty="0">
              <a:latin typeface="Gill Sans MT" panose="020B0502020104020203" pitchFamily="34" charset="77"/>
              <a:sym typeface="American Typewriter"/>
            </a:endParaRPr>
          </a:p>
        </p:txBody>
      </p:sp>
      <p:sp>
        <p:nvSpPr>
          <p:cNvPr id="134" name="office"/>
          <p:cNvSpPr txBox="1"/>
          <p:nvPr/>
        </p:nvSpPr>
        <p:spPr>
          <a:xfrm>
            <a:off x="5821754" y="3183419"/>
            <a:ext cx="147796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copy</a:t>
            </a:r>
            <a:endParaRPr dirty="0">
              <a:latin typeface="Gill Sans MT" panose="020B0502020104020203" pitchFamily="34" charset="77"/>
            </a:endParaRPr>
          </a:p>
        </p:txBody>
      </p:sp>
      <p:sp>
        <p:nvSpPr>
          <p:cNvPr id="135" name="spare"/>
          <p:cNvSpPr txBox="1"/>
          <p:nvPr/>
        </p:nvSpPr>
        <p:spPr>
          <a:xfrm>
            <a:off x="5835369" y="4033018"/>
            <a:ext cx="145071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dusk</a:t>
            </a:r>
            <a:endParaRPr b="1" dirty="0">
              <a:latin typeface="Gill Sans MT" panose="020B0502020104020203" pitchFamily="34" charset="77"/>
              <a:sym typeface="American Typewriter"/>
            </a:endParaRPr>
          </a:p>
        </p:txBody>
      </p:sp>
      <p:sp>
        <p:nvSpPr>
          <p:cNvPr id="136" name="chipped"/>
          <p:cNvSpPr txBox="1"/>
          <p:nvPr/>
        </p:nvSpPr>
        <p:spPr>
          <a:xfrm>
            <a:off x="5963618" y="4958818"/>
            <a:ext cx="119423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fact</a:t>
            </a:r>
            <a:endParaRPr dirty="0">
              <a:latin typeface="Gill Sans MT" panose="020B0502020104020203" pitchFamily="34" charset="77"/>
            </a:endParaRPr>
          </a:p>
        </p:txBody>
      </p:sp>
      <p:sp>
        <p:nvSpPr>
          <p:cNvPr id="137" name="lift"/>
          <p:cNvSpPr txBox="1"/>
          <p:nvPr/>
        </p:nvSpPr>
        <p:spPr>
          <a:xfrm>
            <a:off x="5263102" y="5829370"/>
            <a:ext cx="259526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material</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4866386" y="3418118"/>
            <a:ext cx="338874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trepidation</a:t>
            </a:r>
            <a:endParaRPr b="1" dirty="0">
              <a:latin typeface="Gill Sans MT" panose="020B0502020104020203" pitchFamily="34" charset="77"/>
              <a:sym typeface="American Typewriter"/>
            </a:endParaRPr>
          </a:p>
        </p:txBody>
      </p:sp>
      <p:sp>
        <p:nvSpPr>
          <p:cNvPr id="140" name="tolerate"/>
          <p:cNvSpPr txBox="1"/>
          <p:nvPr/>
        </p:nvSpPr>
        <p:spPr>
          <a:xfrm>
            <a:off x="5946802" y="2522165"/>
            <a:ext cx="122790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halt</a:t>
            </a:r>
            <a:endParaRPr dirty="0">
              <a:latin typeface="Gill Sans MT" panose="020B0502020104020203" pitchFamily="34" charset="77"/>
            </a:endParaRPr>
          </a:p>
        </p:txBody>
      </p:sp>
      <p:sp>
        <p:nvSpPr>
          <p:cNvPr id="141" name="fixation"/>
          <p:cNvSpPr txBox="1"/>
          <p:nvPr/>
        </p:nvSpPr>
        <p:spPr>
          <a:xfrm>
            <a:off x="5668690" y="4280417"/>
            <a:ext cx="178414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idyllic</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295373" y="5188117"/>
            <a:ext cx="241412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tranquil</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823564" y="5996646"/>
            <a:ext cx="135774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fulfil</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41617" y="1309202"/>
            <a:ext cx="293509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random</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009748"/>
            <a:ext cx="709600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describe events as random, you mean that they do not seem to follow a definite plan or pattern.</a:t>
            </a:r>
            <a:endParaRPr sz="36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Children rolled the dice to get a </a:t>
            </a:r>
            <a:r>
              <a:rPr lang="en-GB" sz="4000" b="1" dirty="0">
                <a:latin typeface="Gill Sans MT" panose="020B0502020104020203" pitchFamily="34" charset="77"/>
              </a:rPr>
              <a:t>random</a:t>
            </a:r>
            <a:r>
              <a:rPr lang="en-GB" sz="4000" dirty="0">
                <a:latin typeface="Gill Sans MT" panose="020B0502020104020203" pitchFamily="34" charset="77"/>
              </a:rPr>
              <a:t> number.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ran-</a:t>
            </a:r>
            <a:r>
              <a:rPr lang="en-GB" dirty="0" err="1">
                <a:latin typeface="Gill Sans MT" panose="020B0502020104020203" pitchFamily="34" charset="77"/>
              </a:rPr>
              <a:t>dom</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35747521"/>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chance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planned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tandem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number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erratic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event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34586449"/>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so random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random event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DF0B4CF1-7E87-6445-BA49-8DA0FAB4E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587" y="2752803"/>
            <a:ext cx="3194662" cy="3194662"/>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93051" y="1309202"/>
            <a:ext cx="183223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copy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2" y="3944740"/>
            <a:ext cx="6468557"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copy a person or what they do, you try to do what they do or try to be like them, usually because you admire them or what they have done.</a:t>
            </a:r>
            <a:endParaRPr sz="32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Alice </a:t>
            </a:r>
            <a:r>
              <a:rPr lang="en-GB" sz="4000" b="1" dirty="0">
                <a:latin typeface="Gill Sans MT" panose="020B0502020104020203" pitchFamily="34" charset="77"/>
              </a:rPr>
              <a:t>copied</a:t>
            </a:r>
            <a:r>
              <a:rPr lang="en-GB" sz="4000" dirty="0">
                <a:latin typeface="Gill Sans MT" panose="020B0502020104020203" pitchFamily="34" charset="77"/>
              </a:rPr>
              <a:t> out her new spellings.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cop-y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7996191"/>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duplicate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choppy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replica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sloppy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108252091"/>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needed to copy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decided to copy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A82101D1-64BA-3745-BE75-33254BA62D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6119" y="2618964"/>
            <a:ext cx="2996187" cy="2996187"/>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17900" y="1309202"/>
            <a:ext cx="178253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dusk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sz="2800" dirty="0">
                <a:latin typeface="Gill Sans MT" panose="020B0502020104020203" pitchFamily="34" charset="77"/>
              </a:rPr>
              <a:t>(</a:t>
            </a:r>
            <a:r>
              <a:rPr lang="en-GB" dirty="0">
                <a:latin typeface="Gill Sans MT" panose="020B0502020104020203" pitchFamily="34" charset="77"/>
              </a:rPr>
              <a:t>noun</a:t>
            </a:r>
            <a:r>
              <a:rPr sz="2800"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6435" y="4053819"/>
            <a:ext cx="696736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Dusk is the time just before night when the daylight has almost gone but when it is not completely dark.</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They visited the beach at </a:t>
            </a:r>
            <a:r>
              <a:rPr lang="en-GB" sz="4000" b="1" dirty="0">
                <a:latin typeface="Gill Sans MT" panose="020B0502020104020203" pitchFamily="34" charset="77"/>
              </a:rPr>
              <a:t>dusk</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dusk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58862591"/>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twilight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sunset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daylight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tusk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47562075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dusk sky was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at dusk they visited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3" name="Picture 22" descr="Icon&#10;&#10;Description automatically generated with low confidence">
            <a:extLst>
              <a:ext uri="{FF2B5EF4-FFF2-40B4-BE49-F238E27FC236}">
                <a16:creationId xmlns:a16="http://schemas.microsoft.com/office/drawing/2014/main" id="{6BE3C742-651B-EC43-B1D1-CE21EB02C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5073" y="2219979"/>
            <a:ext cx="3780522" cy="3780522"/>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08654" y="1309202"/>
            <a:ext cx="140102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fact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4087889"/>
            <a:ext cx="683397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refer to something as a fact or as fact, you mean that you think it is true or correct.</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Mia wanted to discover </a:t>
            </a:r>
            <a:r>
              <a:rPr lang="en-GB" sz="4000" b="1" dirty="0">
                <a:latin typeface="Gill Sans MT" panose="020B0502020104020203" pitchFamily="34" charset="77"/>
              </a:rPr>
              <a:t>facts</a:t>
            </a:r>
            <a:r>
              <a:rPr lang="en-GB" sz="4000" dirty="0">
                <a:latin typeface="Gill Sans MT" panose="020B0502020104020203" pitchFamily="34" charset="77"/>
              </a:rPr>
              <a:t> about the Arctic.</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fact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5893770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reality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check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impact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96411722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it was a fact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showed them the facts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39FABBB5-27C8-0643-9FB8-6D83266B1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1450" y="2618746"/>
            <a:ext cx="3396449" cy="3396449"/>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89528" y="1309202"/>
            <a:ext cx="303929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material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1" y="4273378"/>
            <a:ext cx="6823784"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Materials are the things that you need for a particular activity.</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Class 6 collected the </a:t>
            </a:r>
            <a:r>
              <a:rPr lang="en-GB" sz="4000" b="1" dirty="0">
                <a:latin typeface="Gill Sans MT" panose="020B0502020104020203" pitchFamily="34" charset="77"/>
              </a:rPr>
              <a:t>materials</a:t>
            </a:r>
            <a:r>
              <a:rPr lang="en-GB" sz="4000" dirty="0">
                <a:latin typeface="Gill Sans MT" panose="020B0502020104020203" pitchFamily="34" charset="77"/>
              </a:rPr>
              <a:t> for crafting.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ma-</a:t>
            </a:r>
            <a:r>
              <a:rPr lang="en-GB" dirty="0" err="1">
                <a:latin typeface="Gill Sans MT" panose="020B0502020104020203" pitchFamily="34" charset="77"/>
              </a:rPr>
              <a:t>te</a:t>
            </a:r>
            <a:r>
              <a:rPr lang="en-GB" dirty="0">
                <a:latin typeface="Gill Sans MT" panose="020B0502020104020203" pitchFamily="34" charset="77"/>
              </a:rPr>
              <a:t>-</a:t>
            </a:r>
            <a:r>
              <a:rPr lang="en-GB" dirty="0" err="1">
                <a:latin typeface="Gill Sans MT" panose="020B0502020104020203" pitchFamily="34" charset="77"/>
              </a:rPr>
              <a:t>ri</a:t>
            </a:r>
            <a:r>
              <a:rPr lang="en-GB" dirty="0">
                <a:latin typeface="Gill Sans MT" panose="020B0502020104020203" pitchFamily="34" charset="77"/>
              </a:rPr>
              <a:t>-al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1051765"/>
              </p:ext>
            </p:extLst>
          </p:nvPr>
        </p:nvGraphicFramePr>
        <p:xfrm>
          <a:off x="5112" y="76671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things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serial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design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items</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cereal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create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49145427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collected materials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variety of materials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Logo, icon&#10;&#10;Description automatically generated">
            <a:extLst>
              <a:ext uri="{FF2B5EF4-FFF2-40B4-BE49-F238E27FC236}">
                <a16:creationId xmlns:a16="http://schemas.microsoft.com/office/drawing/2014/main" id="{0C8FFCBD-DC16-6A4D-BCD3-5A56C919F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5571" y="2547678"/>
            <a:ext cx="3306013" cy="3306013"/>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29045</TotalTime>
  <Words>1297</Words>
  <Application>Microsoft Macintosh PowerPoint</Application>
  <PresentationFormat>Custom</PresentationFormat>
  <Paragraphs>348</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377</cp:revision>
  <dcterms:modified xsi:type="dcterms:W3CDTF">2022-03-25T08:02:56Z</dcterms:modified>
</cp:coreProperties>
</file>