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34"/>
    <p:restoredTop sz="94756"/>
  </p:normalViewPr>
  <p:slideViewPr>
    <p:cSldViewPr snapToGrid="0" snapToObjects="1">
      <p:cViewPr varScale="1">
        <p:scale>
          <a:sx n="63" d="100"/>
          <a:sy n="63" d="100"/>
        </p:scale>
        <p:origin x="656" y="2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952053" y="3226831"/>
            <a:ext cx="7484421"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21</a:t>
            </a:r>
            <a:r>
              <a:rPr dirty="0">
                <a:latin typeface="Gill Sans MT" panose="020B0502020104020203" pitchFamily="34" charset="77"/>
              </a:rPr>
              <a:t> </a:t>
            </a:r>
            <a:r>
              <a:rPr lang="en-GB" dirty="0">
                <a:latin typeface="Gill Sans MT" panose="020B0502020104020203" pitchFamily="34" charset="77"/>
              </a:rPr>
              <a:t>– 14</a:t>
            </a:r>
            <a:r>
              <a:rPr lang="en-GB" baseline="30000" dirty="0">
                <a:latin typeface="Gill Sans MT" panose="020B0502020104020203" pitchFamily="34" charset="77"/>
              </a:rPr>
              <a:t>th</a:t>
            </a:r>
            <a:r>
              <a:rPr lang="en-GB" dirty="0">
                <a:latin typeface="Gill Sans MT" panose="020B0502020104020203" pitchFamily="34" charset="77"/>
              </a:rPr>
              <a:t> February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559656" y="1309202"/>
            <a:ext cx="177452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knot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4053817"/>
            <a:ext cx="645320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knot of people is a group of people who are standing very close together.</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was a </a:t>
            </a:r>
            <a:r>
              <a:rPr lang="en-GB" sz="4000" b="1" dirty="0">
                <a:latin typeface="Gill Sans MT" panose="020B0502020104020203" pitchFamily="34" charset="77"/>
              </a:rPr>
              <a:t>knot</a:t>
            </a:r>
            <a:r>
              <a:rPr lang="en-GB" sz="4000" dirty="0">
                <a:latin typeface="Gill Sans MT" panose="020B0502020104020203" pitchFamily="34" charset="77"/>
              </a:rPr>
              <a:t> of children outside the office.</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knot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7916869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cluster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group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branch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73150410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large knot of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 ugly knot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 icon&#10;&#10;Description automatically generated">
            <a:extLst>
              <a:ext uri="{FF2B5EF4-FFF2-40B4-BE49-F238E27FC236}">
                <a16:creationId xmlns:a16="http://schemas.microsoft.com/office/drawing/2014/main" id="{A0062119-52EF-CE41-8843-37200E8A1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3107" y="2538394"/>
            <a:ext cx="3441954" cy="3441954"/>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15941" y="1376936"/>
            <a:ext cx="218649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botch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85566"/>
            <a:ext cx="618453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botch something that you are doing, you do it badly or clumsily.</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He </a:t>
            </a:r>
            <a:r>
              <a:rPr lang="en-GB" sz="4000" b="1" dirty="0">
                <a:latin typeface="Gill Sans MT" panose="020B0502020104020203" pitchFamily="34" charset="77"/>
              </a:rPr>
              <a:t>botched</a:t>
            </a:r>
            <a:r>
              <a:rPr lang="en-GB" sz="4000" dirty="0">
                <a:latin typeface="Gill Sans MT" panose="020B0502020104020203" pitchFamily="34" charset="77"/>
              </a:rPr>
              <a:t> the bike trick and broke his ankle.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764773"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botch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9325199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botched the whole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try not to botch this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579111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bungle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watch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job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E7B5B498-9D75-9048-9DD7-B09DD5F18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736" y="2250827"/>
            <a:ext cx="3826371" cy="3826371"/>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61945" y="1309202"/>
            <a:ext cx="319799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circulate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80"/>
            <a:ext cx="620422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something circulates, it moves easily and freely within a closed place or system.</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Fresh air </a:t>
            </a:r>
            <a:r>
              <a:rPr lang="en-GB" sz="4000" b="1" dirty="0">
                <a:latin typeface="Gill Sans MT" panose="020B0502020104020203" pitchFamily="34" charset="77"/>
              </a:rPr>
              <a:t>circulated</a:t>
            </a:r>
            <a:r>
              <a:rPr lang="en-GB" sz="4000" dirty="0">
                <a:latin typeface="Gill Sans MT" panose="020B0502020104020203" pitchFamily="34" charset="77"/>
              </a:rPr>
              <a:t> because the windows were open.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cir</a:t>
            </a:r>
            <a:r>
              <a:rPr lang="en-GB" dirty="0">
                <a:latin typeface="Gill Sans MT" panose="020B0502020104020203" pitchFamily="34" charset="77"/>
              </a:rPr>
              <a:t>-cu-late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1000436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circulated around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circulated 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4275893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percolate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Shape, icon, arrow&#10;&#10;Description automatically generated">
            <a:extLst>
              <a:ext uri="{FF2B5EF4-FFF2-40B4-BE49-F238E27FC236}">
                <a16:creationId xmlns:a16="http://schemas.microsoft.com/office/drawing/2014/main" id="{5C87512E-4CAD-E243-85BA-2EA8C20AB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590" y="2427624"/>
            <a:ext cx="3685965" cy="3685965"/>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66163" y="1309202"/>
            <a:ext cx="20085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delve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1"/>
            <a:ext cx="648279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delve into something such as a cupboard or a bag, you search inside it.</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Mrs Jones </a:t>
            </a:r>
            <a:r>
              <a:rPr lang="en-GB" b="1" dirty="0">
                <a:latin typeface="Gill Sans MT" panose="020B0502020104020203" pitchFamily="34" charset="77"/>
              </a:rPr>
              <a:t>delved</a:t>
            </a:r>
            <a:r>
              <a:rPr lang="en-GB" dirty="0">
                <a:latin typeface="Gill Sans MT" panose="020B0502020104020203" pitchFamily="34" charset="77"/>
              </a:rPr>
              <a:t> into the first aid bag for a bandage.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delve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8422040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delved into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delve into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91733126"/>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scour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twelve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suitcase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shelve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cupboard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BE3D8EF5-4412-1848-947A-A4FD62ACE0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126" y="2512097"/>
            <a:ext cx="3444081" cy="3444081"/>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582373" y="1339979"/>
            <a:ext cx="1346523"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flux</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4228023"/>
            <a:ext cx="6156572"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is in a state of flux, it is constantly changing.</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My seat in class was in a state of </a:t>
            </a:r>
            <a:r>
              <a:rPr lang="en-GB" b="1" dirty="0">
                <a:latin typeface="Gill Sans MT" panose="020B0502020104020203" pitchFamily="34" charset="77"/>
              </a:rPr>
              <a:t>flux</a:t>
            </a:r>
            <a:r>
              <a:rPr lang="en-GB" dirty="0">
                <a:latin typeface="Gill Sans MT" panose="020B0502020104020203" pitchFamily="34" charset="77"/>
              </a:rPr>
              <a: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flux</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3132492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in a state of flux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in flux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3115595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shift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stability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ducks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variation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crux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emotions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A picture containing pallette, vector graphics&#10;&#10;Description automatically generated">
            <a:extLst>
              <a:ext uri="{FF2B5EF4-FFF2-40B4-BE49-F238E27FC236}">
                <a16:creationId xmlns:a16="http://schemas.microsoft.com/office/drawing/2014/main" id="{1E38D0B8-1331-EF4D-9B89-BEA24F444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8684" y="2536912"/>
            <a:ext cx="3498353" cy="3498353"/>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7818336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bench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rush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plant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2091439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knot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botch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circulate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delve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956722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bench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trial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plant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772456304"/>
              </p:ext>
            </p:extLst>
          </p:nvPr>
        </p:nvGraphicFramePr>
        <p:xfrm>
          <a:off x="5307795" y="1251704"/>
          <a:ext cx="4826233" cy="80561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an experiment in which you test something by using it or doing it for a period of time to see how well it works. If something is on ***, it is being tested in this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somewhere, you go there 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an activity or sport usually involving skill, knowledge, or chance, in which you follow fixed rules and try to win against an opponent or to solve a puzzle.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 long seat of wood or metal that two or more people can sit 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you *** a seed, ***, or young tree, you put it into the ground so that it will grow 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Icon&#10;&#10;Description automatically generated">
            <a:extLst>
              <a:ext uri="{FF2B5EF4-FFF2-40B4-BE49-F238E27FC236}">
                <a16:creationId xmlns:a16="http://schemas.microsoft.com/office/drawing/2014/main" id="{BC2BF89A-5307-404D-8862-EED7230710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9042" y="4015834"/>
            <a:ext cx="1097470" cy="1097470"/>
          </a:xfrm>
          <a:prstGeom prst="rect">
            <a:avLst/>
          </a:prstGeom>
        </p:spPr>
      </p:pic>
      <p:pic>
        <p:nvPicPr>
          <p:cNvPr id="22" name="Picture 21" descr="Icon&#10;&#10;Description automatically generated">
            <a:extLst>
              <a:ext uri="{FF2B5EF4-FFF2-40B4-BE49-F238E27FC236}">
                <a16:creationId xmlns:a16="http://schemas.microsoft.com/office/drawing/2014/main" id="{2DB6FAC5-9968-D842-A4DE-ECBF84994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7953" y="7744309"/>
            <a:ext cx="961455" cy="961455"/>
          </a:xfrm>
          <a:prstGeom prst="rect">
            <a:avLst/>
          </a:prstGeom>
        </p:spPr>
      </p:pic>
      <p:pic>
        <p:nvPicPr>
          <p:cNvPr id="27" name="Picture 26" descr="Icon&#10;&#10;Description automatically generated">
            <a:extLst>
              <a:ext uri="{FF2B5EF4-FFF2-40B4-BE49-F238E27FC236}">
                <a16:creationId xmlns:a16="http://schemas.microsoft.com/office/drawing/2014/main" id="{901F1B0F-A2A9-2143-BF94-995DB48CF4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4392" y="2667122"/>
            <a:ext cx="1097470" cy="1097470"/>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89D7D33F-8F6C-914E-B85D-2B9D13FE1D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0444" y="2415880"/>
            <a:ext cx="669639" cy="669639"/>
          </a:xfrm>
          <a:prstGeom prst="rect">
            <a:avLst/>
          </a:prstGeom>
        </p:spPr>
      </p:pic>
      <p:pic>
        <p:nvPicPr>
          <p:cNvPr id="29" name="Picture 28" descr="Icon&#10;&#10;Description automatically generated">
            <a:extLst>
              <a:ext uri="{FF2B5EF4-FFF2-40B4-BE49-F238E27FC236}">
                <a16:creationId xmlns:a16="http://schemas.microsoft.com/office/drawing/2014/main" id="{E637202F-F518-0644-A315-0B0C1C6199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29865" y="5364546"/>
            <a:ext cx="961455" cy="961455"/>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7C2647B0-5114-A847-B699-7475686B8D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14922" y="6577243"/>
            <a:ext cx="1097470" cy="109747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14501926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knot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botch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circulate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delve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flux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934389079"/>
              </p:ext>
            </p:extLst>
          </p:nvPr>
        </p:nvGraphicFramePr>
        <p:xfrm>
          <a:off x="5307795" y="1251704"/>
          <a:ext cx="4826233" cy="757188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something ***, it moves easily and freely within a closed place or system.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something is in a state of ***, it is constantly changing.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something that you are doing, you do it badly or clumsily.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into something such as a cupboard or a bag, you search inside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A *** of people is a group of people who are standing very close 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0" name="Picture 19" descr="A picture containing pallette, vector graphics&#10;&#10;Description automatically generated">
            <a:extLst>
              <a:ext uri="{FF2B5EF4-FFF2-40B4-BE49-F238E27FC236}">
                <a16:creationId xmlns:a16="http://schemas.microsoft.com/office/drawing/2014/main" id="{2395EB05-F2F1-AA4F-AF7F-8ACD07AFA0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917" y="3880200"/>
            <a:ext cx="1158465" cy="1158465"/>
          </a:xfrm>
          <a:prstGeom prst="rect">
            <a:avLst/>
          </a:prstGeom>
        </p:spPr>
      </p:pic>
      <p:pic>
        <p:nvPicPr>
          <p:cNvPr id="21" name="Picture 20" descr="Icon&#10;&#10;Description automatically generated">
            <a:extLst>
              <a:ext uri="{FF2B5EF4-FFF2-40B4-BE49-F238E27FC236}">
                <a16:creationId xmlns:a16="http://schemas.microsoft.com/office/drawing/2014/main" id="{C524EC9E-34AB-D441-8008-A342690C77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6958" y="6492734"/>
            <a:ext cx="967124" cy="967124"/>
          </a:xfrm>
          <a:prstGeom prst="rect">
            <a:avLst/>
          </a:prstGeom>
        </p:spPr>
      </p:pic>
      <p:pic>
        <p:nvPicPr>
          <p:cNvPr id="27" name="Picture 26" descr="Shape, icon, arrow&#10;&#10;Description automatically generated">
            <a:extLst>
              <a:ext uri="{FF2B5EF4-FFF2-40B4-BE49-F238E27FC236}">
                <a16:creationId xmlns:a16="http://schemas.microsoft.com/office/drawing/2014/main" id="{83D818E4-F7CF-BE41-92D5-0FBE592872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4798" y="2587656"/>
            <a:ext cx="1108443" cy="1108443"/>
          </a:xfrm>
          <a:prstGeom prst="rect">
            <a:avLst/>
          </a:prstGeom>
        </p:spPr>
      </p:pic>
      <p:pic>
        <p:nvPicPr>
          <p:cNvPr id="28" name="Picture 27" descr="Icon&#10;&#10;Description automatically generated">
            <a:extLst>
              <a:ext uri="{FF2B5EF4-FFF2-40B4-BE49-F238E27FC236}">
                <a16:creationId xmlns:a16="http://schemas.microsoft.com/office/drawing/2014/main" id="{C7A47521-0243-4247-907D-7810CC6042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5227" y="5132302"/>
            <a:ext cx="1290585" cy="1290585"/>
          </a:xfrm>
          <a:prstGeom prst="rect">
            <a:avLst/>
          </a:prstGeom>
        </p:spPr>
      </p:pic>
      <p:pic>
        <p:nvPicPr>
          <p:cNvPr id="31" name="Picture 30" descr="Logo, icon&#10;&#10;Description automatically generated">
            <a:extLst>
              <a:ext uri="{FF2B5EF4-FFF2-40B4-BE49-F238E27FC236}">
                <a16:creationId xmlns:a16="http://schemas.microsoft.com/office/drawing/2014/main" id="{59D7FF21-99E7-5246-8703-21581175BC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5440" y="7622648"/>
            <a:ext cx="1010158" cy="1010158"/>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66923" y="3085008"/>
            <a:ext cx="186429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bench</a:t>
            </a:r>
            <a:endParaRPr b="1" dirty="0">
              <a:latin typeface="Gill Sans MT" panose="020B0502020104020203" pitchFamily="34" charset="77"/>
              <a:sym typeface="American Typewriter"/>
            </a:endParaRPr>
          </a:p>
        </p:txBody>
      </p:sp>
      <p:sp>
        <p:nvSpPr>
          <p:cNvPr id="134" name="office"/>
          <p:cNvSpPr txBox="1"/>
          <p:nvPr/>
        </p:nvSpPr>
        <p:spPr>
          <a:xfrm>
            <a:off x="2936661" y="3993661"/>
            <a:ext cx="172483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game</a:t>
            </a:r>
            <a:endParaRPr dirty="0">
              <a:latin typeface="Gill Sans MT" panose="020B0502020104020203" pitchFamily="34" charset="77"/>
            </a:endParaRPr>
          </a:p>
        </p:txBody>
      </p:sp>
      <p:sp>
        <p:nvSpPr>
          <p:cNvPr id="135" name="spare"/>
          <p:cNvSpPr txBox="1"/>
          <p:nvPr/>
        </p:nvSpPr>
        <p:spPr>
          <a:xfrm>
            <a:off x="3142641" y="4843260"/>
            <a:ext cx="13128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trial</a:t>
            </a:r>
            <a:endParaRPr b="1" dirty="0">
              <a:latin typeface="Gill Sans MT" panose="020B0502020104020203" pitchFamily="34" charset="77"/>
              <a:sym typeface="American Typewriter"/>
            </a:endParaRPr>
          </a:p>
        </p:txBody>
      </p:sp>
      <p:sp>
        <p:nvSpPr>
          <p:cNvPr id="136" name="chipped"/>
          <p:cNvSpPr txBox="1"/>
          <p:nvPr/>
        </p:nvSpPr>
        <p:spPr>
          <a:xfrm>
            <a:off x="3105778" y="5769060"/>
            <a:ext cx="13865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rush</a:t>
            </a:r>
            <a:endParaRPr dirty="0">
              <a:latin typeface="Gill Sans MT" panose="020B0502020104020203" pitchFamily="34" charset="77"/>
            </a:endParaRPr>
          </a:p>
        </p:txBody>
      </p:sp>
      <p:sp>
        <p:nvSpPr>
          <p:cNvPr id="137" name="lift"/>
          <p:cNvSpPr txBox="1"/>
          <p:nvPr/>
        </p:nvSpPr>
        <p:spPr>
          <a:xfrm>
            <a:off x="3001580" y="6639612"/>
            <a:ext cx="15949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plant</a:t>
            </a:r>
            <a:endParaRPr dirty="0">
              <a:latin typeface="Gill Sans MT" panose="020B0502020104020203" pitchFamily="34" charset="77"/>
            </a:endParaRPr>
          </a:p>
        </p:txBody>
      </p:sp>
      <p:sp>
        <p:nvSpPr>
          <p:cNvPr id="138" name="mutter"/>
          <p:cNvSpPr txBox="1"/>
          <p:nvPr/>
        </p:nvSpPr>
        <p:spPr>
          <a:xfrm>
            <a:off x="8326527" y="3961911"/>
            <a:ext cx="17793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botch</a:t>
            </a:r>
            <a:endParaRPr b="1" dirty="0">
              <a:latin typeface="Gill Sans MT" panose="020B0502020104020203" pitchFamily="34" charset="77"/>
              <a:sym typeface="American Typewriter"/>
            </a:endParaRPr>
          </a:p>
        </p:txBody>
      </p:sp>
      <p:sp>
        <p:nvSpPr>
          <p:cNvPr id="139" name="unveil"/>
          <p:cNvSpPr txBox="1"/>
          <p:nvPr/>
        </p:nvSpPr>
        <p:spPr>
          <a:xfrm>
            <a:off x="8294861" y="5750010"/>
            <a:ext cx="16526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delve</a:t>
            </a:r>
            <a:endParaRPr b="1" dirty="0">
              <a:latin typeface="Gill Sans MT" panose="020B0502020104020203" pitchFamily="34" charset="77"/>
              <a:sym typeface="American Typewriter"/>
            </a:endParaRPr>
          </a:p>
        </p:txBody>
      </p:sp>
      <p:sp>
        <p:nvSpPr>
          <p:cNvPr id="140" name="tolerate"/>
          <p:cNvSpPr txBox="1"/>
          <p:nvPr/>
        </p:nvSpPr>
        <p:spPr>
          <a:xfrm>
            <a:off x="8494043" y="3065958"/>
            <a:ext cx="144430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knot</a:t>
            </a:r>
            <a:endParaRPr dirty="0">
              <a:latin typeface="Gill Sans MT" panose="020B0502020104020203" pitchFamily="34" charset="77"/>
            </a:endParaRPr>
          </a:p>
        </p:txBody>
      </p:sp>
      <p:sp>
        <p:nvSpPr>
          <p:cNvPr id="141" name="fixation"/>
          <p:cNvSpPr txBox="1"/>
          <p:nvPr/>
        </p:nvSpPr>
        <p:spPr>
          <a:xfrm>
            <a:off x="7888919" y="4824210"/>
            <a:ext cx="265457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circulate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589016" y="6639611"/>
            <a:ext cx="117500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flux</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25504" y="240244"/>
            <a:ext cx="751006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bench</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91044" y="5203194"/>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game</a:t>
            </a:r>
            <a:endParaRPr sz="23900" dirty="0">
              <a:latin typeface="Gill Sans MT" panose="020B0502020104020203" pitchFamily="34" charset="77"/>
            </a:endParaRPr>
          </a:p>
        </p:txBody>
      </p:sp>
      <p:pic>
        <p:nvPicPr>
          <p:cNvPr id="15" name="Picture 14" descr="Icon&#10;&#10;Description automatically generated">
            <a:extLst>
              <a:ext uri="{FF2B5EF4-FFF2-40B4-BE49-F238E27FC236}">
                <a16:creationId xmlns:a16="http://schemas.microsoft.com/office/drawing/2014/main" id="{2DB71E45-3503-FF41-AAE4-C91E31A26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73" y="5664827"/>
            <a:ext cx="3463447" cy="3463447"/>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A01DFE54-ABC3-7D42-8666-8822D921B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5573" y="685828"/>
            <a:ext cx="3426369" cy="3426369"/>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47006" y="63391"/>
            <a:ext cx="4988546"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trial</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81187" y="5250153"/>
            <a:ext cx="1103913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rush</a:t>
            </a:r>
            <a:endParaRPr sz="13800" dirty="0">
              <a:latin typeface="Gill Sans MT" panose="020B0502020104020203" pitchFamily="34" charset="77"/>
            </a:endParaRPr>
          </a:p>
        </p:txBody>
      </p:sp>
      <p:pic>
        <p:nvPicPr>
          <p:cNvPr id="18" name="Picture 17" descr="Icon&#10;&#10;Description automatically generated">
            <a:extLst>
              <a:ext uri="{FF2B5EF4-FFF2-40B4-BE49-F238E27FC236}">
                <a16:creationId xmlns:a16="http://schemas.microsoft.com/office/drawing/2014/main" id="{4ACDAF45-8F2A-D544-9487-C85048299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362" y="5601402"/>
            <a:ext cx="3496566" cy="3496566"/>
          </a:xfrm>
          <a:prstGeom prst="rect">
            <a:avLst/>
          </a:prstGeom>
        </p:spPr>
      </p:pic>
      <p:pic>
        <p:nvPicPr>
          <p:cNvPr id="19" name="Picture 18" descr="Icon&#10;&#10;Description automatically generated">
            <a:extLst>
              <a:ext uri="{FF2B5EF4-FFF2-40B4-BE49-F238E27FC236}">
                <a16:creationId xmlns:a16="http://schemas.microsoft.com/office/drawing/2014/main" id="{37106137-556F-8E44-ABA7-2A2DA21371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9641" y="685828"/>
            <a:ext cx="3463447" cy="3463447"/>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id="{28380AD6-CE2A-594D-A572-EFBB8451E0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8271" y="786346"/>
            <a:ext cx="2113280" cy="211328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40456" y="0"/>
            <a:ext cx="616835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plant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17920" y="5427006"/>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knot</a:t>
            </a:r>
            <a:endParaRPr sz="8000" dirty="0">
              <a:latin typeface="Gill Sans MT" panose="020B0502020104020203" pitchFamily="34" charset="77"/>
            </a:endParaRPr>
          </a:p>
        </p:txBody>
      </p:sp>
      <p:pic>
        <p:nvPicPr>
          <p:cNvPr id="17" name="Picture 16" descr="Logo, icon&#10;&#10;Description automatically generated">
            <a:extLst>
              <a:ext uri="{FF2B5EF4-FFF2-40B4-BE49-F238E27FC236}">
                <a16:creationId xmlns:a16="http://schemas.microsoft.com/office/drawing/2014/main" id="{FA47CC21-D01C-6246-B687-C34D9A88A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4" y="5625818"/>
            <a:ext cx="3441954" cy="3441954"/>
          </a:xfrm>
          <a:prstGeom prst="rect">
            <a:avLst/>
          </a:prstGeom>
        </p:spPr>
      </p:pic>
      <p:pic>
        <p:nvPicPr>
          <p:cNvPr id="19" name="Picture 18" descr="Icon&#10;&#10;Description automatically generated">
            <a:extLst>
              <a:ext uri="{FF2B5EF4-FFF2-40B4-BE49-F238E27FC236}">
                <a16:creationId xmlns:a16="http://schemas.microsoft.com/office/drawing/2014/main" id="{011FD4F1-F539-C243-8718-C4BE67F761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8330" y="615146"/>
            <a:ext cx="3226632" cy="322663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94548" y="290576"/>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botch</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57205" y="5850604"/>
            <a:ext cx="11000055"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circulate</a:t>
            </a:r>
            <a:endParaRPr sz="11500" dirty="0">
              <a:latin typeface="Gill Sans MT" panose="020B0502020104020203" pitchFamily="34" charset="77"/>
            </a:endParaRPr>
          </a:p>
        </p:txBody>
      </p:sp>
      <p:pic>
        <p:nvPicPr>
          <p:cNvPr id="17" name="Picture 16" descr="Shape, icon, arrow&#10;&#10;Description automatically generated">
            <a:extLst>
              <a:ext uri="{FF2B5EF4-FFF2-40B4-BE49-F238E27FC236}">
                <a16:creationId xmlns:a16="http://schemas.microsoft.com/office/drawing/2014/main" id="{646F4F68-68C7-4B4F-83BF-F0F4D9652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40" y="5506936"/>
            <a:ext cx="3685965" cy="3685965"/>
          </a:xfrm>
          <a:prstGeom prst="rect">
            <a:avLst/>
          </a:prstGeom>
        </p:spPr>
      </p:pic>
      <p:pic>
        <p:nvPicPr>
          <p:cNvPr id="19" name="Picture 18" descr="Icon&#10;&#10;Description automatically generated">
            <a:extLst>
              <a:ext uri="{FF2B5EF4-FFF2-40B4-BE49-F238E27FC236}">
                <a16:creationId xmlns:a16="http://schemas.microsoft.com/office/drawing/2014/main" id="{7EE0B47C-0F3A-BA4D-98B1-6F5D28CB2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4207" y="617094"/>
            <a:ext cx="3222735" cy="3222735"/>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98934" y="240244"/>
            <a:ext cx="661559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delve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26364" y="4994170"/>
            <a:ext cx="12965430"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flux</a:t>
            </a:r>
            <a:endParaRPr sz="9600" dirty="0">
              <a:latin typeface="Gill Sans MT" panose="020B0502020104020203" pitchFamily="34" charset="77"/>
            </a:endParaRPr>
          </a:p>
        </p:txBody>
      </p:sp>
      <p:pic>
        <p:nvPicPr>
          <p:cNvPr id="18" name="Picture 17" descr="A picture containing pallette, vector graphics&#10;&#10;Description automatically generated">
            <a:extLst>
              <a:ext uri="{FF2B5EF4-FFF2-40B4-BE49-F238E27FC236}">
                <a16:creationId xmlns:a16="http://schemas.microsoft.com/office/drawing/2014/main" id="{63A359A4-79DC-C04E-9892-5E5CB943E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819" y="5600742"/>
            <a:ext cx="3498353" cy="3498353"/>
          </a:xfrm>
          <a:prstGeom prst="rect">
            <a:avLst/>
          </a:prstGeom>
        </p:spPr>
      </p:pic>
      <p:pic>
        <p:nvPicPr>
          <p:cNvPr id="19" name="Picture 18" descr="Icon&#10;&#10;Description automatically generated">
            <a:extLst>
              <a:ext uri="{FF2B5EF4-FFF2-40B4-BE49-F238E27FC236}">
                <a16:creationId xmlns:a16="http://schemas.microsoft.com/office/drawing/2014/main" id="{3D8CC185-4963-0E4C-8540-CF0E948BC9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8250" y="506421"/>
            <a:ext cx="3444081" cy="3444081"/>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28573" y="2274766"/>
            <a:ext cx="186429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bench	</a:t>
            </a:r>
            <a:endParaRPr b="1" dirty="0">
              <a:latin typeface="Gill Sans MT" panose="020B0502020104020203" pitchFamily="34" charset="77"/>
              <a:sym typeface="American Typewriter"/>
            </a:endParaRPr>
          </a:p>
        </p:txBody>
      </p:sp>
      <p:sp>
        <p:nvSpPr>
          <p:cNvPr id="134" name="office"/>
          <p:cNvSpPr txBox="1"/>
          <p:nvPr/>
        </p:nvSpPr>
        <p:spPr>
          <a:xfrm>
            <a:off x="5698317" y="3183419"/>
            <a:ext cx="172483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game</a:t>
            </a:r>
            <a:endParaRPr dirty="0">
              <a:latin typeface="Gill Sans MT" panose="020B0502020104020203" pitchFamily="34" charset="77"/>
            </a:endParaRPr>
          </a:p>
        </p:txBody>
      </p:sp>
      <p:sp>
        <p:nvSpPr>
          <p:cNvPr id="135" name="spare"/>
          <p:cNvSpPr txBox="1"/>
          <p:nvPr/>
        </p:nvSpPr>
        <p:spPr>
          <a:xfrm>
            <a:off x="5904292" y="4033018"/>
            <a:ext cx="13128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trial</a:t>
            </a:r>
            <a:endParaRPr b="1" dirty="0">
              <a:latin typeface="Gill Sans MT" panose="020B0502020104020203" pitchFamily="34" charset="77"/>
              <a:sym typeface="American Typewriter"/>
            </a:endParaRPr>
          </a:p>
        </p:txBody>
      </p:sp>
      <p:sp>
        <p:nvSpPr>
          <p:cNvPr id="136" name="chipped"/>
          <p:cNvSpPr txBox="1"/>
          <p:nvPr/>
        </p:nvSpPr>
        <p:spPr>
          <a:xfrm>
            <a:off x="5867433" y="4958818"/>
            <a:ext cx="13865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rush</a:t>
            </a:r>
            <a:endParaRPr dirty="0">
              <a:latin typeface="Gill Sans MT" panose="020B0502020104020203" pitchFamily="34" charset="77"/>
            </a:endParaRPr>
          </a:p>
        </p:txBody>
      </p:sp>
      <p:sp>
        <p:nvSpPr>
          <p:cNvPr id="137" name="lift"/>
          <p:cNvSpPr txBox="1"/>
          <p:nvPr/>
        </p:nvSpPr>
        <p:spPr>
          <a:xfrm>
            <a:off x="5763237" y="5829370"/>
            <a:ext cx="15949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plant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671086" y="3418118"/>
            <a:ext cx="17793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botch</a:t>
            </a:r>
            <a:endParaRPr b="1" dirty="0">
              <a:latin typeface="Gill Sans MT" panose="020B0502020104020203" pitchFamily="34" charset="77"/>
              <a:sym typeface="American Typewriter"/>
            </a:endParaRPr>
          </a:p>
        </p:txBody>
      </p:sp>
      <p:sp>
        <p:nvSpPr>
          <p:cNvPr id="140" name="tolerate"/>
          <p:cNvSpPr txBox="1"/>
          <p:nvPr/>
        </p:nvSpPr>
        <p:spPr>
          <a:xfrm>
            <a:off x="5838597" y="2522165"/>
            <a:ext cx="144430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knot</a:t>
            </a:r>
            <a:endParaRPr dirty="0">
              <a:latin typeface="Gill Sans MT" panose="020B0502020104020203" pitchFamily="34" charset="77"/>
            </a:endParaRPr>
          </a:p>
        </p:txBody>
      </p:sp>
      <p:sp>
        <p:nvSpPr>
          <p:cNvPr id="141" name="fixation"/>
          <p:cNvSpPr txBox="1"/>
          <p:nvPr/>
        </p:nvSpPr>
        <p:spPr>
          <a:xfrm>
            <a:off x="5233468" y="4280417"/>
            <a:ext cx="265457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circulate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676080" y="5188117"/>
            <a:ext cx="16526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delve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914929" y="5996646"/>
            <a:ext cx="117500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flux</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73435" y="1309202"/>
            <a:ext cx="227145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bench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917415"/>
            <a:ext cx="6457735"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A bench is a long seat of wood or metal that two or more people can sit on.</a:t>
            </a:r>
            <a:endParaRPr sz="40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sat on the </a:t>
            </a:r>
            <a:r>
              <a:rPr lang="en-GB" sz="4000" b="1" dirty="0">
                <a:latin typeface="Gill Sans MT" panose="020B0502020104020203" pitchFamily="34" charset="77"/>
              </a:rPr>
              <a:t>bench</a:t>
            </a:r>
            <a:r>
              <a:rPr lang="en-GB" sz="4000" dirty="0">
                <a:latin typeface="Gill Sans MT" panose="020B0502020104020203" pitchFamily="34" charset="77"/>
              </a:rPr>
              <a:t> at break time.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bench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2628507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seat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trench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stench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68171665"/>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quiet bench to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 empty bench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9AABCBBC-0172-8D47-A2EA-15424D870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327" y="2218340"/>
            <a:ext cx="4075860" cy="407586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3697" y="1309202"/>
            <a:ext cx="199093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game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067851"/>
            <a:ext cx="6326318"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A game is an activity or sport usually involving skill, knowledge, or chance, in which you follow fixed rules and try to win against an opponent or to solve a puzzle.</a:t>
            </a:r>
            <a:endParaRPr sz="28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Emma’s favourite </a:t>
            </a:r>
            <a:r>
              <a:rPr lang="en-GB" sz="4000" b="1" dirty="0">
                <a:latin typeface="Gill Sans MT" panose="020B0502020104020203" pitchFamily="34" charset="77"/>
              </a:rPr>
              <a:t>game</a:t>
            </a:r>
            <a:r>
              <a:rPr lang="en-GB" sz="4000" dirty="0">
                <a:latin typeface="Gill Sans MT" panose="020B0502020104020203" pitchFamily="34" charset="77"/>
              </a:rPr>
              <a:t> was dodgeball.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game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1505606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585603083"/>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 exciting game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 intense game of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D748362D-F39C-F243-9C74-F6DF5EB97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9868" y="2489012"/>
            <a:ext cx="3463447" cy="3463447"/>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42128" y="1309202"/>
            <a:ext cx="153407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trial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6435" y="4023041"/>
            <a:ext cx="6902887"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A trial is an experiment in which you test something by using it or doing it for a period of time to see how well it works. If something is on trial, it is being tested in this way.</a:t>
            </a:r>
            <a:endParaRPr sz="28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Emile was </a:t>
            </a:r>
            <a:r>
              <a:rPr lang="en-GB" sz="4000" b="1" dirty="0">
                <a:latin typeface="Gill Sans MT" panose="020B0502020104020203" pitchFamily="34" charset="77"/>
              </a:rPr>
              <a:t>trialling</a:t>
            </a:r>
            <a:r>
              <a:rPr lang="en-GB" sz="4000" dirty="0">
                <a:latin typeface="Gill Sans MT" panose="020B0502020104020203" pitchFamily="34" charset="77"/>
              </a:rPr>
              <a:t> the new school dinners.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tri-al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86297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check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96891565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trialling the new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trialled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828615B2-BC8D-5940-AD86-8F4E233FA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741" y="2738247"/>
            <a:ext cx="3463447" cy="3463447"/>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F7EE6B8F-E07D-A747-954B-C5E74D26C0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8371" y="2838765"/>
            <a:ext cx="2113280" cy="211328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58769" y="1309202"/>
            <a:ext cx="170078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rush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303333"/>
            <a:ext cx="6036805"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you rush somewhere, you go there quickly.</a:t>
            </a:r>
            <a:endParaRPr sz="44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Watson </a:t>
            </a:r>
            <a:r>
              <a:rPr lang="en-GB" sz="4000" b="1" dirty="0">
                <a:latin typeface="Gill Sans MT" panose="020B0502020104020203" pitchFamily="34" charset="77"/>
              </a:rPr>
              <a:t>rushed</a:t>
            </a:r>
            <a:r>
              <a:rPr lang="en-GB" sz="4000" dirty="0">
                <a:latin typeface="Gill Sans MT" panose="020B0502020104020203" pitchFamily="34" charset="77"/>
              </a:rPr>
              <a:t> back to the classroom.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rush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2023603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hurry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dawdle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forgot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1894115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rush back to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desperately rush 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EAA72640-BA9D-6C45-82CF-1CC888267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9495" y="2281455"/>
            <a:ext cx="3875695" cy="3875695"/>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69811" y="1309202"/>
            <a:ext cx="18787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plant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057934"/>
            <a:ext cx="661317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plant a seed, plant, or young tree, you put it into the ground so that it will grow there.</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Class One </a:t>
            </a:r>
            <a:r>
              <a:rPr lang="en-GB" sz="4000" b="1" dirty="0">
                <a:latin typeface="Gill Sans MT" panose="020B0502020104020203" pitchFamily="34" charset="77"/>
              </a:rPr>
              <a:t>planted</a:t>
            </a:r>
            <a:r>
              <a:rPr lang="en-GB" sz="4000" dirty="0">
                <a:latin typeface="Gill Sans MT" panose="020B0502020104020203" pitchFamily="34" charset="77"/>
              </a:rPr>
              <a:t> some trees on the school field.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plant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30784746"/>
              </p:ext>
            </p:extLst>
          </p:nvPr>
        </p:nvGraphicFramePr>
        <p:xfrm>
          <a:off x="5112" y="76671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seed</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7129549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plant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plant and water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0EEFF72C-F3E3-D24E-B784-631E363BD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250" y="2611623"/>
            <a:ext cx="3226632" cy="3226632"/>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26528</TotalTime>
  <Words>1301</Words>
  <Application>Microsoft Macintosh PowerPoint</Application>
  <PresentationFormat>Custom</PresentationFormat>
  <Paragraphs>343</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362</cp:revision>
  <dcterms:modified xsi:type="dcterms:W3CDTF">2022-02-10T10:48:03Z</dcterms:modified>
</cp:coreProperties>
</file>