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3"/>
    <p:restoredTop sz="94756"/>
  </p:normalViewPr>
  <p:slideViewPr>
    <p:cSldViewPr snapToGrid="0" snapToObjects="1">
      <p:cViewPr varScale="1">
        <p:scale>
          <a:sx n="63" d="100"/>
          <a:sy n="63" d="100"/>
        </p:scale>
        <p:origin x="1656"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97125" y="3226831"/>
            <a:ext cx="7194277"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20</a:t>
            </a:r>
            <a:r>
              <a:rPr dirty="0">
                <a:latin typeface="Gill Sans MT" panose="020B0502020104020203" pitchFamily="34" charset="77"/>
              </a:rPr>
              <a:t> </a:t>
            </a:r>
            <a:r>
              <a:rPr lang="en-GB" dirty="0">
                <a:latin typeface="Gill Sans MT" panose="020B0502020104020203" pitchFamily="34" charset="77"/>
              </a:rPr>
              <a:t>– 7</a:t>
            </a:r>
            <a:r>
              <a:rPr lang="en-GB" baseline="30000" dirty="0">
                <a:latin typeface="Gill Sans MT" panose="020B0502020104020203" pitchFamily="34" charset="77"/>
              </a:rPr>
              <a:t>th</a:t>
            </a:r>
            <a:r>
              <a:rPr lang="en-GB" dirty="0">
                <a:latin typeface="Gill Sans MT" panose="020B0502020104020203" pitchFamily="34" charset="77"/>
              </a:rPr>
              <a:t> February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639004" y="1309202"/>
            <a:ext cx="161582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trek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4053817"/>
            <a:ext cx="645320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trek somewhere, you go on a journey across difficult country, usually on foot.</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Mira </a:t>
            </a:r>
            <a:r>
              <a:rPr lang="en-GB" sz="4000" b="1" dirty="0">
                <a:latin typeface="Gill Sans MT" panose="020B0502020104020203" pitchFamily="34" charset="77"/>
              </a:rPr>
              <a:t>trekked</a:t>
            </a:r>
            <a:r>
              <a:rPr lang="en-GB" sz="4000" dirty="0">
                <a:latin typeface="Gill Sans MT" panose="020B0502020104020203" pitchFamily="34" charset="77"/>
              </a:rPr>
              <a:t> across the wasteland.</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trek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8590696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journey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across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slog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wreck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018367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lengthy trek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dangerous trek across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with low confidence">
            <a:extLst>
              <a:ext uri="{FF2B5EF4-FFF2-40B4-BE49-F238E27FC236}">
                <a16:creationId xmlns:a16="http://schemas.microsoft.com/office/drawing/2014/main" id="{74035998-D339-C841-90D9-6DC28B3E9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283" y="2621302"/>
            <a:ext cx="3521025" cy="3521025"/>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67237" y="1361547"/>
            <a:ext cx="2083904"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spiral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085566"/>
            <a:ext cx="618453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spirals or is spiralled somewhere, it grows or moves in a spiral curve.</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planets and stars </a:t>
            </a:r>
            <a:r>
              <a:rPr lang="en-GB" sz="4000" b="1" dirty="0">
                <a:latin typeface="Gill Sans MT" panose="020B0502020104020203" pitchFamily="34" charset="77"/>
              </a:rPr>
              <a:t>spiralled</a:t>
            </a:r>
            <a:r>
              <a:rPr lang="en-GB" sz="4000" dirty="0">
                <a:latin typeface="Gill Sans MT" panose="020B0502020104020203" pitchFamily="34" charset="77"/>
              </a:rPr>
              <a:t> in the night sky.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764773"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spi-ral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253413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spiralled upwards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spiralled away from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633345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twisting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viral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firework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winding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out of control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a:extLst>
              <a:ext uri="{FF2B5EF4-FFF2-40B4-BE49-F238E27FC236}">
                <a16:creationId xmlns:a16="http://schemas.microsoft.com/office/drawing/2014/main" id="{F491F96A-573A-6B40-B121-7C19DA3B6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8823" y="2509339"/>
            <a:ext cx="3829392" cy="3829392"/>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26012" y="1309202"/>
            <a:ext cx="226985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swept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80"/>
            <a:ext cx="620422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sweeps from one place to another, it moves there extremely quickly.</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Out of nowhere, the rain </a:t>
            </a:r>
            <a:r>
              <a:rPr lang="en-GB" sz="4000" b="1" dirty="0">
                <a:latin typeface="Gill Sans MT" panose="020B0502020104020203" pitchFamily="34" charset="77"/>
              </a:rPr>
              <a:t>swept</a:t>
            </a:r>
            <a:r>
              <a:rPr lang="en-GB" sz="4000" dirty="0">
                <a:latin typeface="Gill Sans MT" panose="020B0502020104020203" pitchFamily="34" charset="77"/>
              </a:rPr>
              <a:t> across the playground.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swept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49206305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swept across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swept 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5824765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engulf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overwhelm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weather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058BC757-8BB1-A745-88C6-125049C245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5709" y="2367602"/>
            <a:ext cx="3681609" cy="3681609"/>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90684" y="1309202"/>
            <a:ext cx="31595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guardian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1"/>
            <a:ext cx="648279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guardian of something is someone who defends and protects it.</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Frank was the </a:t>
            </a:r>
            <a:r>
              <a:rPr lang="en-GB" b="1" dirty="0">
                <a:latin typeface="Gill Sans MT" panose="020B0502020104020203" pitchFamily="34" charset="77"/>
              </a:rPr>
              <a:t>guardian</a:t>
            </a:r>
            <a:r>
              <a:rPr lang="en-GB" dirty="0">
                <a:latin typeface="Gill Sans MT" panose="020B0502020104020203" pitchFamily="34" charset="77"/>
              </a:rPr>
              <a:t> of the glue sticks.</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guard-</a:t>
            </a:r>
            <a:r>
              <a:rPr lang="en-GB" dirty="0" err="1">
                <a:latin typeface="Gill Sans MT" panose="020B0502020104020203" pitchFamily="34" charset="77"/>
              </a:rPr>
              <a:t>i</a:t>
            </a:r>
            <a:r>
              <a:rPr lang="en-GB" dirty="0">
                <a:latin typeface="Gill Sans MT" panose="020B0502020104020203" pitchFamily="34" charset="77"/>
              </a:rPr>
              <a:t>-an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28195852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experienced guardian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brave guardian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09601404"/>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protector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defender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riches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86C6C6D3-B578-174C-A444-E165965F34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0235" y="2785998"/>
            <a:ext cx="3251200" cy="3251200"/>
          </a:xfrm>
          <a:prstGeom prst="rect">
            <a:avLst/>
          </a:prstGeom>
        </p:spPr>
      </p:pic>
      <p:pic>
        <p:nvPicPr>
          <p:cNvPr id="8" name="Picture 7" descr="Icon&#10;&#10;Description automatically generated">
            <a:extLst>
              <a:ext uri="{FF2B5EF4-FFF2-40B4-BE49-F238E27FC236}">
                <a16:creationId xmlns:a16="http://schemas.microsoft.com/office/drawing/2014/main" id="{01A2183E-F81F-6B46-9419-643BD448B7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7906" y="4720593"/>
            <a:ext cx="1071154" cy="1071154"/>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93695" y="1339979"/>
            <a:ext cx="292387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intruder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3951024"/>
            <a:ext cx="6156572"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intruder is a person who goes into a place where they are not supposed to be.</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There had been an </a:t>
            </a:r>
            <a:r>
              <a:rPr lang="en-GB" b="1" dirty="0">
                <a:latin typeface="Gill Sans MT" panose="020B0502020104020203" pitchFamily="34" charset="77"/>
              </a:rPr>
              <a:t>intruder</a:t>
            </a:r>
            <a:r>
              <a:rPr lang="en-GB" dirty="0">
                <a:latin typeface="Gill Sans MT" panose="020B0502020104020203" pitchFamily="34" charset="77"/>
              </a:rPr>
              <a:t> in the classroom. </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a:t>
            </a:r>
            <a:r>
              <a:rPr lang="en-GB" dirty="0" err="1">
                <a:latin typeface="Gill Sans MT" panose="020B0502020104020203" pitchFamily="34" charset="77"/>
              </a:rPr>
              <a:t>trud</a:t>
            </a:r>
            <a:r>
              <a:rPr lang="en-GB" dirty="0">
                <a:latin typeface="Gill Sans MT" panose="020B0502020104020203" pitchFamily="34" charset="77"/>
              </a:rPr>
              <a: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8199452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unwanted intruder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unknown intruder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4207834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trespasser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cruder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sneaky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raider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shrewder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illegal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DCECACAB-61E0-C944-9C10-C43A1F715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8952" y="2560181"/>
            <a:ext cx="3250297" cy="3250297"/>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8226483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spin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shade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split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heard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2123135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trek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spiral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intruder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swept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96025583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spin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shade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friendly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split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heard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4107631430"/>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someone is ***, they behave in a pleasant, kind way, and like to be with other 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something *** or if you *** it, it turns quickly around a central point.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 is an area of darkness under or next to an object such as a tree, where sunlight does not reach.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you *** a sound, you become aware of it through your ears.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 or if you *** it, it is divided into two or more parts.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0" name="Picture 19" descr="A picture containing logo&#10;&#10;Description automatically generated">
            <a:extLst>
              <a:ext uri="{FF2B5EF4-FFF2-40B4-BE49-F238E27FC236}">
                <a16:creationId xmlns:a16="http://schemas.microsoft.com/office/drawing/2014/main" id="{5317BA20-4D37-D14B-84A2-5BB8D80CB2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6947" y="3943211"/>
            <a:ext cx="933589" cy="933589"/>
          </a:xfrm>
          <a:prstGeom prst="rect">
            <a:avLst/>
          </a:prstGeom>
        </p:spPr>
      </p:pic>
      <p:pic>
        <p:nvPicPr>
          <p:cNvPr id="23" name="Picture 22" descr="Logo&#10;&#10;Description automatically generated with medium confidence">
            <a:extLst>
              <a:ext uri="{FF2B5EF4-FFF2-40B4-BE49-F238E27FC236}">
                <a16:creationId xmlns:a16="http://schemas.microsoft.com/office/drawing/2014/main" id="{F8262B84-81AD-8E43-92D8-5A294CE18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6791" y="5152456"/>
            <a:ext cx="1123004" cy="1123004"/>
          </a:xfrm>
          <a:prstGeom prst="rect">
            <a:avLst/>
          </a:prstGeom>
        </p:spPr>
      </p:pic>
      <p:pic>
        <p:nvPicPr>
          <p:cNvPr id="24" name="Picture 23" descr="Icon&#10;&#10;Description automatically generated">
            <a:extLst>
              <a:ext uri="{FF2B5EF4-FFF2-40B4-BE49-F238E27FC236}">
                <a16:creationId xmlns:a16="http://schemas.microsoft.com/office/drawing/2014/main" id="{CC6EB9A2-356A-644E-A12A-4CA64C8C95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7532" y="2362191"/>
            <a:ext cx="1123004" cy="1123004"/>
          </a:xfrm>
          <a:prstGeom prst="rect">
            <a:avLst/>
          </a:prstGeom>
        </p:spPr>
      </p:pic>
      <p:pic>
        <p:nvPicPr>
          <p:cNvPr id="25" name="Picture 24" descr="Icon&#10;&#10;Description automatically generated">
            <a:extLst>
              <a:ext uri="{FF2B5EF4-FFF2-40B4-BE49-F238E27FC236}">
                <a16:creationId xmlns:a16="http://schemas.microsoft.com/office/drawing/2014/main" id="{43B472EF-9C87-164D-BA50-7DE4F6C17D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6947" y="7822633"/>
            <a:ext cx="1152271" cy="1152271"/>
          </a:xfrm>
          <a:prstGeom prst="rect">
            <a:avLst/>
          </a:prstGeom>
        </p:spPr>
      </p:pic>
      <p:pic>
        <p:nvPicPr>
          <p:cNvPr id="26" name="Picture 25" descr="Icon&#10;&#10;Description automatically generated">
            <a:extLst>
              <a:ext uri="{FF2B5EF4-FFF2-40B4-BE49-F238E27FC236}">
                <a16:creationId xmlns:a16="http://schemas.microsoft.com/office/drawing/2014/main" id="{6BED494E-C45C-054F-A97D-012FC540F0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5917" y="6476395"/>
            <a:ext cx="1012321" cy="1012321"/>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00250127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trek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spiral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swept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guardian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intruder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508682543"/>
              </p:ext>
            </p:extLst>
          </p:nvPr>
        </p:nvGraphicFramePr>
        <p:xfrm>
          <a:off x="5307795" y="1251704"/>
          <a:ext cx="4826233" cy="757188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something *** or is *** somewhere, it grows or moves in a *** curve.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something *** from one place to another, it moves there extremely 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The *** of something is someone who defends and protects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a:latin typeface="Gill Sans MT" panose="020B0502020104020203" pitchFamily="34" charset="77"/>
                        </a:rPr>
                        <a:t>An *** </a:t>
                      </a:r>
                      <a:r>
                        <a:rPr lang="en-GB" sz="2000" dirty="0">
                          <a:latin typeface="Gill Sans MT" panose="020B0502020104020203" pitchFamily="34" charset="77"/>
                        </a:rPr>
                        <a:t>is a person who goes into a place where they are not supposed to 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If you *** somewhere, you go on a journey across difficult country, usually on foot.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3" name="Picture 22" descr="Logo&#10;&#10;Description automatically generated with low confidence">
            <a:extLst>
              <a:ext uri="{FF2B5EF4-FFF2-40B4-BE49-F238E27FC236}">
                <a16:creationId xmlns:a16="http://schemas.microsoft.com/office/drawing/2014/main" id="{5205E91E-36D3-EC4D-82CC-C3F635294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1663" y="7725861"/>
            <a:ext cx="1093293" cy="1093293"/>
          </a:xfrm>
          <a:prstGeom prst="rect">
            <a:avLst/>
          </a:prstGeom>
        </p:spPr>
      </p:pic>
      <p:pic>
        <p:nvPicPr>
          <p:cNvPr id="24" name="Picture 23">
            <a:extLst>
              <a:ext uri="{FF2B5EF4-FFF2-40B4-BE49-F238E27FC236}">
                <a16:creationId xmlns:a16="http://schemas.microsoft.com/office/drawing/2014/main" id="{57904FC8-CC4B-EC44-8359-BCFF621521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1663" y="2581870"/>
            <a:ext cx="933590" cy="933590"/>
          </a:xfrm>
          <a:prstGeom prst="rect">
            <a:avLst/>
          </a:prstGeom>
        </p:spPr>
      </p:pic>
      <p:pic>
        <p:nvPicPr>
          <p:cNvPr id="25" name="Picture 24" descr="Icon&#10;&#10;Description automatically generated">
            <a:extLst>
              <a:ext uri="{FF2B5EF4-FFF2-40B4-BE49-F238E27FC236}">
                <a16:creationId xmlns:a16="http://schemas.microsoft.com/office/drawing/2014/main" id="{1C70E6FA-7216-B841-B53B-EEA2FCFE51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8210" y="3606037"/>
            <a:ext cx="1357706" cy="1357706"/>
          </a:xfrm>
          <a:prstGeom prst="rect">
            <a:avLst/>
          </a:prstGeom>
        </p:spPr>
      </p:pic>
      <p:pic>
        <p:nvPicPr>
          <p:cNvPr id="26" name="Picture 25" descr="Icon&#10;&#10;Description automatically generated">
            <a:extLst>
              <a:ext uri="{FF2B5EF4-FFF2-40B4-BE49-F238E27FC236}">
                <a16:creationId xmlns:a16="http://schemas.microsoft.com/office/drawing/2014/main" id="{BADB18EB-D85F-0C4F-928C-23F0C8E893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5948" y="5164735"/>
            <a:ext cx="982878" cy="982878"/>
          </a:xfrm>
          <a:prstGeom prst="rect">
            <a:avLst/>
          </a:prstGeom>
        </p:spPr>
      </p:pic>
      <p:pic>
        <p:nvPicPr>
          <p:cNvPr id="29" name="Picture 28" descr="Icon&#10;&#10;Description automatically generated">
            <a:extLst>
              <a:ext uri="{FF2B5EF4-FFF2-40B4-BE49-F238E27FC236}">
                <a16:creationId xmlns:a16="http://schemas.microsoft.com/office/drawing/2014/main" id="{EA7EE31C-1417-DA4A-8544-A90B087D32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39923" y="5823790"/>
            <a:ext cx="323823" cy="323823"/>
          </a:xfrm>
          <a:prstGeom prst="rect">
            <a:avLst/>
          </a:prstGeom>
        </p:spPr>
      </p:pic>
      <p:pic>
        <p:nvPicPr>
          <p:cNvPr id="30" name="Picture 29" descr="Icon&#10;&#10;Description automatically generated">
            <a:extLst>
              <a:ext uri="{FF2B5EF4-FFF2-40B4-BE49-F238E27FC236}">
                <a16:creationId xmlns:a16="http://schemas.microsoft.com/office/drawing/2014/main" id="{E980FCEC-7907-DB49-9713-D8B457D255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7576" y="6513369"/>
            <a:ext cx="846735" cy="846735"/>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161874" y="3085008"/>
            <a:ext cx="12743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spin</a:t>
            </a:r>
            <a:endParaRPr b="1" dirty="0">
              <a:latin typeface="Gill Sans MT" panose="020B0502020104020203" pitchFamily="34" charset="77"/>
              <a:sym typeface="American Typewriter"/>
            </a:endParaRPr>
          </a:p>
        </p:txBody>
      </p:sp>
      <p:sp>
        <p:nvSpPr>
          <p:cNvPr id="134" name="office"/>
          <p:cNvSpPr txBox="1"/>
          <p:nvPr/>
        </p:nvSpPr>
        <p:spPr>
          <a:xfrm>
            <a:off x="2907004" y="3993661"/>
            <a:ext cx="17841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shade</a:t>
            </a:r>
            <a:endParaRPr dirty="0">
              <a:latin typeface="Gill Sans MT" panose="020B0502020104020203" pitchFamily="34" charset="77"/>
            </a:endParaRPr>
          </a:p>
        </p:txBody>
      </p:sp>
      <p:sp>
        <p:nvSpPr>
          <p:cNvPr id="135" name="spare"/>
          <p:cNvSpPr txBox="1"/>
          <p:nvPr/>
        </p:nvSpPr>
        <p:spPr>
          <a:xfrm>
            <a:off x="2641703" y="4843260"/>
            <a:ext cx="231473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friendly</a:t>
            </a:r>
            <a:endParaRPr b="1" dirty="0">
              <a:latin typeface="Gill Sans MT" panose="020B0502020104020203" pitchFamily="34" charset="77"/>
              <a:sym typeface="American Typewriter"/>
            </a:endParaRPr>
          </a:p>
        </p:txBody>
      </p:sp>
      <p:sp>
        <p:nvSpPr>
          <p:cNvPr id="136" name="chipped"/>
          <p:cNvSpPr txBox="1"/>
          <p:nvPr/>
        </p:nvSpPr>
        <p:spPr>
          <a:xfrm>
            <a:off x="3133029" y="5769060"/>
            <a:ext cx="13320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split</a:t>
            </a:r>
            <a:endParaRPr dirty="0">
              <a:latin typeface="Gill Sans MT" panose="020B0502020104020203" pitchFamily="34" charset="77"/>
            </a:endParaRPr>
          </a:p>
        </p:txBody>
      </p:sp>
      <p:sp>
        <p:nvSpPr>
          <p:cNvPr id="137" name="lift"/>
          <p:cNvSpPr txBox="1"/>
          <p:nvPr/>
        </p:nvSpPr>
        <p:spPr>
          <a:xfrm>
            <a:off x="2899789" y="6639612"/>
            <a:ext cx="179856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heard</a:t>
            </a:r>
            <a:endParaRPr dirty="0">
              <a:latin typeface="Gill Sans MT" panose="020B0502020104020203" pitchFamily="34" charset="77"/>
            </a:endParaRPr>
          </a:p>
        </p:txBody>
      </p:sp>
      <p:sp>
        <p:nvSpPr>
          <p:cNvPr id="138" name="mutter"/>
          <p:cNvSpPr txBox="1"/>
          <p:nvPr/>
        </p:nvSpPr>
        <p:spPr>
          <a:xfrm>
            <a:off x="8369807" y="3961911"/>
            <a:ext cx="16927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spiral</a:t>
            </a:r>
            <a:endParaRPr b="1" dirty="0">
              <a:latin typeface="Gill Sans MT" panose="020B0502020104020203" pitchFamily="34" charset="77"/>
              <a:sym typeface="American Typewriter"/>
            </a:endParaRPr>
          </a:p>
        </p:txBody>
      </p:sp>
      <p:sp>
        <p:nvSpPr>
          <p:cNvPr id="139" name="unveil"/>
          <p:cNvSpPr txBox="1"/>
          <p:nvPr/>
        </p:nvSpPr>
        <p:spPr>
          <a:xfrm>
            <a:off x="7789914" y="5750010"/>
            <a:ext cx="26625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guardian</a:t>
            </a:r>
            <a:endParaRPr b="1" dirty="0">
              <a:latin typeface="Gill Sans MT" panose="020B0502020104020203" pitchFamily="34" charset="77"/>
              <a:sym typeface="American Typewriter"/>
            </a:endParaRPr>
          </a:p>
        </p:txBody>
      </p:sp>
      <p:sp>
        <p:nvSpPr>
          <p:cNvPr id="140" name="tolerate"/>
          <p:cNvSpPr txBox="1"/>
          <p:nvPr/>
        </p:nvSpPr>
        <p:spPr>
          <a:xfrm>
            <a:off x="8550148" y="3065958"/>
            <a:ext cx="13320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trek</a:t>
            </a:r>
            <a:endParaRPr dirty="0">
              <a:latin typeface="Gill Sans MT" panose="020B0502020104020203" pitchFamily="34" charset="77"/>
            </a:endParaRPr>
          </a:p>
        </p:txBody>
      </p:sp>
      <p:sp>
        <p:nvSpPr>
          <p:cNvPr id="141" name="fixation"/>
          <p:cNvSpPr txBox="1"/>
          <p:nvPr/>
        </p:nvSpPr>
        <p:spPr>
          <a:xfrm>
            <a:off x="8301691" y="4824210"/>
            <a:ext cx="182902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swept</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906938" y="6639611"/>
            <a:ext cx="25391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intruder</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01574" y="-572031"/>
            <a:ext cx="6004850"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spin</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28811" y="5427006"/>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shade</a:t>
            </a:r>
            <a:endParaRPr sz="23900" dirty="0">
              <a:latin typeface="Gill Sans MT" panose="020B0502020104020203" pitchFamily="34" charset="77"/>
            </a:endParaRPr>
          </a:p>
        </p:txBody>
      </p:sp>
      <p:pic>
        <p:nvPicPr>
          <p:cNvPr id="14" name="Picture 13" descr="A picture containing logo&#10;&#10;Description automatically generated">
            <a:extLst>
              <a:ext uri="{FF2B5EF4-FFF2-40B4-BE49-F238E27FC236}">
                <a16:creationId xmlns:a16="http://schemas.microsoft.com/office/drawing/2014/main" id="{C4393A65-51C4-B049-AA06-3D96B84A3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1480" y="374005"/>
            <a:ext cx="3708914" cy="3708914"/>
          </a:xfrm>
          <a:prstGeom prst="rect">
            <a:avLst/>
          </a:prstGeom>
        </p:spPr>
      </p:pic>
      <p:pic>
        <p:nvPicPr>
          <p:cNvPr id="16" name="Picture 15" descr="Logo&#10;&#10;Description automatically generated with medium confidence">
            <a:extLst>
              <a:ext uri="{FF2B5EF4-FFF2-40B4-BE49-F238E27FC236}">
                <a16:creationId xmlns:a16="http://schemas.microsoft.com/office/drawing/2014/main" id="{59FAED36-2C28-C849-AEED-606C9423B5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353" y="5736857"/>
            <a:ext cx="3330915" cy="3330915"/>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85116" y="531204"/>
            <a:ext cx="7787388"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friendly</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81187" y="5250153"/>
            <a:ext cx="1103913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split</a:t>
            </a:r>
            <a:endParaRPr sz="138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679A3600-83E4-014A-AB78-9E9462E9BC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269" y="611575"/>
            <a:ext cx="3205172" cy="3205172"/>
          </a:xfrm>
          <a:prstGeom prst="rect">
            <a:avLst/>
          </a:prstGeom>
        </p:spPr>
      </p:pic>
      <p:pic>
        <p:nvPicPr>
          <p:cNvPr id="17" name="Picture 16" descr="Icon&#10;&#10;Description automatically generated">
            <a:extLst>
              <a:ext uri="{FF2B5EF4-FFF2-40B4-BE49-F238E27FC236}">
                <a16:creationId xmlns:a16="http://schemas.microsoft.com/office/drawing/2014/main" id="{E5D15028-B42E-3149-9A75-7E7F44156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0171" y="5483372"/>
            <a:ext cx="3818126" cy="3818126"/>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15764" y="305549"/>
            <a:ext cx="7187865"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heard</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30589" y="5287250"/>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trek</a:t>
            </a:r>
            <a:endParaRPr sz="8000" dirty="0">
              <a:latin typeface="Gill Sans MT" panose="020B0502020104020203" pitchFamily="34" charset="77"/>
            </a:endParaRPr>
          </a:p>
        </p:txBody>
      </p:sp>
      <p:pic>
        <p:nvPicPr>
          <p:cNvPr id="18" name="Picture 17" descr="Icon&#10;&#10;Description automatically generated">
            <a:extLst>
              <a:ext uri="{FF2B5EF4-FFF2-40B4-BE49-F238E27FC236}">
                <a16:creationId xmlns:a16="http://schemas.microsoft.com/office/drawing/2014/main" id="{9EEC0507-A526-0B46-8115-F736A16E9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265" y="494759"/>
            <a:ext cx="3467406" cy="3467406"/>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C13F70A2-D0F8-3746-A46A-16F151DAC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801" y="5589406"/>
            <a:ext cx="3521025" cy="3521025"/>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4276" y="381162"/>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spiral</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57205" y="5613965"/>
            <a:ext cx="11000055"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swept</a:t>
            </a:r>
            <a:endParaRPr sz="11500" dirty="0">
              <a:latin typeface="Gill Sans MT" panose="020B0502020104020203" pitchFamily="34" charset="77"/>
            </a:endParaRPr>
          </a:p>
        </p:txBody>
      </p:sp>
      <p:pic>
        <p:nvPicPr>
          <p:cNvPr id="16" name="Picture 15">
            <a:extLst>
              <a:ext uri="{FF2B5EF4-FFF2-40B4-BE49-F238E27FC236}">
                <a16:creationId xmlns:a16="http://schemas.microsoft.com/office/drawing/2014/main" id="{B5A04CA8-F422-9841-AAD6-7EBFE46B0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489" y="305549"/>
            <a:ext cx="3829392" cy="3829392"/>
          </a:xfrm>
          <a:prstGeom prst="rect">
            <a:avLst/>
          </a:prstGeom>
        </p:spPr>
      </p:pic>
      <p:pic>
        <p:nvPicPr>
          <p:cNvPr id="18" name="Picture 17" descr="Icon&#10;&#10;Description automatically generated">
            <a:extLst>
              <a:ext uri="{FF2B5EF4-FFF2-40B4-BE49-F238E27FC236}">
                <a16:creationId xmlns:a16="http://schemas.microsoft.com/office/drawing/2014/main" id="{3016B1DA-D310-6B42-BC56-6B311DBE32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862" y="5907336"/>
            <a:ext cx="2949183" cy="2949183"/>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679182" y="473186"/>
            <a:ext cx="8790869"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guardian</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365938" y="6002949"/>
            <a:ext cx="1296543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intruder</a:t>
            </a:r>
            <a:endParaRPr sz="9600" dirty="0">
              <a:latin typeface="Gill Sans MT" panose="020B0502020104020203" pitchFamily="34" charset="77"/>
            </a:endParaRPr>
          </a:p>
        </p:txBody>
      </p:sp>
      <p:pic>
        <p:nvPicPr>
          <p:cNvPr id="15" name="Picture 14" descr="Icon&#10;&#10;Description automatically generated">
            <a:extLst>
              <a:ext uri="{FF2B5EF4-FFF2-40B4-BE49-F238E27FC236}">
                <a16:creationId xmlns:a16="http://schemas.microsoft.com/office/drawing/2014/main" id="{27774A25-2358-C64D-9E5E-49162D7D9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6437" y="685828"/>
            <a:ext cx="3251200" cy="3251200"/>
          </a:xfrm>
          <a:prstGeom prst="rect">
            <a:avLst/>
          </a:prstGeom>
        </p:spPr>
      </p:pic>
      <p:pic>
        <p:nvPicPr>
          <p:cNvPr id="16" name="Picture 15" descr="Icon&#10;&#10;Description automatically generated">
            <a:extLst>
              <a:ext uri="{FF2B5EF4-FFF2-40B4-BE49-F238E27FC236}">
                <a16:creationId xmlns:a16="http://schemas.microsoft.com/office/drawing/2014/main" id="{83E981CD-9FB3-9F47-B616-754DB6FB2F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2514" y="2679498"/>
            <a:ext cx="1071154" cy="1071154"/>
          </a:xfrm>
          <a:prstGeom prst="rect">
            <a:avLst/>
          </a:prstGeom>
        </p:spPr>
      </p:pic>
      <p:pic>
        <p:nvPicPr>
          <p:cNvPr id="17" name="Picture 16" descr="Icon&#10;&#10;Description automatically generated">
            <a:extLst>
              <a:ext uri="{FF2B5EF4-FFF2-40B4-BE49-F238E27FC236}">
                <a16:creationId xmlns:a16="http://schemas.microsoft.com/office/drawing/2014/main" id="{1CB6BDAB-0493-F646-B968-8EECD2191C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122" y="5785812"/>
            <a:ext cx="3250297" cy="3250297"/>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923525" y="2274766"/>
            <a:ext cx="12743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spin	</a:t>
            </a:r>
            <a:endParaRPr b="1" dirty="0">
              <a:latin typeface="Gill Sans MT" panose="020B0502020104020203" pitchFamily="34" charset="77"/>
              <a:sym typeface="American Typewriter"/>
            </a:endParaRPr>
          </a:p>
        </p:txBody>
      </p:sp>
      <p:sp>
        <p:nvSpPr>
          <p:cNvPr id="134" name="office"/>
          <p:cNvSpPr txBox="1"/>
          <p:nvPr/>
        </p:nvSpPr>
        <p:spPr>
          <a:xfrm>
            <a:off x="5668660" y="3183419"/>
            <a:ext cx="17841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shade</a:t>
            </a:r>
            <a:endParaRPr dirty="0">
              <a:latin typeface="Gill Sans MT" panose="020B0502020104020203" pitchFamily="34" charset="77"/>
            </a:endParaRPr>
          </a:p>
        </p:txBody>
      </p:sp>
      <p:sp>
        <p:nvSpPr>
          <p:cNvPr id="135" name="spare"/>
          <p:cNvSpPr txBox="1"/>
          <p:nvPr/>
        </p:nvSpPr>
        <p:spPr>
          <a:xfrm>
            <a:off x="5403354" y="4033018"/>
            <a:ext cx="231473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friendly</a:t>
            </a:r>
            <a:endParaRPr b="1" dirty="0">
              <a:latin typeface="Gill Sans MT" panose="020B0502020104020203" pitchFamily="34" charset="77"/>
              <a:sym typeface="American Typewriter"/>
            </a:endParaRPr>
          </a:p>
        </p:txBody>
      </p:sp>
      <p:sp>
        <p:nvSpPr>
          <p:cNvPr id="136" name="chipped"/>
          <p:cNvSpPr txBox="1"/>
          <p:nvPr/>
        </p:nvSpPr>
        <p:spPr>
          <a:xfrm>
            <a:off x="5894684" y="4958818"/>
            <a:ext cx="13320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split</a:t>
            </a:r>
            <a:endParaRPr dirty="0">
              <a:latin typeface="Gill Sans MT" panose="020B0502020104020203" pitchFamily="34" charset="77"/>
            </a:endParaRPr>
          </a:p>
        </p:txBody>
      </p:sp>
      <p:sp>
        <p:nvSpPr>
          <p:cNvPr id="137" name="lift"/>
          <p:cNvSpPr txBox="1"/>
          <p:nvPr/>
        </p:nvSpPr>
        <p:spPr>
          <a:xfrm>
            <a:off x="5661446" y="5829370"/>
            <a:ext cx="179856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heard</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714366" y="3418118"/>
            <a:ext cx="16927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spiral</a:t>
            </a:r>
            <a:endParaRPr b="1" dirty="0">
              <a:latin typeface="Gill Sans MT" panose="020B0502020104020203" pitchFamily="34" charset="77"/>
              <a:sym typeface="American Typewriter"/>
            </a:endParaRPr>
          </a:p>
        </p:txBody>
      </p:sp>
      <p:sp>
        <p:nvSpPr>
          <p:cNvPr id="140" name="tolerate"/>
          <p:cNvSpPr txBox="1"/>
          <p:nvPr/>
        </p:nvSpPr>
        <p:spPr>
          <a:xfrm>
            <a:off x="5894702" y="2522165"/>
            <a:ext cx="13320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trek</a:t>
            </a:r>
            <a:endParaRPr dirty="0">
              <a:latin typeface="Gill Sans MT" panose="020B0502020104020203" pitchFamily="34" charset="77"/>
            </a:endParaRPr>
          </a:p>
        </p:txBody>
      </p:sp>
      <p:sp>
        <p:nvSpPr>
          <p:cNvPr id="141" name="fixation"/>
          <p:cNvSpPr txBox="1"/>
          <p:nvPr/>
        </p:nvSpPr>
        <p:spPr>
          <a:xfrm>
            <a:off x="5646239" y="4280417"/>
            <a:ext cx="182902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swept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171133" y="5188117"/>
            <a:ext cx="26625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guardian</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232851" y="5996646"/>
            <a:ext cx="25391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intruder</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38117" y="1309202"/>
            <a:ext cx="154209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spin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917415"/>
            <a:ext cx="6457735"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something spins or if you spin it, it turns quickly around a central point.</a:t>
            </a:r>
            <a:endParaRPr sz="40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spinning</a:t>
            </a:r>
            <a:r>
              <a:rPr lang="en-GB" sz="4000" dirty="0">
                <a:latin typeface="Gill Sans MT" panose="020B0502020104020203" pitchFamily="34" charset="77"/>
              </a:rPr>
              <a:t> fidget was so much fun.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spin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9589985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rotate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slowly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rapidly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987744551"/>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spin and spin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endless spinning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33C8EB06-783A-664E-BD93-A8149E305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751" y="2182175"/>
            <a:ext cx="4215488" cy="4215488"/>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26334" y="1309202"/>
            <a:ext cx="216565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shade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190961"/>
            <a:ext cx="6168446"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Shade is an area of darkness under or next to an object such as a tree, where sunlight does not reach.</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sunglasses </a:t>
            </a:r>
            <a:r>
              <a:rPr lang="en-GB" sz="4000" b="1" dirty="0">
                <a:latin typeface="Gill Sans MT" panose="020B0502020104020203" pitchFamily="34" charset="77"/>
              </a:rPr>
              <a:t>shaded</a:t>
            </a:r>
            <a:r>
              <a:rPr lang="en-GB" sz="4000" dirty="0">
                <a:latin typeface="Gill Sans MT" panose="020B0502020104020203" pitchFamily="34" charset="77"/>
              </a:rPr>
              <a:t> my eyes from the sun.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shade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9589932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shadow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glare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29517231"/>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shade from the sun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sit in the shade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462931A2-2FB4-5943-96AA-B77F2A806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6720" y="2407988"/>
            <a:ext cx="3802831" cy="3802831"/>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06537" y="1309202"/>
            <a:ext cx="280525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friendly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6435" y="3961485"/>
            <a:ext cx="6902887"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someone is friendly, they behave in a pleasant, kind way, and like to be with other people.</a:t>
            </a:r>
            <a:endParaRPr sz="40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Emily was always very </a:t>
            </a:r>
            <a:r>
              <a:rPr lang="en-GB" sz="4000" b="1" dirty="0">
                <a:latin typeface="Gill Sans MT" panose="020B0502020104020203" pitchFamily="34" charset="77"/>
              </a:rPr>
              <a:t>friendly</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friend-</a:t>
            </a:r>
            <a:r>
              <a:rPr lang="en-GB" dirty="0" err="1">
                <a:latin typeface="Gill Sans MT" panose="020B0502020104020203" pitchFamily="34" charset="77"/>
              </a:rPr>
              <a:t>ly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7036365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warm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unfriendly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hostile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5952143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extremely friendly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friendly and polite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0A3BD162-2B05-6141-98F7-B52EB0908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5288" y="2083387"/>
            <a:ext cx="4166515" cy="416651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14874" y="1309202"/>
            <a:ext cx="158857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split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3995556"/>
            <a:ext cx="6036805"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something splits or if you split it, it is divided into two or more parts.</a:t>
            </a:r>
            <a:endParaRPr sz="44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They </a:t>
            </a:r>
            <a:r>
              <a:rPr lang="en-GB" sz="4000" b="1" dirty="0">
                <a:latin typeface="Gill Sans MT" panose="020B0502020104020203" pitchFamily="34" charset="77"/>
              </a:rPr>
              <a:t>split</a:t>
            </a:r>
            <a:r>
              <a:rPr lang="en-GB" sz="4000" dirty="0">
                <a:latin typeface="Gill Sans MT" panose="020B0502020104020203" pitchFamily="34" charset="77"/>
              </a:rPr>
              <a:t> the screen so both children could play.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split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6393660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divide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screen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desert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64481272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split in half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split into two teams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A317F5B7-EBFE-C947-90F5-842600032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4065" y="2315721"/>
            <a:ext cx="3818126" cy="3818126"/>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20730" y="1309202"/>
            <a:ext cx="217687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heard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057934"/>
            <a:ext cx="661317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hear a sound, you become aware of it through your ears.</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Alfie </a:t>
            </a:r>
            <a:r>
              <a:rPr lang="en-GB" sz="4000" b="1" dirty="0">
                <a:latin typeface="Gill Sans MT" panose="020B0502020104020203" pitchFamily="34" charset="77"/>
              </a:rPr>
              <a:t>heard</a:t>
            </a:r>
            <a:r>
              <a:rPr lang="en-GB" sz="4000" dirty="0">
                <a:latin typeface="Gill Sans MT" panose="020B0502020104020203" pitchFamily="34" charset="77"/>
              </a:rPr>
              <a:t> Brennan shouting on the playground.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heard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88596222"/>
              </p:ext>
            </p:extLst>
          </p:nvPr>
        </p:nvGraphicFramePr>
        <p:xfrm>
          <a:off x="5112" y="76671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screaming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whispering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15309969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heard in the distance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heard coming from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85737400-0997-E640-ADE2-4373F915A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55" y="2268389"/>
            <a:ext cx="4017657" cy="4017657"/>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25165</TotalTime>
  <Words>1208</Words>
  <Application>Microsoft Macintosh PowerPoint</Application>
  <PresentationFormat>Custom</PresentationFormat>
  <Paragraphs>334</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357</cp:revision>
  <dcterms:modified xsi:type="dcterms:W3CDTF">2022-02-16T19:24:56Z</dcterms:modified>
</cp:coreProperties>
</file>