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8"/>
    <p:restoredTop sz="94756"/>
  </p:normalViewPr>
  <p:slideViewPr>
    <p:cSldViewPr snapToGrid="0" snapToObjects="1">
      <p:cViewPr>
        <p:scale>
          <a:sx n="67" d="100"/>
          <a:sy n="67" d="100"/>
        </p:scale>
        <p:origin x="1200"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952053" y="3226831"/>
            <a:ext cx="7484421"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22</a:t>
            </a:r>
            <a:r>
              <a:rPr dirty="0">
                <a:latin typeface="Gill Sans MT" panose="020B0502020104020203" pitchFamily="34" charset="77"/>
              </a:rPr>
              <a:t> </a:t>
            </a:r>
            <a:r>
              <a:rPr lang="en-GB" dirty="0">
                <a:latin typeface="Gill Sans MT" panose="020B0502020104020203" pitchFamily="34" charset="77"/>
              </a:rPr>
              <a:t>– 28</a:t>
            </a:r>
            <a:r>
              <a:rPr lang="en-GB" baseline="30000" dirty="0">
                <a:latin typeface="Gill Sans MT" panose="020B0502020104020203" pitchFamily="34" charset="77"/>
              </a:rPr>
              <a:t>th</a:t>
            </a:r>
            <a:r>
              <a:rPr lang="en-GB" dirty="0">
                <a:latin typeface="Gill Sans MT" panose="020B0502020104020203" pitchFamily="34" charset="77"/>
              </a:rPr>
              <a:t> February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691103" y="1309202"/>
            <a:ext cx="151163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odd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53817"/>
            <a:ext cx="645320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someone or something as odd, you think that they are strange or unusual.</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Alfie thought it was </a:t>
            </a:r>
            <a:r>
              <a:rPr lang="en-GB" sz="4000" b="1" dirty="0">
                <a:latin typeface="Gill Sans MT" panose="020B0502020104020203" pitchFamily="34" charset="77"/>
              </a:rPr>
              <a:t>odd</a:t>
            </a:r>
            <a:r>
              <a:rPr lang="en-GB" sz="4000" dirty="0">
                <a:latin typeface="Gill Sans MT" panose="020B0502020104020203" pitchFamily="34" charset="77"/>
              </a:rPr>
              <a:t> that Mr James was not at school.</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odd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6134160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weird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6465942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odd and unusual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odd time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592FEC5-458D-2D49-A4CB-71BB32163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3788" y="2494021"/>
            <a:ext cx="3540392" cy="35403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5553" y="1376936"/>
            <a:ext cx="17472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drab</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18453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something as drab, you think that it is dull and boring to look at or experience.</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Staring at my phone screen had become </a:t>
            </a:r>
            <a:r>
              <a:rPr lang="en-GB" sz="4000" b="1" dirty="0">
                <a:latin typeface="Gill Sans MT" panose="020B0502020104020203" pitchFamily="34" charset="77"/>
              </a:rPr>
              <a:t>drab</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drab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239906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drab and boring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drab and uninteresting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7939304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tedious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interesting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conversation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with low confidence">
            <a:extLst>
              <a:ext uri="{FF2B5EF4-FFF2-40B4-BE49-F238E27FC236}">
                <a16:creationId xmlns:a16="http://schemas.microsoft.com/office/drawing/2014/main" id="{48C8D4A2-58E8-7749-8323-96847653C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440" y="2507468"/>
            <a:ext cx="3505247" cy="350524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72367" y="1309202"/>
            <a:ext cx="317715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deceitful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05203"/>
            <a:ext cx="6204221"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say that someone is deceitful, you mean that they behave in a dishonest way by making other people believe something that is not true.</a:t>
            </a:r>
            <a:endParaRPr sz="28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thought the character in the book was </a:t>
            </a:r>
            <a:r>
              <a:rPr lang="en-GB" sz="4000" b="1" dirty="0">
                <a:latin typeface="Gill Sans MT" panose="020B0502020104020203" pitchFamily="34" charset="77"/>
              </a:rPr>
              <a:t>deceitful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ceit</a:t>
            </a:r>
            <a:r>
              <a:rPr lang="en-GB" dirty="0">
                <a:latin typeface="Gill Sans MT" panose="020B0502020104020203" pitchFamily="34" charset="77"/>
              </a:rPr>
              <a:t>-</a:t>
            </a:r>
            <a:r>
              <a:rPr lang="en-GB" dirty="0" err="1">
                <a:latin typeface="Gill Sans MT" panose="020B0502020104020203" pitchFamily="34" charset="77"/>
              </a:rPr>
              <a:t>ful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5884833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deceitful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vile and deceitful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771969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dishonest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honest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thoughts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sneaky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E70681F4-EBAE-F047-BBDC-0DB3017E7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200" y="2714656"/>
            <a:ext cx="3358940" cy="335894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06665" y="1309202"/>
            <a:ext cx="23275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quaint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48279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quaint is attractive because it is unusual and old-fashioned.</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Micah was playing with a </a:t>
            </a:r>
            <a:r>
              <a:rPr lang="en-GB" b="1" dirty="0">
                <a:latin typeface="Gill Sans MT" panose="020B0502020104020203" pitchFamily="34" charset="77"/>
              </a:rPr>
              <a:t>quaint</a:t>
            </a:r>
            <a:r>
              <a:rPr lang="en-GB" dirty="0">
                <a:latin typeface="Gill Sans MT" panose="020B0502020104020203" pitchFamily="34" charset="77"/>
              </a:rPr>
              <a:t> tea set.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quaint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7316584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quaint village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quaint 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51935336"/>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charming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ordinary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saint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10;&#10;Description automatically generated">
            <a:extLst>
              <a:ext uri="{FF2B5EF4-FFF2-40B4-BE49-F238E27FC236}">
                <a16:creationId xmlns:a16="http://schemas.microsoft.com/office/drawing/2014/main" id="{6DA59AB5-262B-D84F-A4C5-D99E4B79C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224" y="2447958"/>
            <a:ext cx="3563813" cy="3563813"/>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3413" y="1339979"/>
            <a:ext cx="1944443"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tense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797136"/>
            <a:ext cx="615657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tense situation or period of time is one that makes people anxious, because they do not know what is going to happen next.</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Watching the news made people feel </a:t>
            </a:r>
            <a:r>
              <a:rPr lang="en-GB" b="1" dirty="0">
                <a:latin typeface="Gill Sans MT" panose="020B0502020104020203" pitchFamily="34" charset="77"/>
              </a:rPr>
              <a:t>tense</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tense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677764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tense and anxious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tense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0803932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anxious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nervous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relaxed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9B60CBF4-4D27-8549-9AB4-8359D3800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856" y="2585506"/>
            <a:ext cx="3295622" cy="3295622"/>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7564103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sink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short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long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5135127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odd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drab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deceitful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quaint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57281421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juice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short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0696923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is the liquid that can be obtained from a fruit.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is *** or lasts for a short time, it does not last very 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a boat ** or if someone or something *** it, it disappears below the surface of a mass of 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Something that is *** measures a great distance from one end to the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the surface of something, you make a hollow area in it by hitting or pressing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a:extLst>
              <a:ext uri="{FF2B5EF4-FFF2-40B4-BE49-F238E27FC236}">
                <a16:creationId xmlns:a16="http://schemas.microsoft.com/office/drawing/2014/main" id="{649653D2-54BC-3844-89C5-EE83AEAC3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057" y="5575737"/>
            <a:ext cx="1122819" cy="1122819"/>
          </a:xfrm>
          <a:prstGeom prst="rect">
            <a:avLst/>
          </a:prstGeom>
        </p:spPr>
      </p:pic>
      <p:pic>
        <p:nvPicPr>
          <p:cNvPr id="23" name="Picture 22" descr="Icon&#10;&#10;Description automatically generated">
            <a:extLst>
              <a:ext uri="{FF2B5EF4-FFF2-40B4-BE49-F238E27FC236}">
                <a16:creationId xmlns:a16="http://schemas.microsoft.com/office/drawing/2014/main" id="{DB4200E9-6A1C-0B4F-A477-F2A9140A0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0383" y="8203865"/>
            <a:ext cx="910166" cy="910166"/>
          </a:xfrm>
          <a:prstGeom prst="rect">
            <a:avLst/>
          </a:prstGeom>
        </p:spPr>
      </p:pic>
      <p:pic>
        <p:nvPicPr>
          <p:cNvPr id="3" name="Picture 2" descr="Icon&#10;&#10;Description automatically generated">
            <a:extLst>
              <a:ext uri="{FF2B5EF4-FFF2-40B4-BE49-F238E27FC236}">
                <a16:creationId xmlns:a16="http://schemas.microsoft.com/office/drawing/2014/main" id="{8BFFD927-8637-2A42-9ED7-76EC7448DA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0437" y="2567595"/>
            <a:ext cx="1047750" cy="1047750"/>
          </a:xfrm>
          <a:prstGeom prst="rect">
            <a:avLst/>
          </a:prstGeom>
        </p:spPr>
      </p:pic>
      <p:pic>
        <p:nvPicPr>
          <p:cNvPr id="24" name="Picture 23" descr="Icon&#10;&#10;Description automatically generated">
            <a:extLst>
              <a:ext uri="{FF2B5EF4-FFF2-40B4-BE49-F238E27FC236}">
                <a16:creationId xmlns:a16="http://schemas.microsoft.com/office/drawing/2014/main" id="{B8AFC361-69D2-9844-AD9A-08D72FB0CF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9800" y="4001360"/>
            <a:ext cx="1280749" cy="1280749"/>
          </a:xfrm>
          <a:prstGeom prst="rect">
            <a:avLst/>
          </a:prstGeom>
        </p:spPr>
      </p:pic>
      <p:pic>
        <p:nvPicPr>
          <p:cNvPr id="25" name="Picture 24" descr="Icon&#10;&#10;Description automatically generated">
            <a:extLst>
              <a:ext uri="{FF2B5EF4-FFF2-40B4-BE49-F238E27FC236}">
                <a16:creationId xmlns:a16="http://schemas.microsoft.com/office/drawing/2014/main" id="{4E3A5112-57F5-1C49-A14D-389C36F404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0383" y="7027590"/>
            <a:ext cx="910166" cy="91016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88008945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odd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drab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deceitful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quaint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99453414"/>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describe something as **, you think that it is dull and boring to look at or 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is attractive because it is unusual and old-fashioned.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say that someone is ***, you mean that they behave in a dishonest way by making other people believe something that is not 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situation or period of time is one that makes people anxious, because they do not know what is going to happen next.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you describe someone or something as ***, you think that they are strange or unusual.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0CE406A8-50EF-0346-8B2E-AA2B652DA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9306" y="7789163"/>
            <a:ext cx="1157613" cy="1157613"/>
          </a:xfrm>
          <a:prstGeom prst="rect">
            <a:avLst/>
          </a:prstGeom>
        </p:spPr>
      </p:pic>
      <p:pic>
        <p:nvPicPr>
          <p:cNvPr id="23" name="Picture 22" descr="Icon&#10;&#10;Description automatically generated with low confidence">
            <a:extLst>
              <a:ext uri="{FF2B5EF4-FFF2-40B4-BE49-F238E27FC236}">
                <a16:creationId xmlns:a16="http://schemas.microsoft.com/office/drawing/2014/main" id="{23096758-CB74-B24E-8612-4680AEB548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9263" y="2661144"/>
            <a:ext cx="1157613" cy="1157613"/>
          </a:xfrm>
          <a:prstGeom prst="rect">
            <a:avLst/>
          </a:prstGeom>
        </p:spPr>
      </p:pic>
      <p:pic>
        <p:nvPicPr>
          <p:cNvPr id="24" name="Picture 23" descr="Icon&#10;&#10;Description automatically generated">
            <a:extLst>
              <a:ext uri="{FF2B5EF4-FFF2-40B4-BE49-F238E27FC236}">
                <a16:creationId xmlns:a16="http://schemas.microsoft.com/office/drawing/2014/main" id="{43716C6B-A989-9C47-92F6-79994CE084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0123" y="5141391"/>
            <a:ext cx="1196796" cy="1196796"/>
          </a:xfrm>
          <a:prstGeom prst="rect">
            <a:avLst/>
          </a:prstGeom>
        </p:spPr>
      </p:pic>
      <p:pic>
        <p:nvPicPr>
          <p:cNvPr id="25" name="Picture 24" descr="Logo&#10;&#10;Description automatically generated">
            <a:extLst>
              <a:ext uri="{FF2B5EF4-FFF2-40B4-BE49-F238E27FC236}">
                <a16:creationId xmlns:a16="http://schemas.microsoft.com/office/drawing/2014/main" id="{B65B1405-8333-E344-BF0F-BCEE0A20E1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9263" y="3914150"/>
            <a:ext cx="1134599" cy="1134599"/>
          </a:xfrm>
          <a:prstGeom prst="rect">
            <a:avLst/>
          </a:prstGeom>
        </p:spPr>
      </p:pic>
      <p:pic>
        <p:nvPicPr>
          <p:cNvPr id="26" name="Picture 25" descr="Icon&#10;&#10;Description automatically generated">
            <a:extLst>
              <a:ext uri="{FF2B5EF4-FFF2-40B4-BE49-F238E27FC236}">
                <a16:creationId xmlns:a16="http://schemas.microsoft.com/office/drawing/2014/main" id="{0FCFC40A-F44A-D64F-A7F5-371FA5D5D3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96831" y="6630423"/>
            <a:ext cx="946410" cy="94641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72296" y="3085008"/>
            <a:ext cx="12535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sink</a:t>
            </a:r>
            <a:endParaRPr b="1" dirty="0">
              <a:latin typeface="Gill Sans MT" panose="020B0502020104020203" pitchFamily="34" charset="77"/>
              <a:sym typeface="American Typewriter"/>
            </a:endParaRPr>
          </a:p>
        </p:txBody>
      </p:sp>
      <p:sp>
        <p:nvSpPr>
          <p:cNvPr id="134" name="office"/>
          <p:cNvSpPr txBox="1"/>
          <p:nvPr/>
        </p:nvSpPr>
        <p:spPr>
          <a:xfrm>
            <a:off x="3080130" y="3993661"/>
            <a:ext cx="14378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dent</a:t>
            </a:r>
            <a:endParaRPr dirty="0">
              <a:latin typeface="Gill Sans MT" panose="020B0502020104020203" pitchFamily="34" charset="77"/>
            </a:endParaRPr>
          </a:p>
        </p:txBody>
      </p:sp>
      <p:sp>
        <p:nvSpPr>
          <p:cNvPr id="135" name="spare"/>
          <p:cNvSpPr txBox="1"/>
          <p:nvPr/>
        </p:nvSpPr>
        <p:spPr>
          <a:xfrm>
            <a:off x="3064095" y="4843260"/>
            <a:ext cx="14699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juice</a:t>
            </a:r>
            <a:endParaRPr b="1" dirty="0">
              <a:latin typeface="Gill Sans MT" panose="020B0502020104020203" pitchFamily="34" charset="77"/>
              <a:sym typeface="American Typewriter"/>
            </a:endParaRPr>
          </a:p>
        </p:txBody>
      </p:sp>
      <p:sp>
        <p:nvSpPr>
          <p:cNvPr id="136" name="chipped"/>
          <p:cNvSpPr txBox="1"/>
          <p:nvPr/>
        </p:nvSpPr>
        <p:spPr>
          <a:xfrm>
            <a:off x="2975133" y="5769060"/>
            <a:ext cx="16478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short</a:t>
            </a:r>
            <a:endParaRPr dirty="0">
              <a:latin typeface="Gill Sans MT" panose="020B0502020104020203" pitchFamily="34" charset="77"/>
            </a:endParaRPr>
          </a:p>
        </p:txBody>
      </p:sp>
      <p:sp>
        <p:nvSpPr>
          <p:cNvPr id="137" name="lift"/>
          <p:cNvSpPr txBox="1"/>
          <p:nvPr/>
        </p:nvSpPr>
        <p:spPr>
          <a:xfrm>
            <a:off x="3122607" y="6639612"/>
            <a:ext cx="13529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long</a:t>
            </a:r>
            <a:endParaRPr dirty="0">
              <a:latin typeface="Gill Sans MT" panose="020B0502020104020203" pitchFamily="34" charset="77"/>
            </a:endParaRPr>
          </a:p>
        </p:txBody>
      </p:sp>
      <p:sp>
        <p:nvSpPr>
          <p:cNvPr id="138" name="mutter"/>
          <p:cNvSpPr txBox="1"/>
          <p:nvPr/>
        </p:nvSpPr>
        <p:spPr>
          <a:xfrm>
            <a:off x="8490033" y="3961911"/>
            <a:ext cx="14523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drab</a:t>
            </a:r>
            <a:endParaRPr b="1" dirty="0">
              <a:latin typeface="Gill Sans MT" panose="020B0502020104020203" pitchFamily="34" charset="77"/>
              <a:sym typeface="American Typewriter"/>
            </a:endParaRPr>
          </a:p>
        </p:txBody>
      </p:sp>
      <p:sp>
        <p:nvSpPr>
          <p:cNvPr id="139" name="unveil"/>
          <p:cNvSpPr txBox="1"/>
          <p:nvPr/>
        </p:nvSpPr>
        <p:spPr>
          <a:xfrm>
            <a:off x="8140172" y="5750010"/>
            <a:ext cx="196207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quaint</a:t>
            </a:r>
            <a:endParaRPr b="1" dirty="0">
              <a:latin typeface="Gill Sans MT" panose="020B0502020104020203" pitchFamily="34" charset="77"/>
              <a:sym typeface="American Typewriter"/>
            </a:endParaRPr>
          </a:p>
        </p:txBody>
      </p:sp>
      <p:sp>
        <p:nvSpPr>
          <p:cNvPr id="140" name="tolerate"/>
          <p:cNvSpPr txBox="1"/>
          <p:nvPr/>
        </p:nvSpPr>
        <p:spPr>
          <a:xfrm>
            <a:off x="8611063" y="3065958"/>
            <a:ext cx="12102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odd</a:t>
            </a:r>
            <a:endParaRPr dirty="0">
              <a:latin typeface="Gill Sans MT" panose="020B0502020104020203" pitchFamily="34" charset="77"/>
            </a:endParaRPr>
          </a:p>
        </p:txBody>
      </p:sp>
      <p:sp>
        <p:nvSpPr>
          <p:cNvPr id="141" name="fixation"/>
          <p:cNvSpPr txBox="1"/>
          <p:nvPr/>
        </p:nvSpPr>
        <p:spPr>
          <a:xfrm>
            <a:off x="7902546" y="4824210"/>
            <a:ext cx="26273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deceitful</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334140" y="6639611"/>
            <a:ext cx="16847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tense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79643" y="84748"/>
            <a:ext cx="495488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sink</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27151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dent</a:t>
            </a:r>
            <a:endParaRPr sz="239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65C67F76-3D35-244C-A546-D53C4AC81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186" y="417711"/>
            <a:ext cx="3685965" cy="3685965"/>
          </a:xfrm>
          <a:prstGeom prst="rect">
            <a:avLst/>
          </a:prstGeom>
        </p:spPr>
      </p:pic>
      <p:pic>
        <p:nvPicPr>
          <p:cNvPr id="4" name="Picture 3" descr="Icon&#10;&#10;Description automatically generated">
            <a:extLst>
              <a:ext uri="{FF2B5EF4-FFF2-40B4-BE49-F238E27FC236}">
                <a16:creationId xmlns:a16="http://schemas.microsoft.com/office/drawing/2014/main" id="{FB9ACC1F-F499-0847-A5F1-8D15C5E58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49" y="5725544"/>
            <a:ext cx="3326488" cy="332648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03874" y="88740"/>
            <a:ext cx="578844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juice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9018" y="5203194"/>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short</a:t>
            </a:r>
            <a:endParaRPr sz="138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D937C74C-E12C-F040-916B-4261584AA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14003"/>
            <a:ext cx="3428917" cy="3428917"/>
          </a:xfrm>
          <a:prstGeom prst="rect">
            <a:avLst/>
          </a:prstGeom>
        </p:spPr>
      </p:pic>
      <p:pic>
        <p:nvPicPr>
          <p:cNvPr id="21" name="Picture 20" descr="Icon&#10;&#10;Description automatically generated">
            <a:extLst>
              <a:ext uri="{FF2B5EF4-FFF2-40B4-BE49-F238E27FC236}">
                <a16:creationId xmlns:a16="http://schemas.microsoft.com/office/drawing/2014/main" id="{5C4B062E-FCFE-E74E-83B2-AEAE1C152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21" y="5656478"/>
            <a:ext cx="3478394" cy="347839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240244"/>
            <a:ext cx="530594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long</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30589" y="5427006"/>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odd</a:t>
            </a:r>
            <a:endParaRPr sz="80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FB91FB8C-5D43-7846-B6ED-88FB429B2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625" y="685828"/>
            <a:ext cx="3161636" cy="3161636"/>
          </a:xfrm>
          <a:prstGeom prst="rect">
            <a:avLst/>
          </a:prstGeom>
        </p:spPr>
      </p:pic>
      <p:pic>
        <p:nvPicPr>
          <p:cNvPr id="18" name="Picture 17" descr="Icon&#10;&#10;Description automatically generated">
            <a:extLst>
              <a:ext uri="{FF2B5EF4-FFF2-40B4-BE49-F238E27FC236}">
                <a16:creationId xmlns:a16="http://schemas.microsoft.com/office/drawing/2014/main" id="{639A7E3A-65D1-054C-AFB2-9FD19D2AA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840" y="5603580"/>
            <a:ext cx="3540392" cy="354039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28763" y="305549"/>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drab</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57205" y="5850604"/>
            <a:ext cx="11000055"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deceitful</a:t>
            </a:r>
            <a:endParaRPr sz="11500" dirty="0">
              <a:latin typeface="Gill Sans MT" panose="020B0502020104020203" pitchFamily="34" charset="77"/>
            </a:endParaRPr>
          </a:p>
        </p:txBody>
      </p:sp>
      <p:pic>
        <p:nvPicPr>
          <p:cNvPr id="4" name="Picture 3" descr="Icon&#10;&#10;Description automatically generated with low confidence">
            <a:extLst>
              <a:ext uri="{FF2B5EF4-FFF2-40B4-BE49-F238E27FC236}">
                <a16:creationId xmlns:a16="http://schemas.microsoft.com/office/drawing/2014/main" id="{B83B9295-03B0-C44B-BDCF-457C77C1A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578" y="468049"/>
            <a:ext cx="3505247" cy="3505247"/>
          </a:xfrm>
          <a:prstGeom prst="rect">
            <a:avLst/>
          </a:prstGeom>
        </p:spPr>
      </p:pic>
      <p:pic>
        <p:nvPicPr>
          <p:cNvPr id="18" name="Picture 17" descr="Icon&#10;&#10;Description automatically generated">
            <a:extLst>
              <a:ext uri="{FF2B5EF4-FFF2-40B4-BE49-F238E27FC236}">
                <a16:creationId xmlns:a16="http://schemas.microsoft.com/office/drawing/2014/main" id="{6B2629C7-1185-D34B-8E9F-669FFDDB42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70" y="5670449"/>
            <a:ext cx="3358940" cy="335894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02803" y="24365"/>
            <a:ext cx="7700826"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quaint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5873" y="5203194"/>
            <a:ext cx="1296543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tense</a:t>
            </a:r>
            <a:endParaRPr sz="9600" dirty="0">
              <a:latin typeface="Gill Sans MT" panose="020B0502020104020203" pitchFamily="34" charset="77"/>
            </a:endParaRPr>
          </a:p>
        </p:txBody>
      </p:sp>
      <p:pic>
        <p:nvPicPr>
          <p:cNvPr id="14" name="Picture 13" descr="Logo&#10;&#10;Description automatically generated">
            <a:extLst>
              <a:ext uri="{FF2B5EF4-FFF2-40B4-BE49-F238E27FC236}">
                <a16:creationId xmlns:a16="http://schemas.microsoft.com/office/drawing/2014/main" id="{FC29DE7D-E581-D345-BA7D-F447D2B8B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403" y="426186"/>
            <a:ext cx="3563813" cy="3563813"/>
          </a:xfrm>
          <a:prstGeom prst="rect">
            <a:avLst/>
          </a:prstGeom>
        </p:spPr>
      </p:pic>
      <p:pic>
        <p:nvPicPr>
          <p:cNvPr id="4" name="Picture 3" descr="Icon&#10;&#10;Description automatically generated">
            <a:extLst>
              <a:ext uri="{FF2B5EF4-FFF2-40B4-BE49-F238E27FC236}">
                <a16:creationId xmlns:a16="http://schemas.microsoft.com/office/drawing/2014/main" id="{C98724F0-46F4-7D40-AA83-CD5CF43FC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05" y="5726194"/>
            <a:ext cx="3295622" cy="329562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33945" y="2274766"/>
            <a:ext cx="12535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sink	</a:t>
            </a:r>
            <a:endParaRPr b="1" dirty="0">
              <a:latin typeface="Gill Sans MT" panose="020B0502020104020203" pitchFamily="34" charset="77"/>
              <a:sym typeface="American Typewriter"/>
            </a:endParaRPr>
          </a:p>
        </p:txBody>
      </p:sp>
      <p:sp>
        <p:nvSpPr>
          <p:cNvPr id="134" name="office"/>
          <p:cNvSpPr txBox="1"/>
          <p:nvPr/>
        </p:nvSpPr>
        <p:spPr>
          <a:xfrm>
            <a:off x="5841786" y="3183419"/>
            <a:ext cx="14378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dent</a:t>
            </a:r>
            <a:endParaRPr dirty="0">
              <a:latin typeface="Gill Sans MT" panose="020B0502020104020203" pitchFamily="34" charset="77"/>
            </a:endParaRPr>
          </a:p>
        </p:txBody>
      </p:sp>
      <p:sp>
        <p:nvSpPr>
          <p:cNvPr id="135" name="spare"/>
          <p:cNvSpPr txBox="1"/>
          <p:nvPr/>
        </p:nvSpPr>
        <p:spPr>
          <a:xfrm>
            <a:off x="5825746" y="4033018"/>
            <a:ext cx="14699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juice</a:t>
            </a:r>
            <a:endParaRPr b="1" dirty="0">
              <a:latin typeface="Gill Sans MT" panose="020B0502020104020203" pitchFamily="34" charset="77"/>
              <a:sym typeface="American Typewriter"/>
            </a:endParaRPr>
          </a:p>
        </p:txBody>
      </p:sp>
      <p:sp>
        <p:nvSpPr>
          <p:cNvPr id="136" name="chipped"/>
          <p:cNvSpPr txBox="1"/>
          <p:nvPr/>
        </p:nvSpPr>
        <p:spPr>
          <a:xfrm>
            <a:off x="5884265" y="4958818"/>
            <a:ext cx="13529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long</a:t>
            </a:r>
            <a:endParaRPr dirty="0">
              <a:latin typeface="Gill Sans MT" panose="020B0502020104020203" pitchFamily="34" charset="77"/>
            </a:endParaRPr>
          </a:p>
        </p:txBody>
      </p:sp>
      <p:sp>
        <p:nvSpPr>
          <p:cNvPr id="137" name="lift"/>
          <p:cNvSpPr txBox="1"/>
          <p:nvPr/>
        </p:nvSpPr>
        <p:spPr>
          <a:xfrm>
            <a:off x="5736787" y="5829370"/>
            <a:ext cx="16478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short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34592" y="3418118"/>
            <a:ext cx="14523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drab</a:t>
            </a:r>
            <a:endParaRPr b="1" dirty="0">
              <a:latin typeface="Gill Sans MT" panose="020B0502020104020203" pitchFamily="34" charset="77"/>
              <a:sym typeface="American Typewriter"/>
            </a:endParaRPr>
          </a:p>
        </p:txBody>
      </p:sp>
      <p:sp>
        <p:nvSpPr>
          <p:cNvPr id="140" name="tolerate"/>
          <p:cNvSpPr txBox="1"/>
          <p:nvPr/>
        </p:nvSpPr>
        <p:spPr>
          <a:xfrm>
            <a:off x="5955617" y="2522165"/>
            <a:ext cx="12102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odd</a:t>
            </a:r>
            <a:endParaRPr dirty="0">
              <a:latin typeface="Gill Sans MT" panose="020B0502020104020203" pitchFamily="34" charset="77"/>
            </a:endParaRPr>
          </a:p>
        </p:txBody>
      </p:sp>
      <p:sp>
        <p:nvSpPr>
          <p:cNvPr id="141" name="fixation"/>
          <p:cNvSpPr txBox="1"/>
          <p:nvPr/>
        </p:nvSpPr>
        <p:spPr>
          <a:xfrm>
            <a:off x="5247095" y="4280417"/>
            <a:ext cx="26273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deceitful</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21391" y="5188117"/>
            <a:ext cx="196207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quaint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60053" y="5996646"/>
            <a:ext cx="16847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tense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7736" y="1309202"/>
            <a:ext cx="152285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sink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70960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boat sinks or if someone or something sinks it, it disappears below the surface of a mass of water.</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toy boat was </a:t>
            </a:r>
            <a:r>
              <a:rPr lang="en-GB" sz="4000" b="1" dirty="0">
                <a:latin typeface="Gill Sans MT" panose="020B0502020104020203" pitchFamily="34" charset="77"/>
              </a:rPr>
              <a:t>sinking</a:t>
            </a:r>
            <a:r>
              <a:rPr lang="en-GB" sz="4000" dirty="0">
                <a:latin typeface="Gill Sans MT" panose="020B0502020104020203" pitchFamily="34" charset="77"/>
              </a:rPr>
              <a:t> in the water tray.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sink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0275584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drop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descend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ocean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3162020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sink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a:t>
                      </a:r>
                      <a:r>
                        <a:rPr lang="en-GB" sz="2400">
                          <a:solidFill>
                            <a:srgbClr val="0365C0"/>
                          </a:solidFill>
                          <a:latin typeface="Gill Sans MT" panose="020B0502020104020203" pitchFamily="34" charset="77"/>
                        </a:rPr>
                        <a:t>ink </a:t>
                      </a:r>
                      <a:r>
                        <a:rPr lang="en-GB" sz="2400" dirty="0">
                          <a:solidFill>
                            <a:srgbClr val="0365C0"/>
                          </a:solidFill>
                          <a:latin typeface="Gill Sans MT" panose="020B0502020104020203" pitchFamily="34" charset="77"/>
                        </a:rPr>
                        <a:t>to </a:t>
                      </a:r>
                      <a:r>
                        <a:rPr lang="en-GB" sz="2400">
                          <a:solidFill>
                            <a:srgbClr val="0365C0"/>
                          </a:solidFill>
                          <a:latin typeface="Gill Sans MT" panose="020B0502020104020203" pitchFamily="34" charset="77"/>
                        </a:rPr>
                        <a:t>the bottom</a:t>
                      </a:r>
                      <a:endParaRPr lang="en-GB" sz="2400" dirty="0">
                        <a:solidFill>
                          <a:srgbClr val="0365C0"/>
                        </a:solidFill>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3CBB1FA3-C9E4-734B-8688-A0666D611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720" y="2313654"/>
            <a:ext cx="3685965" cy="368596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1137" y="1309202"/>
            <a:ext cx="173605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98628"/>
            <a:ext cx="632631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dent the surface of something, you make a hollow area in it by hitting or pressing it.</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machine made a </a:t>
            </a:r>
            <a:r>
              <a:rPr lang="en-GB" sz="4000" b="1" dirty="0">
                <a:latin typeface="Gill Sans MT" panose="020B0502020104020203" pitchFamily="34" charset="77"/>
              </a:rPr>
              <a:t>dent</a:t>
            </a:r>
            <a:r>
              <a:rPr lang="en-GB" sz="4000" dirty="0">
                <a:latin typeface="Gill Sans MT" panose="020B0502020104020203" pitchFamily="34" charset="77"/>
              </a:rPr>
              <a:t> in the metal.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3147989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8266306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huge 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tiny 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06FB3427-CF25-5442-AEB7-34F4E4957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082" y="2649381"/>
            <a:ext cx="3326488" cy="3326488"/>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109" y="1309202"/>
            <a:ext cx="176811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juice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4269263"/>
            <a:ext cx="5925965"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Juice is the liquid that can be obtained from a fruit.</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squeezed the </a:t>
            </a:r>
            <a:r>
              <a:rPr lang="en-GB" sz="4000" b="1" dirty="0">
                <a:latin typeface="Gill Sans MT" panose="020B0502020104020203" pitchFamily="34" charset="77"/>
              </a:rPr>
              <a:t>juice</a:t>
            </a:r>
            <a:r>
              <a:rPr lang="en-GB" sz="4000" dirty="0">
                <a:latin typeface="Gill Sans MT" panose="020B0502020104020203" pitchFamily="34" charset="77"/>
              </a:rPr>
              <a:t> from the lemon.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juice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762372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reduce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510482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delicious juice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fresh juice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57D0618B-64C1-8E43-B0B7-7D28754FD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672" y="2335124"/>
            <a:ext cx="3782710" cy="378271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6447" y="1309202"/>
            <a:ext cx="204543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short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995556"/>
            <a:ext cx="603680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is short or lasts for a short time, it does not last very long.</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only time for a </a:t>
            </a:r>
            <a:r>
              <a:rPr lang="en-GB" sz="4000" b="1" dirty="0">
                <a:latin typeface="Gill Sans MT" panose="020B0502020104020203" pitchFamily="34" charset="77"/>
              </a:rPr>
              <a:t>short</a:t>
            </a:r>
            <a:r>
              <a:rPr lang="en-GB" sz="4000" dirty="0">
                <a:latin typeface="Gill Sans MT" panose="020B0502020104020203" pitchFamily="34" charset="77"/>
              </a:rPr>
              <a:t> break.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short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4600573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brief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quick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7446483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short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shorter than usual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81E2A55E-EF57-6949-91E9-FF21D79AC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622" y="2528792"/>
            <a:ext cx="3478394" cy="347839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5647" y="1309202"/>
            <a:ext cx="16270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6131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long measures a great distance from one end to the other.</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had beautiful, </a:t>
            </a:r>
            <a:r>
              <a:rPr lang="en-GB" sz="4000" b="1" dirty="0">
                <a:latin typeface="Gill Sans MT" panose="020B0502020104020203" pitchFamily="34" charset="77"/>
              </a:rPr>
              <a:t>long</a:t>
            </a:r>
            <a:r>
              <a:rPr lang="en-GB" sz="4000" dirty="0">
                <a:latin typeface="Gill Sans MT" panose="020B0502020104020203" pitchFamily="34" charset="77"/>
              </a:rPr>
              <a:t> hair.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48675798"/>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lengthy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002913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longer than usual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32E85B66-6A5F-9A40-B6FA-27B269EFE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516" y="2660884"/>
            <a:ext cx="3161636" cy="3161636"/>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26627</TotalTime>
  <Words>1260</Words>
  <Application>Microsoft Macintosh PowerPoint</Application>
  <PresentationFormat>Custom</PresentationFormat>
  <Paragraphs>351</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364</cp:revision>
  <dcterms:modified xsi:type="dcterms:W3CDTF">2022-02-27T14:14:04Z</dcterms:modified>
</cp:coreProperties>
</file>