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1"/>
    <p:restoredTop sz="94756"/>
  </p:normalViewPr>
  <p:slideViewPr>
    <p:cSldViewPr snapToGrid="0" snapToObjects="1">
      <p:cViewPr varScale="1">
        <p:scale>
          <a:sx n="63" d="100"/>
          <a:sy n="63" d="100"/>
        </p:scale>
        <p:origin x="256" y="-3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19.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60253" y="3226831"/>
            <a:ext cx="726801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17</a:t>
            </a:r>
            <a:r>
              <a:rPr dirty="0">
                <a:latin typeface="Gill Sans MT" panose="020B0502020104020203" pitchFamily="34" charset="77"/>
              </a:rPr>
              <a:t> </a:t>
            </a:r>
            <a:r>
              <a:rPr lang="en-GB" dirty="0">
                <a:latin typeface="Gill Sans MT" panose="020B0502020104020203" pitchFamily="34" charset="77"/>
              </a:rPr>
              <a:t>– 17th January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9860" y="1309202"/>
            <a:ext cx="283410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burning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6" y="3776820"/>
            <a:ext cx="768916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have a burning interest in something or a burning desire to do something, you are extremely interested in it or want to do it very much.</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He had a </a:t>
            </a:r>
            <a:r>
              <a:rPr lang="en-GB" sz="4000" b="1" dirty="0">
                <a:latin typeface="Gill Sans MT" panose="020B0502020104020203" pitchFamily="34" charset="77"/>
              </a:rPr>
              <a:t>burning</a:t>
            </a:r>
            <a:r>
              <a:rPr lang="en-GB" sz="4000" dirty="0">
                <a:latin typeface="Gill Sans MT" panose="020B0502020104020203" pitchFamily="34" charset="77"/>
              </a:rPr>
              <a:t> desire to buy a new car.</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burn-</a:t>
            </a:r>
            <a:r>
              <a:rPr lang="en-GB" dirty="0" err="1">
                <a:latin typeface="Gill Sans MT" panose="020B0502020104020203" pitchFamily="34" charset="77"/>
              </a:rPr>
              <a:t>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8995384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profound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turning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5583339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burning desire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burning interest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A45B2AB-D1E1-EC46-A1A2-2E330BCDF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467" y="2759043"/>
            <a:ext cx="3088640" cy="308864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8534" y="1309202"/>
            <a:ext cx="240129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shame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808568"/>
            <a:ext cx="710035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something is a shame, you are expressing your regret about it and indicating that you wish it had happened differently.</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 </a:t>
            </a:r>
            <a:r>
              <a:rPr lang="en-GB" sz="4000" b="1" dirty="0">
                <a:latin typeface="Gill Sans MT" panose="020B0502020104020203" pitchFamily="34" charset="77"/>
              </a:rPr>
              <a:t>shame</a:t>
            </a:r>
            <a:r>
              <a:rPr lang="en-GB" sz="4000" dirty="0">
                <a:latin typeface="Gill Sans MT" panose="020B0502020104020203" pitchFamily="34" charset="77"/>
              </a:rPr>
              <a:t> that the show had been cancelled.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shame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7265640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shame that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shame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0207947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ful</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royal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crying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FAA3697A-9504-0B41-864F-23624BB6D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417" y="2723501"/>
            <a:ext cx="3181620" cy="318162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38458" y="1309202"/>
            <a:ext cx="26449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exactly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789759"/>
            <a:ext cx="7137523"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say 'Exactly', you are agreeing with someone or emphasizing the truth of what they say. If you say 'Not exactly', you are telling them politely that they are wrong in part of what they are saying.</a:t>
            </a:r>
            <a:endParaRPr sz="28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was </a:t>
            </a:r>
            <a:r>
              <a:rPr lang="en-GB" sz="4000" b="1" dirty="0">
                <a:latin typeface="Gill Sans MT" panose="020B0502020104020203" pitchFamily="34" charset="77"/>
              </a:rPr>
              <a:t>exactly</a:t>
            </a:r>
            <a:r>
              <a:rPr lang="en-GB" sz="4000" dirty="0">
                <a:latin typeface="Gill Sans MT" panose="020B0502020104020203" pitchFamily="34" charset="77"/>
              </a:rPr>
              <a:t> right about the order of the planets.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ex-act-</a:t>
            </a:r>
            <a:r>
              <a:rPr lang="en-GB" dirty="0" err="1">
                <a:latin typeface="Gill Sans MT" panose="020B0502020104020203" pitchFamily="34" charset="77"/>
              </a:rPr>
              <a:t>ly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709358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Yes! Exactly.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Exactly 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2179922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precisely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not at 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yes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495CF109-6597-274E-8C56-B71AA7AD0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569078"/>
            <a:ext cx="3549295" cy="354929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87185" y="1309202"/>
            <a:ext cx="176651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peer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48279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peer at something, you look at it very hard, usually because it is difficult to see clearly.</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Amir </a:t>
            </a:r>
            <a:r>
              <a:rPr lang="en-GB" b="1" dirty="0">
                <a:latin typeface="Gill Sans MT" panose="020B0502020104020203" pitchFamily="34" charset="77"/>
              </a:rPr>
              <a:t>peered</a:t>
            </a:r>
            <a:r>
              <a:rPr lang="en-GB" dirty="0">
                <a:latin typeface="Gill Sans MT" panose="020B0502020104020203" pitchFamily="34" charset="77"/>
              </a:rPr>
              <a:t> through the gap in the fence.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peer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6205717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peered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peered into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62269629"/>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squint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615A902E-82BF-C74A-B7CD-A9BB986D9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728" y="2618192"/>
            <a:ext cx="3745041" cy="374504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6008" y="1339979"/>
            <a:ext cx="215924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billow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898737"/>
            <a:ext cx="690412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something made of cloth billows, it swells out and moves slowly in the wind. When smoke or cloud billows, it moves slowly upwards or across the sky.</a:t>
            </a:r>
            <a:endParaRPr sz="32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Fumes </a:t>
            </a:r>
            <a:r>
              <a:rPr lang="en-GB" sz="4000" b="1" dirty="0">
                <a:latin typeface="Gill Sans MT" panose="020B0502020104020203" pitchFamily="34" charset="77"/>
              </a:rPr>
              <a:t>billowed</a:t>
            </a:r>
            <a:r>
              <a:rPr lang="en-GB" sz="4000" dirty="0">
                <a:latin typeface="Gill Sans MT" panose="020B0502020104020203" pitchFamily="34" charset="77"/>
              </a:rPr>
              <a:t> from the exhaust of the car.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bil</a:t>
            </a:r>
            <a:r>
              <a:rPr lang="en-GB" dirty="0">
                <a:latin typeface="Gill Sans MT" panose="020B0502020104020203" pitchFamily="34" charset="77"/>
              </a:rPr>
              <a:t>-low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3794002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billowed out behind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billowed up into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1036866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pillow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smoke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79549E05-F08C-BC41-B221-A44C74C3C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974" y="2382237"/>
            <a:ext cx="3735253" cy="373525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7526892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test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spring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nature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crunch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319821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burning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peer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billow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86208035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spring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clumsy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nature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crunch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86730912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 or if you *** it, it makes a breaking or crushing noise, for example when you step on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person moves or handles things in a careless, awkward way, often so that things are knocked over or broken.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all the animals, plants, and other things in the world that are not made by people, and all the events and processes that are not caused by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deliberate action or experiment to find out how well something works.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a person or animal ***, they jump upwards or forwards suddenly or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Logo&#10;&#10;Description automatically generated">
            <a:extLst>
              <a:ext uri="{FF2B5EF4-FFF2-40B4-BE49-F238E27FC236}">
                <a16:creationId xmlns:a16="http://schemas.microsoft.com/office/drawing/2014/main" id="{86B2F50C-4B6A-8349-8F0A-09F93C18D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193" y="2892340"/>
            <a:ext cx="773086" cy="773086"/>
          </a:xfrm>
          <a:prstGeom prst="rect">
            <a:avLst/>
          </a:prstGeom>
        </p:spPr>
      </p:pic>
      <p:pic>
        <p:nvPicPr>
          <p:cNvPr id="22" name="Picture 21" descr="A picture containing wheel, vector graphics&#10;&#10;Description automatically generated">
            <a:extLst>
              <a:ext uri="{FF2B5EF4-FFF2-40B4-BE49-F238E27FC236}">
                <a16:creationId xmlns:a16="http://schemas.microsoft.com/office/drawing/2014/main" id="{70F411E3-5561-534B-AE01-96964464832E}"/>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369112" y="2883503"/>
            <a:ext cx="249981" cy="249981"/>
          </a:xfrm>
          <a:prstGeom prst="rect">
            <a:avLst/>
          </a:prstGeom>
        </p:spPr>
      </p:pic>
      <p:pic>
        <p:nvPicPr>
          <p:cNvPr id="27" name="Picture 26" descr="Icon&#10;&#10;Description automatically generated">
            <a:extLst>
              <a:ext uri="{FF2B5EF4-FFF2-40B4-BE49-F238E27FC236}">
                <a16:creationId xmlns:a16="http://schemas.microsoft.com/office/drawing/2014/main" id="{5780C040-5134-A64C-A21E-827B3BC42C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5990" y="5352964"/>
            <a:ext cx="869289" cy="869289"/>
          </a:xfrm>
          <a:prstGeom prst="rect">
            <a:avLst/>
          </a:prstGeom>
        </p:spPr>
      </p:pic>
      <p:pic>
        <p:nvPicPr>
          <p:cNvPr id="28" name="Picture 27" descr="Logo&#10;&#10;Description automatically generated">
            <a:extLst>
              <a:ext uri="{FF2B5EF4-FFF2-40B4-BE49-F238E27FC236}">
                <a16:creationId xmlns:a16="http://schemas.microsoft.com/office/drawing/2014/main" id="{D797251D-0203-DD4C-B741-D7C8B71B82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3805" y="3855705"/>
            <a:ext cx="1089862" cy="1089862"/>
          </a:xfrm>
          <a:prstGeom prst="rect">
            <a:avLst/>
          </a:prstGeom>
        </p:spPr>
      </p:pic>
      <p:pic>
        <p:nvPicPr>
          <p:cNvPr id="29" name="Picture 28" descr="Icon&#10;&#10;Description automatically generated">
            <a:extLst>
              <a:ext uri="{FF2B5EF4-FFF2-40B4-BE49-F238E27FC236}">
                <a16:creationId xmlns:a16="http://schemas.microsoft.com/office/drawing/2014/main" id="{4A699367-DBA9-9C48-93AA-F70A82E42D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5947" y="7696141"/>
            <a:ext cx="1179810" cy="1179810"/>
          </a:xfrm>
          <a:prstGeom prst="rect">
            <a:avLst/>
          </a:prstGeom>
        </p:spPr>
      </p:pic>
      <p:pic>
        <p:nvPicPr>
          <p:cNvPr id="30" name="Picture 29" descr="Logo&#10;&#10;Description automatically generated">
            <a:extLst>
              <a:ext uri="{FF2B5EF4-FFF2-40B4-BE49-F238E27FC236}">
                <a16:creationId xmlns:a16="http://schemas.microsoft.com/office/drawing/2014/main" id="{6F5FB5D8-0C62-1F4D-88E7-A91BD11AF4B7}"/>
              </a:ext>
            </a:extLst>
          </p:cNvPr>
          <p:cNvPicPr>
            <a:picLocks noChangeAspect="1"/>
          </p:cNvPicPr>
          <p:nvPr/>
        </p:nvPicPr>
        <p:blipFill rotWithShape="1">
          <a:blip r:embed="rId11">
            <a:extLst>
              <a:ext uri="{28A0092B-C50C-407E-A947-70E740481C1C}">
                <a14:useLocalDpi xmlns:a14="http://schemas.microsoft.com/office/drawing/2010/main" val="0"/>
              </a:ext>
            </a:extLst>
          </a:blip>
          <a:srcRect b="10694"/>
          <a:stretch/>
        </p:blipFill>
        <p:spPr>
          <a:xfrm>
            <a:off x="10201662" y="6310321"/>
            <a:ext cx="1342561" cy="119898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06053506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burning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shame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exactly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peer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billow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72818663"/>
              </p:ext>
            </p:extLst>
          </p:nvPr>
        </p:nvGraphicFramePr>
        <p:xfrm>
          <a:off x="5307795" y="1251704"/>
          <a:ext cx="4826233" cy="8112384"/>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at something, you look at it very hard, usually because it is difficult to see clearly.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say ***', you are agreeing with someone or emphasizing the truth of what they say. If you say 'Not ***', you are telling them politely that they are wrong in part of what they are saying.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something made of cloth ***, it swells out and moves slowly in the wind. When smoke or cloud ***, it moves slowly upwards or across the sky.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have a *** interest in something or a ** desire to do something, you are extremely interested in it or want to do it very much.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say that something is a ***, you are expressing your regret about it and indicating that you wish it had happened differently.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708A32E2-375F-C847-A99A-49797BE52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4466" y="5105996"/>
            <a:ext cx="1115761" cy="1115761"/>
          </a:xfrm>
          <a:prstGeom prst="rect">
            <a:avLst/>
          </a:prstGeom>
        </p:spPr>
      </p:pic>
      <p:pic>
        <p:nvPicPr>
          <p:cNvPr id="20" name="Picture 19" descr="Logo&#10;&#10;Description automatically generated">
            <a:extLst>
              <a:ext uri="{FF2B5EF4-FFF2-40B4-BE49-F238E27FC236}">
                <a16:creationId xmlns:a16="http://schemas.microsoft.com/office/drawing/2014/main" id="{D81F5151-BD7A-1D43-AC4E-70A67CE530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8507" y="2652997"/>
            <a:ext cx="933589" cy="933589"/>
          </a:xfrm>
          <a:prstGeom prst="rect">
            <a:avLst/>
          </a:prstGeom>
        </p:spPr>
      </p:pic>
      <p:pic>
        <p:nvPicPr>
          <p:cNvPr id="27" name="Picture 26" descr="Icon&#10;&#10;Description automatically generated">
            <a:extLst>
              <a:ext uri="{FF2B5EF4-FFF2-40B4-BE49-F238E27FC236}">
                <a16:creationId xmlns:a16="http://schemas.microsoft.com/office/drawing/2014/main" id="{FF02DD71-5FB1-B04E-B32D-B2D1A1C813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0559" y="3886428"/>
            <a:ext cx="1139668" cy="1139668"/>
          </a:xfrm>
          <a:prstGeom prst="rect">
            <a:avLst/>
          </a:prstGeom>
        </p:spPr>
      </p:pic>
      <p:pic>
        <p:nvPicPr>
          <p:cNvPr id="28" name="Picture 27" descr="Logo&#10;&#10;Description automatically generated">
            <a:extLst>
              <a:ext uri="{FF2B5EF4-FFF2-40B4-BE49-F238E27FC236}">
                <a16:creationId xmlns:a16="http://schemas.microsoft.com/office/drawing/2014/main" id="{0CA273D1-C730-C849-A3E6-431136112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60280" y="8098928"/>
            <a:ext cx="720226" cy="720226"/>
          </a:xfrm>
          <a:prstGeom prst="rect">
            <a:avLst/>
          </a:prstGeom>
        </p:spPr>
      </p:pic>
      <p:pic>
        <p:nvPicPr>
          <p:cNvPr id="29" name="Picture 28" descr="Icon&#10;&#10;Description automatically generated">
            <a:extLst>
              <a:ext uri="{FF2B5EF4-FFF2-40B4-BE49-F238E27FC236}">
                <a16:creationId xmlns:a16="http://schemas.microsoft.com/office/drawing/2014/main" id="{66E6F1BB-4EDD-4E41-AE08-5DB954CEA8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0088" y="6593411"/>
            <a:ext cx="950425" cy="95042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85918" y="3085008"/>
            <a:ext cx="12262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test</a:t>
            </a:r>
            <a:endParaRPr b="1" dirty="0">
              <a:latin typeface="Gill Sans MT" panose="020B0502020104020203" pitchFamily="34" charset="77"/>
              <a:sym typeface="American Typewriter"/>
            </a:endParaRPr>
          </a:p>
        </p:txBody>
      </p:sp>
      <p:sp>
        <p:nvSpPr>
          <p:cNvPr id="134" name="office"/>
          <p:cNvSpPr txBox="1"/>
          <p:nvPr/>
        </p:nvSpPr>
        <p:spPr>
          <a:xfrm>
            <a:off x="2850897" y="3993661"/>
            <a:ext cx="18963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spring</a:t>
            </a:r>
            <a:endParaRPr dirty="0">
              <a:latin typeface="Gill Sans MT" panose="020B0502020104020203" pitchFamily="34" charset="77"/>
            </a:endParaRPr>
          </a:p>
        </p:txBody>
      </p:sp>
      <p:sp>
        <p:nvSpPr>
          <p:cNvPr id="135" name="spare"/>
          <p:cNvSpPr txBox="1"/>
          <p:nvPr/>
        </p:nvSpPr>
        <p:spPr>
          <a:xfrm>
            <a:off x="2726660" y="4843260"/>
            <a:ext cx="21448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clumsy</a:t>
            </a:r>
            <a:endParaRPr b="1" dirty="0">
              <a:latin typeface="Gill Sans MT" panose="020B0502020104020203" pitchFamily="34" charset="77"/>
              <a:sym typeface="American Typewriter"/>
            </a:endParaRPr>
          </a:p>
        </p:txBody>
      </p:sp>
      <p:sp>
        <p:nvSpPr>
          <p:cNvPr id="136" name="chipped"/>
          <p:cNvSpPr txBox="1"/>
          <p:nvPr/>
        </p:nvSpPr>
        <p:spPr>
          <a:xfrm>
            <a:off x="2772350" y="5769060"/>
            <a:ext cx="20534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nature</a:t>
            </a:r>
            <a:endParaRPr dirty="0">
              <a:latin typeface="Gill Sans MT" panose="020B0502020104020203" pitchFamily="34" charset="77"/>
            </a:endParaRPr>
          </a:p>
        </p:txBody>
      </p:sp>
      <p:sp>
        <p:nvSpPr>
          <p:cNvPr id="137" name="lift"/>
          <p:cNvSpPr txBox="1"/>
          <p:nvPr/>
        </p:nvSpPr>
        <p:spPr>
          <a:xfrm>
            <a:off x="2741891" y="6639612"/>
            <a:ext cx="21143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crunch</a:t>
            </a:r>
            <a:endParaRPr dirty="0">
              <a:latin typeface="Gill Sans MT" panose="020B0502020104020203" pitchFamily="34" charset="77"/>
            </a:endParaRPr>
          </a:p>
        </p:txBody>
      </p:sp>
      <p:sp>
        <p:nvSpPr>
          <p:cNvPr id="138" name="mutter"/>
          <p:cNvSpPr txBox="1"/>
          <p:nvPr/>
        </p:nvSpPr>
        <p:spPr>
          <a:xfrm>
            <a:off x="8206294" y="3961911"/>
            <a:ext cx="20197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shame</a:t>
            </a:r>
            <a:endParaRPr b="1" dirty="0">
              <a:latin typeface="Gill Sans MT" panose="020B0502020104020203" pitchFamily="34" charset="77"/>
              <a:sym typeface="American Typewriter"/>
            </a:endParaRPr>
          </a:p>
        </p:txBody>
      </p:sp>
      <p:sp>
        <p:nvSpPr>
          <p:cNvPr id="139" name="unveil"/>
          <p:cNvSpPr txBox="1"/>
          <p:nvPr/>
        </p:nvSpPr>
        <p:spPr>
          <a:xfrm>
            <a:off x="8399053" y="5750010"/>
            <a:ext cx="14443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peer</a:t>
            </a:r>
            <a:endParaRPr b="1" dirty="0">
              <a:latin typeface="Gill Sans MT" panose="020B0502020104020203" pitchFamily="34" charset="77"/>
              <a:sym typeface="American Typewriter"/>
            </a:endParaRPr>
          </a:p>
        </p:txBody>
      </p:sp>
      <p:sp>
        <p:nvSpPr>
          <p:cNvPr id="140" name="tolerate"/>
          <p:cNvSpPr txBox="1"/>
          <p:nvPr/>
        </p:nvSpPr>
        <p:spPr>
          <a:xfrm>
            <a:off x="8034780" y="3065958"/>
            <a:ext cx="23628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burning</a:t>
            </a:r>
            <a:endParaRPr dirty="0">
              <a:latin typeface="Gill Sans MT" panose="020B0502020104020203" pitchFamily="34" charset="77"/>
            </a:endParaRPr>
          </a:p>
        </p:txBody>
      </p:sp>
      <p:sp>
        <p:nvSpPr>
          <p:cNvPr id="141" name="fixation"/>
          <p:cNvSpPr txBox="1"/>
          <p:nvPr/>
        </p:nvSpPr>
        <p:spPr>
          <a:xfrm>
            <a:off x="8122151" y="4824210"/>
            <a:ext cx="21881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exactly</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254785" y="6639611"/>
            <a:ext cx="18434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billow</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2161" y="-367810"/>
            <a:ext cx="5733942"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test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28811" y="5027976"/>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spring</a:t>
            </a:r>
            <a:endParaRPr sz="28700" dirty="0">
              <a:latin typeface="Gill Sans MT" panose="020B0502020104020203" pitchFamily="34" charset="77"/>
            </a:endParaRPr>
          </a:p>
        </p:txBody>
      </p:sp>
      <p:pic>
        <p:nvPicPr>
          <p:cNvPr id="15" name="Picture 14" descr="Logo&#10;&#10;Description automatically generated">
            <a:extLst>
              <a:ext uri="{FF2B5EF4-FFF2-40B4-BE49-F238E27FC236}">
                <a16:creationId xmlns:a16="http://schemas.microsoft.com/office/drawing/2014/main" id="{03DDF107-0D68-914D-A4A6-4384B1A117CF}"/>
              </a:ext>
            </a:extLst>
          </p:cNvPr>
          <p:cNvPicPr>
            <a:picLocks noChangeAspect="1"/>
          </p:cNvPicPr>
          <p:nvPr/>
        </p:nvPicPr>
        <p:blipFill rotWithShape="1">
          <a:blip r:embed="rId4">
            <a:extLst>
              <a:ext uri="{28A0092B-C50C-407E-A947-70E740481C1C}">
                <a14:useLocalDpi xmlns:a14="http://schemas.microsoft.com/office/drawing/2010/main" val="0"/>
              </a:ext>
            </a:extLst>
          </a:blip>
          <a:srcRect b="10694"/>
          <a:stretch/>
        </p:blipFill>
        <p:spPr>
          <a:xfrm>
            <a:off x="7566805" y="-270642"/>
            <a:ext cx="4874400" cy="4353133"/>
          </a:xfrm>
          <a:prstGeom prst="rect">
            <a:avLst/>
          </a:prstGeom>
        </p:spPr>
      </p:pic>
      <p:pic>
        <p:nvPicPr>
          <p:cNvPr id="17" name="Picture 16" descr="Icon&#10;&#10;Description automatically generated">
            <a:extLst>
              <a:ext uri="{FF2B5EF4-FFF2-40B4-BE49-F238E27FC236}">
                <a16:creationId xmlns:a16="http://schemas.microsoft.com/office/drawing/2014/main" id="{38E2ED86-ADCD-2E40-9E41-D1EAACE37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103" y="5542901"/>
            <a:ext cx="3614035" cy="361403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64567" y="75864"/>
            <a:ext cx="853278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clumsy</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65661" y="5203194"/>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nature</a:t>
            </a:r>
            <a:endParaRPr sz="138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C64024A1-5367-364F-BEA4-6E591BC89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32" y="6006664"/>
            <a:ext cx="3057058" cy="3057058"/>
          </a:xfrm>
          <a:prstGeom prst="rect">
            <a:avLst/>
          </a:prstGeom>
        </p:spPr>
      </p:pic>
      <p:pic>
        <p:nvPicPr>
          <p:cNvPr id="18" name="Picture 17" descr="Logo&#10;&#10;Description automatically generated">
            <a:extLst>
              <a:ext uri="{FF2B5EF4-FFF2-40B4-BE49-F238E27FC236}">
                <a16:creationId xmlns:a16="http://schemas.microsoft.com/office/drawing/2014/main" id="{B39FDBE8-1B05-FF42-90FD-1E4453345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459396"/>
            <a:ext cx="3312406" cy="3312406"/>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42470" y="117393"/>
            <a:ext cx="859690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crunch</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220954" y="5633097"/>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burning</a:t>
            </a:r>
            <a:endParaRPr sz="8000" dirty="0">
              <a:latin typeface="Gill Sans MT" panose="020B0502020104020203" pitchFamily="34" charset="77"/>
            </a:endParaRPr>
          </a:p>
        </p:txBody>
      </p:sp>
      <p:pic>
        <p:nvPicPr>
          <p:cNvPr id="17" name="Picture 16" descr="Logo&#10;&#10;Description automatically generated">
            <a:extLst>
              <a:ext uri="{FF2B5EF4-FFF2-40B4-BE49-F238E27FC236}">
                <a16:creationId xmlns:a16="http://schemas.microsoft.com/office/drawing/2014/main" id="{49CADDC2-8462-B143-97C3-6CB35E3DA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9689" y="769884"/>
            <a:ext cx="2929282" cy="2929282"/>
          </a:xfrm>
          <a:prstGeom prst="rect">
            <a:avLst/>
          </a:prstGeom>
        </p:spPr>
      </p:pic>
      <p:pic>
        <p:nvPicPr>
          <p:cNvPr id="18" name="Picture 17" descr="A picture containing wheel, vector graphics&#10;&#10;Description automatically generated">
            <a:extLst>
              <a:ext uri="{FF2B5EF4-FFF2-40B4-BE49-F238E27FC236}">
                <a16:creationId xmlns:a16="http://schemas.microsoft.com/office/drawing/2014/main" id="{4D6EEE24-04E6-C649-B488-B2CD89022D7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894167" y="516423"/>
            <a:ext cx="947199" cy="947199"/>
          </a:xfrm>
          <a:prstGeom prst="rect">
            <a:avLst/>
          </a:prstGeom>
        </p:spPr>
      </p:pic>
      <p:pic>
        <p:nvPicPr>
          <p:cNvPr id="19" name="Picture 18" descr="Icon&#10;&#10;Description automatically generated">
            <a:extLst>
              <a:ext uri="{FF2B5EF4-FFF2-40B4-BE49-F238E27FC236}">
                <a16:creationId xmlns:a16="http://schemas.microsoft.com/office/drawing/2014/main" id="{421F76B6-7471-A74F-B7C5-340DA341B3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343" y="5915517"/>
            <a:ext cx="3088640" cy="308864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07982"/>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shame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98560" y="5590516"/>
            <a:ext cx="1100005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exactly</a:t>
            </a:r>
            <a:endParaRPr sz="11500" dirty="0">
              <a:latin typeface="Gill Sans MT" panose="020B0502020104020203" pitchFamily="34" charset="77"/>
            </a:endParaRPr>
          </a:p>
        </p:txBody>
      </p:sp>
      <p:pic>
        <p:nvPicPr>
          <p:cNvPr id="17" name="Picture 16" descr="Logo&#10;&#10;Description automatically generated">
            <a:extLst>
              <a:ext uri="{FF2B5EF4-FFF2-40B4-BE49-F238E27FC236}">
                <a16:creationId xmlns:a16="http://schemas.microsoft.com/office/drawing/2014/main" id="{173C2672-1BED-4843-AB08-D30906BA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37652"/>
            <a:ext cx="3181620" cy="3181620"/>
          </a:xfrm>
          <a:prstGeom prst="rect">
            <a:avLst/>
          </a:prstGeom>
        </p:spPr>
      </p:pic>
      <p:pic>
        <p:nvPicPr>
          <p:cNvPr id="4" name="Picture 3" descr="Icon&#10;&#10;Description automatically generated">
            <a:extLst>
              <a:ext uri="{FF2B5EF4-FFF2-40B4-BE49-F238E27FC236}">
                <a16:creationId xmlns:a16="http://schemas.microsoft.com/office/drawing/2014/main" id="{4A470FA8-C7BC-5C43-B829-80A5C363D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10" y="5608316"/>
            <a:ext cx="3549295" cy="354929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08553" y="-60625"/>
            <a:ext cx="578523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peer</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5873" y="5427006"/>
            <a:ext cx="129654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billow</a:t>
            </a:r>
            <a:endParaRPr sz="9600" dirty="0">
              <a:latin typeface="Gill Sans MT" panose="020B0502020104020203" pitchFamily="34" charset="77"/>
            </a:endParaRPr>
          </a:p>
        </p:txBody>
      </p:sp>
      <p:pic>
        <p:nvPicPr>
          <p:cNvPr id="14" name="Picture 13" descr="Logo&#10;&#10;Description automatically generated">
            <a:extLst>
              <a:ext uri="{FF2B5EF4-FFF2-40B4-BE49-F238E27FC236}">
                <a16:creationId xmlns:a16="http://schemas.microsoft.com/office/drawing/2014/main" id="{3BB4D773-3453-4048-B881-DA8A01E22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870" y="406335"/>
            <a:ext cx="3745041" cy="3745041"/>
          </a:xfrm>
          <a:prstGeom prst="rect">
            <a:avLst/>
          </a:prstGeom>
        </p:spPr>
      </p:pic>
      <p:pic>
        <p:nvPicPr>
          <p:cNvPr id="16" name="Picture 15" descr="Icon&#10;&#10;Description automatically generated">
            <a:extLst>
              <a:ext uri="{FF2B5EF4-FFF2-40B4-BE49-F238E27FC236}">
                <a16:creationId xmlns:a16="http://schemas.microsoft.com/office/drawing/2014/main" id="{7AC1EDD8-F569-9849-B749-8C16A864D8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574" y="5570232"/>
            <a:ext cx="3735253" cy="373525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47570" y="2274766"/>
            <a:ext cx="12262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test	</a:t>
            </a:r>
            <a:endParaRPr b="1" dirty="0">
              <a:latin typeface="Gill Sans MT" panose="020B0502020104020203" pitchFamily="34" charset="77"/>
              <a:sym typeface="American Typewriter"/>
            </a:endParaRPr>
          </a:p>
        </p:txBody>
      </p:sp>
      <p:sp>
        <p:nvSpPr>
          <p:cNvPr id="134" name="office"/>
          <p:cNvSpPr txBox="1"/>
          <p:nvPr/>
        </p:nvSpPr>
        <p:spPr>
          <a:xfrm>
            <a:off x="5612553" y="3183419"/>
            <a:ext cx="18963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spring</a:t>
            </a:r>
            <a:endParaRPr dirty="0">
              <a:latin typeface="Gill Sans MT" panose="020B0502020104020203" pitchFamily="34" charset="77"/>
            </a:endParaRPr>
          </a:p>
        </p:txBody>
      </p:sp>
      <p:sp>
        <p:nvSpPr>
          <p:cNvPr id="135" name="spare"/>
          <p:cNvSpPr txBox="1"/>
          <p:nvPr/>
        </p:nvSpPr>
        <p:spPr>
          <a:xfrm>
            <a:off x="5488310" y="4033018"/>
            <a:ext cx="21448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clumsy</a:t>
            </a:r>
            <a:endParaRPr b="1" dirty="0">
              <a:latin typeface="Gill Sans MT" panose="020B0502020104020203" pitchFamily="34" charset="77"/>
              <a:sym typeface="American Typewriter"/>
            </a:endParaRPr>
          </a:p>
        </p:txBody>
      </p:sp>
      <p:sp>
        <p:nvSpPr>
          <p:cNvPr id="136" name="chipped"/>
          <p:cNvSpPr txBox="1"/>
          <p:nvPr/>
        </p:nvSpPr>
        <p:spPr>
          <a:xfrm>
            <a:off x="5534005" y="4958818"/>
            <a:ext cx="20534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nature</a:t>
            </a:r>
            <a:endParaRPr dirty="0">
              <a:latin typeface="Gill Sans MT" panose="020B0502020104020203" pitchFamily="34" charset="77"/>
            </a:endParaRPr>
          </a:p>
        </p:txBody>
      </p:sp>
      <p:sp>
        <p:nvSpPr>
          <p:cNvPr id="137" name="lift"/>
          <p:cNvSpPr txBox="1"/>
          <p:nvPr/>
        </p:nvSpPr>
        <p:spPr>
          <a:xfrm>
            <a:off x="5503548" y="5829370"/>
            <a:ext cx="21143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crunch</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50854" y="3418118"/>
            <a:ext cx="20197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shame</a:t>
            </a:r>
            <a:endParaRPr b="1" dirty="0">
              <a:latin typeface="Gill Sans MT" panose="020B0502020104020203" pitchFamily="34" charset="77"/>
              <a:sym typeface="American Typewriter"/>
            </a:endParaRPr>
          </a:p>
        </p:txBody>
      </p:sp>
      <p:sp>
        <p:nvSpPr>
          <p:cNvPr id="140" name="tolerate"/>
          <p:cNvSpPr txBox="1"/>
          <p:nvPr/>
        </p:nvSpPr>
        <p:spPr>
          <a:xfrm>
            <a:off x="5379334" y="2522165"/>
            <a:ext cx="23628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burning</a:t>
            </a:r>
            <a:endParaRPr dirty="0">
              <a:latin typeface="Gill Sans MT" panose="020B0502020104020203" pitchFamily="34" charset="77"/>
            </a:endParaRPr>
          </a:p>
        </p:txBody>
      </p:sp>
      <p:sp>
        <p:nvSpPr>
          <p:cNvPr id="141" name="fixation"/>
          <p:cNvSpPr txBox="1"/>
          <p:nvPr/>
        </p:nvSpPr>
        <p:spPr>
          <a:xfrm>
            <a:off x="5466699" y="4280417"/>
            <a:ext cx="21881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exactly</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80272" y="5188117"/>
            <a:ext cx="14443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peer</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80698" y="5996646"/>
            <a:ext cx="18434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billow</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2580" y="1309202"/>
            <a:ext cx="147316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102081"/>
            <a:ext cx="6457735"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test is a deliberate action or experiment to find out how well something works.</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a:t>
            </a:r>
            <a:r>
              <a:rPr lang="en-GB" sz="4000" b="1" dirty="0">
                <a:latin typeface="Gill Sans MT" panose="020B0502020104020203" pitchFamily="34" charset="77"/>
              </a:rPr>
              <a:t>tested</a:t>
            </a:r>
            <a:r>
              <a:rPr lang="en-GB" sz="4000" dirty="0">
                <a:latin typeface="Gill Sans MT" panose="020B0502020104020203" pitchFamily="34" charset="77"/>
              </a:rPr>
              <a:t> how strong different materials were in Science.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873347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check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thoroughly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try-out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7379478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fully 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test to check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3EFE3D40-7AD7-ED46-A23D-0709FDD8031D}"/>
              </a:ext>
            </a:extLst>
          </p:cNvPr>
          <p:cNvPicPr>
            <a:picLocks noChangeAspect="1"/>
          </p:cNvPicPr>
          <p:nvPr/>
        </p:nvPicPr>
        <p:blipFill rotWithShape="1">
          <a:blip r:embed="rId3">
            <a:extLst>
              <a:ext uri="{28A0092B-C50C-407E-A947-70E740481C1C}">
                <a14:useLocalDpi xmlns:a14="http://schemas.microsoft.com/office/drawing/2010/main" val="0"/>
              </a:ext>
            </a:extLst>
          </a:blip>
          <a:srcRect b="10694"/>
          <a:stretch/>
        </p:blipFill>
        <p:spPr>
          <a:xfrm>
            <a:off x="7284276" y="1778502"/>
            <a:ext cx="4874400" cy="435313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8624" y="1309202"/>
            <a:ext cx="228107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spring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190962"/>
            <a:ext cx="577767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a person or animal springs, they jump upwards or forwards suddenly or quickly.</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boy </a:t>
            </a:r>
            <a:r>
              <a:rPr lang="en-GB" sz="4000" b="1" dirty="0">
                <a:latin typeface="Gill Sans MT" panose="020B0502020104020203" pitchFamily="34" charset="77"/>
              </a:rPr>
              <a:t>sprang</a:t>
            </a:r>
            <a:r>
              <a:rPr lang="en-GB" sz="4000" dirty="0">
                <a:latin typeface="Gill Sans MT" panose="020B0502020104020203" pitchFamily="34" charset="77"/>
              </a:rPr>
              <a:t> across the gap in the pavement.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spring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0834717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vault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0948822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spring 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spring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541038D-D4DB-B044-8177-1A5F4DF1B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105" y="2459044"/>
            <a:ext cx="3614035" cy="361403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3554" y="1309202"/>
            <a:ext cx="25712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clumsy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6" y="3899930"/>
            <a:ext cx="6589908"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clumsy person moves or handles things in a careless, awkward way, often so that things are knocked over or broken.</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Clumsy</a:t>
            </a:r>
            <a:r>
              <a:rPr lang="en-GB" sz="4000" dirty="0">
                <a:latin typeface="Gill Sans MT" panose="020B0502020104020203" pitchFamily="34" charset="77"/>
              </a:rPr>
              <a:t> Mr Watson spilt his coffee in the staff 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clum-sy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6952645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bungling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bumbling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2252134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clumsy 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clumsy 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BF8960E4-4DC1-8648-8E0B-042022198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072" y="2365560"/>
            <a:ext cx="3685965" cy="368596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75647" y="1309202"/>
            <a:ext cx="246702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nature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810891"/>
            <a:ext cx="815722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Nature is all the animals, plants, and other things in the world that are not made by people, and all the events and processes that are not caused by people.</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loved to be outside, exploring </a:t>
            </a:r>
            <a:r>
              <a:rPr lang="en-GB" sz="4000" b="1" dirty="0">
                <a:latin typeface="Gill Sans MT" panose="020B0502020104020203" pitchFamily="34" charset="77"/>
              </a:rPr>
              <a:t>nature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na-ture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3592047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wildlife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beautiful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scenery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majestic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0948052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wonderful nature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beautiful nature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8808057-5D2F-2F49-8224-196FCB236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62" y="2672156"/>
            <a:ext cx="3057058" cy="3057058"/>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3939" y="1309202"/>
            <a:ext cx="259045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crunch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767980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crunches or if you crunch it, it makes a breaking or crushing noise, for example when you step on it.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leaves </a:t>
            </a:r>
            <a:r>
              <a:rPr lang="en-GB" sz="4000" b="1" dirty="0">
                <a:latin typeface="Gill Sans MT" panose="020B0502020104020203" pitchFamily="34" charset="77"/>
              </a:rPr>
              <a:t>crunched</a:t>
            </a:r>
            <a:r>
              <a:rPr lang="en-GB" sz="4000" dirty="0">
                <a:latin typeface="Gill Sans MT" panose="020B0502020104020203" pitchFamily="34" charset="77"/>
              </a:rPr>
              <a:t> as I stepped on them.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crunch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43533833"/>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3205103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loud crunch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crunch echoed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EF555DB3-C012-6145-BFA7-81C8CE747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460" y="2655121"/>
            <a:ext cx="3444081" cy="3444081"/>
          </a:xfrm>
          <a:prstGeom prst="rect">
            <a:avLst/>
          </a:prstGeom>
        </p:spPr>
      </p:pic>
      <p:pic>
        <p:nvPicPr>
          <p:cNvPr id="8" name="Picture 7" descr="A picture containing wheel, vector graphics&#10;&#10;Description automatically generated">
            <a:extLst>
              <a:ext uri="{FF2B5EF4-FFF2-40B4-BE49-F238E27FC236}">
                <a16:creationId xmlns:a16="http://schemas.microsoft.com/office/drawing/2014/main" id="{AF24633A-E6B5-194B-BABE-AB1DD04D42D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747562" y="2806128"/>
            <a:ext cx="1113662" cy="111366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23723</TotalTime>
  <Words>1402</Words>
  <Application>Microsoft Macintosh PowerPoint</Application>
  <PresentationFormat>Custom</PresentationFormat>
  <Paragraphs>333</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340</cp:revision>
  <dcterms:modified xsi:type="dcterms:W3CDTF">2022-01-11T16:20:54Z</dcterms:modified>
</cp:coreProperties>
</file>