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9"/>
    <p:restoredTop sz="94756"/>
  </p:normalViewPr>
  <p:slideViewPr>
    <p:cSldViewPr snapToGrid="0" snapToObjects="1">
      <p:cViewPr varScale="1">
        <p:scale>
          <a:sx n="63" d="100"/>
          <a:sy n="63" d="100"/>
        </p:scale>
        <p:origin x="-88" y="15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60254" y="3226831"/>
            <a:ext cx="7268015"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16</a:t>
            </a:r>
            <a:r>
              <a:rPr dirty="0">
                <a:latin typeface="Gill Sans MT" panose="020B0502020104020203" pitchFamily="34" charset="77"/>
              </a:rPr>
              <a:t> </a:t>
            </a:r>
            <a:r>
              <a:rPr lang="en-GB" dirty="0">
                <a:latin typeface="Gill Sans MT" panose="020B0502020104020203" pitchFamily="34" charset="77"/>
              </a:rPr>
              <a:t>– 10th January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75356" y="1309202"/>
            <a:ext cx="294311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casualty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6" y="4053818"/>
            <a:ext cx="645849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casualty is a person who is injured or killed in a war or in an accident.</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Billy had been a </a:t>
            </a:r>
            <a:r>
              <a:rPr lang="en-GB" sz="4000" b="1" dirty="0">
                <a:latin typeface="Gill Sans MT" panose="020B0502020104020203" pitchFamily="34" charset="77"/>
              </a:rPr>
              <a:t>casualty</a:t>
            </a:r>
            <a:r>
              <a:rPr lang="en-GB" sz="4000" dirty="0">
                <a:latin typeface="Gill Sans MT" panose="020B0502020104020203" pitchFamily="34" charset="77"/>
              </a:rPr>
              <a:t> of the hockey game.</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cas</a:t>
            </a:r>
            <a:r>
              <a:rPr lang="en-GB" dirty="0">
                <a:latin typeface="Gill Sans MT" panose="020B0502020104020203" pitchFamily="34" charset="77"/>
              </a:rPr>
              <a:t>-u-al-ty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8873958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victim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ies</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casually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sufferer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accident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65177612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casualty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had become a casualty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690AAE54-8D1C-C843-B566-EBF35173E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83" y="2463375"/>
            <a:ext cx="3557754" cy="3557754"/>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95146" y="1309202"/>
            <a:ext cx="302807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solution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3808568"/>
            <a:ext cx="6560456"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solution to a problem or difficult situation is a way of dealing with it so that the difficulty is removed.</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knew the </a:t>
            </a:r>
            <a:r>
              <a:rPr lang="en-GB" sz="4000" b="1" dirty="0">
                <a:latin typeface="Gill Sans MT" panose="020B0502020104020203" pitchFamily="34" charset="77"/>
              </a:rPr>
              <a:t>solution</a:t>
            </a:r>
            <a:r>
              <a:rPr lang="en-GB" sz="4000" dirty="0">
                <a:latin typeface="Gill Sans MT" panose="020B0502020104020203" pitchFamily="34" charset="77"/>
              </a:rPr>
              <a:t> to the maths problem.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464791"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so-</a:t>
            </a:r>
            <a:r>
              <a:rPr lang="en-GB" dirty="0" err="1">
                <a:latin typeface="Gill Sans MT" panose="020B0502020104020203" pitchFamily="34" charset="77"/>
              </a:rPr>
              <a:t>lu</a:t>
            </a:r>
            <a:r>
              <a:rPr lang="en-GB" dirty="0">
                <a:latin typeface="Gill Sans MT" panose="020B0502020104020203" pitchFamily="34" charset="77"/>
              </a:rPr>
              <a:t>-</a:t>
            </a:r>
            <a:r>
              <a:rPr lang="en-GB" dirty="0" err="1">
                <a:latin typeface="Gill Sans MT" panose="020B0502020104020203" pitchFamily="34" charset="77"/>
              </a:rPr>
              <a:t>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1154273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only solution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any other solution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814145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answer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revolution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problem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result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evolution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A2F1B81A-F975-454D-B2AF-975F5B0095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183" y="2413488"/>
            <a:ext cx="3724394" cy="372439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231106" y="1309202"/>
            <a:ext cx="365965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substitute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05202"/>
            <a:ext cx="6285501" cy="1826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substitute one thing for another, or if one thing substitutes for another, it takes the place or performs the function of the other thing.</a:t>
            </a:r>
            <a:endParaRPr sz="28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school decided to </a:t>
            </a:r>
            <a:r>
              <a:rPr lang="en-GB" sz="4000" b="1" dirty="0">
                <a:latin typeface="Gill Sans MT" panose="020B0502020104020203" pitchFamily="34" charset="77"/>
              </a:rPr>
              <a:t>substitute</a:t>
            </a:r>
            <a:r>
              <a:rPr lang="en-GB" sz="4000" dirty="0">
                <a:latin typeface="Gill Sans MT" panose="020B0502020104020203" pitchFamily="34" charset="77"/>
              </a:rPr>
              <a:t> single use plastic bottles.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sub-</a:t>
            </a:r>
            <a:r>
              <a:rPr lang="en-GB" dirty="0" err="1">
                <a:latin typeface="Gill Sans MT" panose="020B0502020104020203" pitchFamily="34" charset="77"/>
              </a:rPr>
              <a:t>sti</a:t>
            </a:r>
            <a:r>
              <a:rPr lang="en-GB" dirty="0">
                <a:latin typeface="Gill Sans MT" panose="020B0502020104020203" pitchFamily="34" charset="77"/>
              </a:rPr>
              <a:t>-</a:t>
            </a:r>
            <a:r>
              <a:rPr lang="en-GB" dirty="0" err="1">
                <a:latin typeface="Gill Sans MT" panose="020B0502020104020203" pitchFamily="34" charset="77"/>
              </a:rPr>
              <a:t>tute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7347150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wanted to substitute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great substitute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7763638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switch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institute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player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swap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3D961728-6B86-9A48-AA70-E661FF21B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8703" y="2737249"/>
            <a:ext cx="3210216" cy="3210216"/>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96153" y="1309202"/>
            <a:ext cx="414857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derogatory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750163"/>
            <a:ext cx="6293767"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make a derogatory remark or comment about someone or something, you express your low opinion of them.</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Olivia whispered </a:t>
            </a:r>
            <a:r>
              <a:rPr lang="en-GB" b="1" dirty="0">
                <a:latin typeface="Gill Sans MT" panose="020B0502020104020203" pitchFamily="34" charset="77"/>
              </a:rPr>
              <a:t>derogatory</a:t>
            </a:r>
            <a:r>
              <a:rPr lang="en-GB" dirty="0">
                <a:latin typeface="Gill Sans MT" panose="020B0502020104020203" pitchFamily="34" charset="77"/>
              </a:rPr>
              <a:t> words about the school lunch.</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de-rog-a-to-</a:t>
            </a:r>
            <a:r>
              <a:rPr lang="en-GB" dirty="0" err="1">
                <a:latin typeface="Gill Sans MT" panose="020B0502020104020203" pitchFamily="34" charset="77"/>
              </a:rPr>
              <a:t>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433153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derogatory remark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derogatory comment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7683358"/>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complimentary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remark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critical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flattering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words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A picture containing logo&#10;&#10;Description automatically generated">
            <a:extLst>
              <a:ext uri="{FF2B5EF4-FFF2-40B4-BE49-F238E27FC236}">
                <a16:creationId xmlns:a16="http://schemas.microsoft.com/office/drawing/2014/main" id="{E87C35DD-28B2-CD4F-B3C7-9FAC5B4472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431" y="2679119"/>
            <a:ext cx="3396807" cy="3396807"/>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3451" y="1339979"/>
            <a:ext cx="2324355"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novice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898737"/>
            <a:ext cx="620190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novice is someone who has been doing a job or other activity for only a short time and so is not experienced at it.</a:t>
            </a:r>
            <a:endParaRPr sz="32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Robson was a complete </a:t>
            </a:r>
            <a:r>
              <a:rPr lang="en-GB" sz="4000" b="1" dirty="0">
                <a:latin typeface="Gill Sans MT" panose="020B0502020104020203" pitchFamily="34" charset="77"/>
              </a:rPr>
              <a:t>novice</a:t>
            </a:r>
            <a:r>
              <a:rPr lang="en-GB" sz="4000" dirty="0">
                <a:latin typeface="Gill Sans MT" panose="020B0502020104020203" pitchFamily="34" charset="77"/>
              </a:rPr>
              <a:t> when it came to golf.</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nov</a:t>
            </a:r>
            <a:r>
              <a:rPr lang="en-GB" dirty="0">
                <a:latin typeface="Gill Sans MT" panose="020B0502020104020203" pitchFamily="34" charset="77"/>
              </a:rPr>
              <a:t>-ice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5593025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complete novice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novice when it came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047984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beginner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expert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job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learner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veteran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37C65402-3B77-3148-BC63-9B4452378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256" y="2790864"/>
            <a:ext cx="3227125" cy="322712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2357337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lovely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negative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note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positive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2424019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casualty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solution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substitute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novice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89519607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lovely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negative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note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positive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suggest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860232371"/>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fact, situation, or experience that is *** is unpleasant, depressing, or harmful.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is something that you write down to remind yourself of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describe someone or something as ***, you mean that they are very beautiful and therefore pleasing to look at or listen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put forward a plan or idea for someone to think 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fact, situation, or experience is pleasant and helpful to you in some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0" name="Picture 19" descr="Icon&#10;&#10;Description automatically generated">
            <a:extLst>
              <a:ext uri="{FF2B5EF4-FFF2-40B4-BE49-F238E27FC236}">
                <a16:creationId xmlns:a16="http://schemas.microsoft.com/office/drawing/2014/main" id="{468CB30F-7044-8C4D-84B6-3612530BDD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5809" y="5187919"/>
            <a:ext cx="1202366" cy="1202366"/>
          </a:xfrm>
          <a:prstGeom prst="rect">
            <a:avLst/>
          </a:prstGeom>
        </p:spPr>
      </p:pic>
      <p:pic>
        <p:nvPicPr>
          <p:cNvPr id="23" name="Picture 22" descr="Icon&#10;&#10;Description automatically generated">
            <a:extLst>
              <a:ext uri="{FF2B5EF4-FFF2-40B4-BE49-F238E27FC236}">
                <a16:creationId xmlns:a16="http://schemas.microsoft.com/office/drawing/2014/main" id="{FBC5F2FE-B4A9-5B47-B76D-E07A2AA4B9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9167" y="7894239"/>
            <a:ext cx="924915" cy="924915"/>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D40235CB-86AF-F84A-BAF8-31D429100A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9530" y="3942569"/>
            <a:ext cx="1122007" cy="1122007"/>
          </a:xfrm>
          <a:prstGeom prst="rect">
            <a:avLst/>
          </a:prstGeom>
        </p:spPr>
      </p:pic>
      <p:pic>
        <p:nvPicPr>
          <p:cNvPr id="25" name="Picture 24" descr="Icon&#10;&#10;Description automatically generated">
            <a:extLst>
              <a:ext uri="{FF2B5EF4-FFF2-40B4-BE49-F238E27FC236}">
                <a16:creationId xmlns:a16="http://schemas.microsoft.com/office/drawing/2014/main" id="{78AE9FFE-9213-AE43-8215-C913697EBC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25809" y="2635993"/>
            <a:ext cx="1005410" cy="1005410"/>
          </a:xfrm>
          <a:prstGeom prst="rect">
            <a:avLst/>
          </a:prstGeom>
        </p:spPr>
      </p:pic>
      <p:pic>
        <p:nvPicPr>
          <p:cNvPr id="26" name="Picture 25" descr="A picture containing icon&#10;&#10;Description automatically generated">
            <a:extLst>
              <a:ext uri="{FF2B5EF4-FFF2-40B4-BE49-F238E27FC236}">
                <a16:creationId xmlns:a16="http://schemas.microsoft.com/office/drawing/2014/main" id="{84DE1009-A435-3140-8C10-5FBAA9A132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93898" y="6438667"/>
            <a:ext cx="1237879" cy="1237879"/>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65591430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casualty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solution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substitute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derogatory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novice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929925072"/>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to a problem or difficult situation is a way of dealing with it so that the difficulty is removed.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make a *** remark or comment about someone or something, you express your low opinion of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person who is injured or killed in a war or in an accident.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someone who has been doing a job or other activity for only a short time and so is not experienced at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one thing for another, or if one thing *** for another, it takes the place or performs the function of the other 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1" name="Picture 20" descr="Icon&#10;&#10;Description automatically generated">
            <a:extLst>
              <a:ext uri="{FF2B5EF4-FFF2-40B4-BE49-F238E27FC236}">
                <a16:creationId xmlns:a16="http://schemas.microsoft.com/office/drawing/2014/main" id="{AA7FC0BC-A929-2B4B-93E5-2B0A8B4C92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0995" y="5352690"/>
            <a:ext cx="920839" cy="920839"/>
          </a:xfrm>
          <a:prstGeom prst="rect">
            <a:avLst/>
          </a:prstGeom>
        </p:spPr>
      </p:pic>
      <p:pic>
        <p:nvPicPr>
          <p:cNvPr id="23" name="Picture 22" descr="Icon&#10;&#10;Description automatically generated">
            <a:extLst>
              <a:ext uri="{FF2B5EF4-FFF2-40B4-BE49-F238E27FC236}">
                <a16:creationId xmlns:a16="http://schemas.microsoft.com/office/drawing/2014/main" id="{6822F193-8ED0-994B-B703-7212E5FC0F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8660" y="2525428"/>
            <a:ext cx="1118842" cy="1118842"/>
          </a:xfrm>
          <a:prstGeom prst="rect">
            <a:avLst/>
          </a:prstGeom>
        </p:spPr>
      </p:pic>
      <p:pic>
        <p:nvPicPr>
          <p:cNvPr id="24" name="Picture 23" descr="Icon&#10;&#10;Description automatically generated">
            <a:extLst>
              <a:ext uri="{FF2B5EF4-FFF2-40B4-BE49-F238E27FC236}">
                <a16:creationId xmlns:a16="http://schemas.microsoft.com/office/drawing/2014/main" id="{53FFD4FD-EC07-7149-8569-3FE8930739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4046" y="7751984"/>
            <a:ext cx="1179811" cy="1179811"/>
          </a:xfrm>
          <a:prstGeom prst="rect">
            <a:avLst/>
          </a:prstGeom>
        </p:spPr>
      </p:pic>
      <p:pic>
        <p:nvPicPr>
          <p:cNvPr id="25" name="Picture 24" descr="A picture containing logo&#10;&#10;Description automatically generated">
            <a:extLst>
              <a:ext uri="{FF2B5EF4-FFF2-40B4-BE49-F238E27FC236}">
                <a16:creationId xmlns:a16="http://schemas.microsoft.com/office/drawing/2014/main" id="{DBEF5B76-2F1F-5641-A2FE-E6296B5545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7047" y="3796690"/>
            <a:ext cx="1292191" cy="1292191"/>
          </a:xfrm>
          <a:prstGeom prst="rect">
            <a:avLst/>
          </a:prstGeom>
        </p:spPr>
      </p:pic>
      <p:pic>
        <p:nvPicPr>
          <p:cNvPr id="26" name="Picture 25" descr="Icon&#10;&#10;Description automatically generated">
            <a:extLst>
              <a:ext uri="{FF2B5EF4-FFF2-40B4-BE49-F238E27FC236}">
                <a16:creationId xmlns:a16="http://schemas.microsoft.com/office/drawing/2014/main" id="{AB9C61DC-267A-3B43-AC73-7AFC2D0801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0924" y="6537338"/>
            <a:ext cx="1073054" cy="1073054"/>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97377" y="3085008"/>
            <a:ext cx="180337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lovely</a:t>
            </a:r>
            <a:endParaRPr b="1" dirty="0">
              <a:latin typeface="Gill Sans MT" panose="020B0502020104020203" pitchFamily="34" charset="77"/>
              <a:sym typeface="American Typewriter"/>
            </a:endParaRPr>
          </a:p>
        </p:txBody>
      </p:sp>
      <p:sp>
        <p:nvSpPr>
          <p:cNvPr id="134" name="office"/>
          <p:cNvSpPr txBox="1"/>
          <p:nvPr/>
        </p:nvSpPr>
        <p:spPr>
          <a:xfrm>
            <a:off x="2508655" y="3993661"/>
            <a:ext cx="25808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negative</a:t>
            </a:r>
            <a:endParaRPr dirty="0">
              <a:latin typeface="Gill Sans MT" panose="020B0502020104020203" pitchFamily="34" charset="77"/>
            </a:endParaRPr>
          </a:p>
        </p:txBody>
      </p:sp>
      <p:sp>
        <p:nvSpPr>
          <p:cNvPr id="135" name="spare"/>
          <p:cNvSpPr txBox="1"/>
          <p:nvPr/>
        </p:nvSpPr>
        <p:spPr>
          <a:xfrm>
            <a:off x="3076916" y="4843260"/>
            <a:ext cx="144430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note</a:t>
            </a:r>
            <a:endParaRPr b="1" dirty="0">
              <a:latin typeface="Gill Sans MT" panose="020B0502020104020203" pitchFamily="34" charset="77"/>
              <a:sym typeface="American Typewriter"/>
            </a:endParaRPr>
          </a:p>
        </p:txBody>
      </p:sp>
      <p:sp>
        <p:nvSpPr>
          <p:cNvPr id="136" name="chipped"/>
          <p:cNvSpPr txBox="1"/>
          <p:nvPr/>
        </p:nvSpPr>
        <p:spPr>
          <a:xfrm>
            <a:off x="2612850" y="5769060"/>
            <a:ext cx="23724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positive</a:t>
            </a:r>
            <a:endParaRPr dirty="0">
              <a:latin typeface="Gill Sans MT" panose="020B0502020104020203" pitchFamily="34" charset="77"/>
            </a:endParaRPr>
          </a:p>
        </p:txBody>
      </p:sp>
      <p:sp>
        <p:nvSpPr>
          <p:cNvPr id="137" name="lift"/>
          <p:cNvSpPr txBox="1"/>
          <p:nvPr/>
        </p:nvSpPr>
        <p:spPr>
          <a:xfrm>
            <a:off x="2656128" y="6639612"/>
            <a:ext cx="22858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suggest</a:t>
            </a:r>
            <a:endParaRPr dirty="0">
              <a:latin typeface="Gill Sans MT" panose="020B0502020104020203" pitchFamily="34" charset="77"/>
            </a:endParaRPr>
          </a:p>
        </p:txBody>
      </p:sp>
      <p:sp>
        <p:nvSpPr>
          <p:cNvPr id="138" name="mutter"/>
          <p:cNvSpPr txBox="1"/>
          <p:nvPr/>
        </p:nvSpPr>
        <p:spPr>
          <a:xfrm>
            <a:off x="7993095" y="3961911"/>
            <a:ext cx="244618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solution</a:t>
            </a:r>
            <a:endParaRPr b="1" dirty="0">
              <a:latin typeface="Gill Sans MT" panose="020B0502020104020203" pitchFamily="34" charset="77"/>
              <a:sym typeface="American Typewriter"/>
            </a:endParaRPr>
          </a:p>
        </p:txBody>
      </p:sp>
      <p:sp>
        <p:nvSpPr>
          <p:cNvPr id="139" name="unveil"/>
          <p:cNvSpPr txBox="1"/>
          <p:nvPr/>
        </p:nvSpPr>
        <p:spPr>
          <a:xfrm>
            <a:off x="7433243" y="5750010"/>
            <a:ext cx="337592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derogatory</a:t>
            </a:r>
            <a:endParaRPr b="1" dirty="0">
              <a:latin typeface="Gill Sans MT" panose="020B0502020104020203" pitchFamily="34" charset="77"/>
              <a:sym typeface="American Typewriter"/>
            </a:endParaRPr>
          </a:p>
        </p:txBody>
      </p:sp>
      <p:sp>
        <p:nvSpPr>
          <p:cNvPr id="140" name="tolerate"/>
          <p:cNvSpPr txBox="1"/>
          <p:nvPr/>
        </p:nvSpPr>
        <p:spPr>
          <a:xfrm>
            <a:off x="7984284" y="3065958"/>
            <a:ext cx="246381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casualty</a:t>
            </a:r>
            <a:endParaRPr dirty="0">
              <a:latin typeface="Gill Sans MT" panose="020B0502020104020203" pitchFamily="34" charset="77"/>
            </a:endParaRPr>
          </a:p>
        </p:txBody>
      </p:sp>
      <p:sp>
        <p:nvSpPr>
          <p:cNvPr id="141" name="fixation"/>
          <p:cNvSpPr txBox="1"/>
          <p:nvPr/>
        </p:nvSpPr>
        <p:spPr>
          <a:xfrm>
            <a:off x="7706171" y="4824210"/>
            <a:ext cx="302005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substitute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179443" y="6639611"/>
            <a:ext cx="199413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novice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61635" y="158964"/>
            <a:ext cx="728885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lovely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24725" y="5512919"/>
            <a:ext cx="10875989"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negative</a:t>
            </a:r>
            <a:endParaRPr sz="287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A7A09B68-0B17-CF46-BE4A-D1C17D04F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0490" y="624805"/>
            <a:ext cx="3400594" cy="3400594"/>
          </a:xfrm>
          <a:prstGeom prst="rect">
            <a:avLst/>
          </a:prstGeom>
        </p:spPr>
      </p:pic>
      <p:pic>
        <p:nvPicPr>
          <p:cNvPr id="16" name="Picture 15" descr="Icon&#10;&#10;Description automatically generated">
            <a:extLst>
              <a:ext uri="{FF2B5EF4-FFF2-40B4-BE49-F238E27FC236}">
                <a16:creationId xmlns:a16="http://schemas.microsoft.com/office/drawing/2014/main" id="{6DF92688-6490-7B41-93A0-E90A23E611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136" y="5833578"/>
            <a:ext cx="3207675" cy="3207675"/>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58035" y="-463622"/>
            <a:ext cx="6963445"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note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30023" y="5510196"/>
            <a:ext cx="11039139"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positive</a:t>
            </a:r>
            <a:endParaRPr sz="138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F737DFDD-CEDB-9943-AE9F-F10DAD2BC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05" y="5680101"/>
            <a:ext cx="3339635" cy="3339635"/>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988BC270-FFDF-9F48-BD0A-6C295CD8D4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5098" y="1078435"/>
            <a:ext cx="2661920" cy="266192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59056" y="449013"/>
            <a:ext cx="759342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suggest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111180" y="5099094"/>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casualty</a:t>
            </a:r>
            <a:endParaRPr sz="8000" dirty="0">
              <a:latin typeface="Gill Sans MT" panose="020B0502020104020203" pitchFamily="34" charset="77"/>
            </a:endParaRPr>
          </a:p>
        </p:txBody>
      </p:sp>
      <p:pic>
        <p:nvPicPr>
          <p:cNvPr id="16" name="Picture 15" descr="A picture containing icon&#10;&#10;Description automatically generated">
            <a:extLst>
              <a:ext uri="{FF2B5EF4-FFF2-40B4-BE49-F238E27FC236}">
                <a16:creationId xmlns:a16="http://schemas.microsoft.com/office/drawing/2014/main" id="{85292761-E590-2E46-BD34-DC7A55E83B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0506" y="410887"/>
            <a:ext cx="3675184" cy="3675184"/>
          </a:xfrm>
          <a:prstGeom prst="rect">
            <a:avLst/>
          </a:prstGeom>
        </p:spPr>
      </p:pic>
      <p:pic>
        <p:nvPicPr>
          <p:cNvPr id="4" name="Picture 3" descr="Icon&#10;&#10;Description automatically generated">
            <a:extLst>
              <a:ext uri="{FF2B5EF4-FFF2-40B4-BE49-F238E27FC236}">
                <a16:creationId xmlns:a16="http://schemas.microsoft.com/office/drawing/2014/main" id="{35F259D6-8B7A-1C41-A68C-A4FD41F168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30" y="5592685"/>
            <a:ext cx="3557754" cy="3557754"/>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27272" y="343835"/>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solution</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71700" y="6130524"/>
            <a:ext cx="11000055"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substitute</a:t>
            </a:r>
            <a:endParaRPr sz="115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8F1E690D-494B-0140-ACC0-1F6030236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6262" y="473186"/>
            <a:ext cx="3578089" cy="3578089"/>
          </a:xfrm>
          <a:prstGeom prst="rect">
            <a:avLst/>
          </a:prstGeom>
        </p:spPr>
      </p:pic>
      <p:pic>
        <p:nvPicPr>
          <p:cNvPr id="6" name="Picture 5" descr="Icon&#10;&#10;Description automatically generated">
            <a:extLst>
              <a:ext uri="{FF2B5EF4-FFF2-40B4-BE49-F238E27FC236}">
                <a16:creationId xmlns:a16="http://schemas.microsoft.com/office/drawing/2014/main" id="{87A14323-E7B8-F24A-AC3A-AACB5ADE5A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999" y="5744811"/>
            <a:ext cx="3210216" cy="3210216"/>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008629" y="1130862"/>
            <a:ext cx="8082341"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derogatory</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84854" y="5126137"/>
            <a:ext cx="1296543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novice</a:t>
            </a:r>
            <a:endParaRPr sz="9600" dirty="0">
              <a:latin typeface="Gill Sans MT" panose="020B0502020104020203" pitchFamily="34" charset="77"/>
            </a:endParaRPr>
          </a:p>
        </p:txBody>
      </p:sp>
      <p:pic>
        <p:nvPicPr>
          <p:cNvPr id="15" name="Picture 14" descr="A picture containing logo&#10;&#10;Description automatically generated">
            <a:extLst>
              <a:ext uri="{FF2B5EF4-FFF2-40B4-BE49-F238E27FC236}">
                <a16:creationId xmlns:a16="http://schemas.microsoft.com/office/drawing/2014/main" id="{8202F160-1D4E-8A40-8FE1-CEE768DEB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7351" y="473186"/>
            <a:ext cx="3396807" cy="3396807"/>
          </a:xfrm>
          <a:prstGeom prst="rect">
            <a:avLst/>
          </a:prstGeom>
        </p:spPr>
      </p:pic>
      <p:pic>
        <p:nvPicPr>
          <p:cNvPr id="4" name="Picture 3" descr="Icon&#10;&#10;Description automatically generated">
            <a:extLst>
              <a:ext uri="{FF2B5EF4-FFF2-40B4-BE49-F238E27FC236}">
                <a16:creationId xmlns:a16="http://schemas.microsoft.com/office/drawing/2014/main" id="{0E891EE5-9943-E446-B293-292C8BAE0D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108" y="5977288"/>
            <a:ext cx="3009928" cy="3009928"/>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59029" y="2274766"/>
            <a:ext cx="180337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lovely	</a:t>
            </a:r>
            <a:endParaRPr b="1" dirty="0">
              <a:latin typeface="Gill Sans MT" panose="020B0502020104020203" pitchFamily="34" charset="77"/>
              <a:sym typeface="American Typewriter"/>
            </a:endParaRPr>
          </a:p>
        </p:txBody>
      </p:sp>
      <p:sp>
        <p:nvSpPr>
          <p:cNvPr id="134" name="office"/>
          <p:cNvSpPr txBox="1"/>
          <p:nvPr/>
        </p:nvSpPr>
        <p:spPr>
          <a:xfrm>
            <a:off x="5270311" y="3183419"/>
            <a:ext cx="25808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negative</a:t>
            </a:r>
            <a:endParaRPr dirty="0">
              <a:latin typeface="Gill Sans MT" panose="020B0502020104020203" pitchFamily="34" charset="77"/>
            </a:endParaRPr>
          </a:p>
        </p:txBody>
      </p:sp>
      <p:sp>
        <p:nvSpPr>
          <p:cNvPr id="135" name="spare"/>
          <p:cNvSpPr txBox="1"/>
          <p:nvPr/>
        </p:nvSpPr>
        <p:spPr>
          <a:xfrm>
            <a:off x="5838566" y="4033018"/>
            <a:ext cx="144430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note</a:t>
            </a:r>
            <a:endParaRPr b="1" dirty="0">
              <a:latin typeface="Gill Sans MT" panose="020B0502020104020203" pitchFamily="34" charset="77"/>
              <a:sym typeface="American Typewriter"/>
            </a:endParaRPr>
          </a:p>
        </p:txBody>
      </p:sp>
      <p:sp>
        <p:nvSpPr>
          <p:cNvPr id="136" name="chipped"/>
          <p:cNvSpPr txBox="1"/>
          <p:nvPr/>
        </p:nvSpPr>
        <p:spPr>
          <a:xfrm>
            <a:off x="5374505" y="4958818"/>
            <a:ext cx="23724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positive</a:t>
            </a:r>
            <a:endParaRPr dirty="0">
              <a:latin typeface="Gill Sans MT" panose="020B0502020104020203" pitchFamily="34" charset="77"/>
            </a:endParaRPr>
          </a:p>
        </p:txBody>
      </p:sp>
      <p:sp>
        <p:nvSpPr>
          <p:cNvPr id="137" name="lift"/>
          <p:cNvSpPr txBox="1"/>
          <p:nvPr/>
        </p:nvSpPr>
        <p:spPr>
          <a:xfrm>
            <a:off x="5417785" y="5829370"/>
            <a:ext cx="228588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suggest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337655" y="3418118"/>
            <a:ext cx="244618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solution</a:t>
            </a:r>
            <a:endParaRPr b="1" dirty="0">
              <a:latin typeface="Gill Sans MT" panose="020B0502020104020203" pitchFamily="34" charset="77"/>
              <a:sym typeface="American Typewriter"/>
            </a:endParaRPr>
          </a:p>
        </p:txBody>
      </p:sp>
      <p:sp>
        <p:nvSpPr>
          <p:cNvPr id="140" name="tolerate"/>
          <p:cNvSpPr txBox="1"/>
          <p:nvPr/>
        </p:nvSpPr>
        <p:spPr>
          <a:xfrm>
            <a:off x="5328838" y="2522165"/>
            <a:ext cx="246381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casualty</a:t>
            </a:r>
            <a:endParaRPr dirty="0">
              <a:latin typeface="Gill Sans MT" panose="020B0502020104020203" pitchFamily="34" charset="77"/>
            </a:endParaRPr>
          </a:p>
        </p:txBody>
      </p:sp>
      <p:sp>
        <p:nvSpPr>
          <p:cNvPr id="141" name="fixation"/>
          <p:cNvSpPr txBox="1"/>
          <p:nvPr/>
        </p:nvSpPr>
        <p:spPr>
          <a:xfrm>
            <a:off x="5050719" y="4280417"/>
            <a:ext cx="302005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substitute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4814462" y="5188117"/>
            <a:ext cx="337592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derogatory</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505356" y="5996646"/>
            <a:ext cx="199413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novice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5492" y="1309202"/>
            <a:ext cx="220733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lovely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855860"/>
            <a:ext cx="6457735"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someone or something as lovely, you mean that they are very beautiful and therefore pleasing to look at or listen to.</a:t>
            </a:r>
            <a:endParaRPr sz="32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a:t>
            </a:r>
            <a:r>
              <a:rPr lang="en-GB" sz="4000" b="1" dirty="0">
                <a:latin typeface="Gill Sans MT" panose="020B0502020104020203" pitchFamily="34" charset="77"/>
              </a:rPr>
              <a:t>lovely</a:t>
            </a:r>
            <a:r>
              <a:rPr lang="en-GB" sz="4000" dirty="0">
                <a:latin typeface="Gill Sans MT" panose="020B0502020104020203" pitchFamily="34" charset="77"/>
              </a:rPr>
              <a:t> to come back to school and see everyone.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love-</a:t>
            </a:r>
            <a:r>
              <a:rPr lang="en-GB" dirty="0" err="1">
                <a:latin typeface="Gill Sans MT" panose="020B0502020104020203" pitchFamily="34" charset="77"/>
              </a:rPr>
              <a:t>ly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8214456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pleasing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hideous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splendid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4197706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lovely day when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rather lovely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01D2ABE6-4044-9742-91C4-C757A727C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252" y="1989815"/>
            <a:ext cx="4565241" cy="4565241"/>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76689" y="1309202"/>
            <a:ext cx="306494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negative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190962"/>
            <a:ext cx="5777677"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fact, situation, or experience that is negative is unpleasant, depressing, or harmful.</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Jimmy had a </a:t>
            </a:r>
            <a:r>
              <a:rPr lang="en-GB" sz="4000" b="1" dirty="0">
                <a:latin typeface="Gill Sans MT" panose="020B0502020104020203" pitchFamily="34" charset="77"/>
              </a:rPr>
              <a:t>negative</a:t>
            </a:r>
            <a:r>
              <a:rPr lang="en-GB" sz="4000" dirty="0">
                <a:latin typeface="Gill Sans MT" panose="020B0502020104020203" pitchFamily="34" charset="77"/>
              </a:rPr>
              <a:t> break time.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neg-a-</a:t>
            </a:r>
            <a:r>
              <a:rPr lang="en-GB" dirty="0" err="1">
                <a:latin typeface="Gill Sans MT" panose="020B0502020104020203" pitchFamily="34" charset="77"/>
              </a:rPr>
              <a:t>tive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5286433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positive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experience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unfortunate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89480400"/>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negative 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negative experience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A4B481F6-18FE-F143-9FF5-E6753A912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283" y="2674535"/>
            <a:ext cx="3207675" cy="320767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1898" y="1309202"/>
            <a:ext cx="177452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note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6" y="4146151"/>
            <a:ext cx="5549724"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note is something that you write down to remind yourself of something.</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wrote kind </a:t>
            </a:r>
            <a:r>
              <a:rPr lang="en-GB" sz="4000" b="1" dirty="0">
                <a:latin typeface="Gill Sans MT" panose="020B0502020104020203" pitchFamily="34" charset="77"/>
              </a:rPr>
              <a:t>notes</a:t>
            </a:r>
            <a:r>
              <a:rPr lang="en-GB" sz="4000" dirty="0">
                <a:latin typeface="Gill Sans MT" panose="020B0502020104020203" pitchFamily="34" charset="77"/>
              </a:rPr>
              <a:t> for each other.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8882618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reminder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26026641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short note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kind note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53D45307-AA74-B749-BFFD-086B223B9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5124" y="2446156"/>
            <a:ext cx="3505735" cy="350573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56033" y="1309202"/>
            <a:ext cx="290624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positive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087889"/>
            <a:ext cx="695120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positive fact, situation, or experience is pleasant and helpful to you in some way.</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Our chances of winning the game were </a:t>
            </a:r>
            <a:r>
              <a:rPr lang="en-GB" sz="4000" b="1" dirty="0">
                <a:latin typeface="Gill Sans MT" panose="020B0502020104020203" pitchFamily="34" charset="77"/>
              </a:rPr>
              <a:t>positive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pos-i-tive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062341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negative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experience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404454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positive 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positive experience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A128EBC0-A48F-3A4D-820B-68EE38211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093" y="2530500"/>
            <a:ext cx="3463447" cy="3463447"/>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41803" y="1309202"/>
            <a:ext cx="273472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suggest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057934"/>
            <a:ext cx="706698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suggest something, you put forward a plan or idea for someone to think about.</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 wanted to </a:t>
            </a:r>
            <a:r>
              <a:rPr lang="en-GB" sz="4000" b="1" dirty="0">
                <a:latin typeface="Gill Sans MT" panose="020B0502020104020203" pitchFamily="34" charset="77"/>
              </a:rPr>
              <a:t>suggest</a:t>
            </a:r>
            <a:r>
              <a:rPr lang="en-GB" sz="4000" dirty="0">
                <a:latin typeface="Gill Sans MT" panose="020B0502020104020203" pitchFamily="34" charset="77"/>
              </a:rPr>
              <a:t> my ideas to the class.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sug</a:t>
            </a:r>
            <a:r>
              <a:rPr lang="en-GB" dirty="0">
                <a:latin typeface="Gill Sans MT" panose="020B0502020104020203" pitchFamily="34" charset="77"/>
              </a:rPr>
              <a:t>-gest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98134049"/>
              </p:ext>
            </p:extLst>
          </p:nvPr>
        </p:nvGraphicFramePr>
        <p:xfrm>
          <a:off x="5112" y="76671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propose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idea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submit</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solution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4098540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wanted to suggest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my suggestion was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C3E9ECD3-2524-AB46-9385-BF34B95B4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653" y="2439495"/>
            <a:ext cx="3675184" cy="3675184"/>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23505</TotalTime>
  <Words>1285</Words>
  <Application>Microsoft Macintosh PowerPoint</Application>
  <PresentationFormat>Custom</PresentationFormat>
  <Paragraphs>336</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338</cp:revision>
  <dcterms:modified xsi:type="dcterms:W3CDTF">2022-01-04T15:48:40Z</dcterms:modified>
</cp:coreProperties>
</file>