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7"/>
    <p:restoredTop sz="94756"/>
  </p:normalViewPr>
  <p:slideViewPr>
    <p:cSldViewPr snapToGrid="0" snapToObjects="1">
      <p:cViewPr varScale="1">
        <p:scale>
          <a:sx n="63" d="100"/>
          <a:sy n="63" d="100"/>
        </p:scale>
        <p:origin x="544" y="31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53" y="3226831"/>
            <a:ext cx="726801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18</a:t>
            </a:r>
            <a:r>
              <a:rPr dirty="0">
                <a:latin typeface="Gill Sans MT" panose="020B0502020104020203" pitchFamily="34" charset="77"/>
              </a:rPr>
              <a:t> </a:t>
            </a:r>
            <a:r>
              <a:rPr lang="en-GB" dirty="0">
                <a:latin typeface="Gill Sans MT" panose="020B0502020104020203" pitchFamily="34" charset="77"/>
              </a:rPr>
              <a:t>– 24th January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5465" y="1309202"/>
            <a:ext cx="24029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trickle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8"/>
            <a:ext cx="683251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 liquid trickles, or when you trickle it, it flows slowly in very small amounts.</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sauce </a:t>
            </a:r>
            <a:r>
              <a:rPr lang="en-GB" sz="4000" b="1" dirty="0">
                <a:latin typeface="Gill Sans MT" panose="020B0502020104020203" pitchFamily="34" charset="77"/>
              </a:rPr>
              <a:t>trickled</a:t>
            </a:r>
            <a:r>
              <a:rPr lang="en-GB" sz="4000" dirty="0">
                <a:latin typeface="Gill Sans MT" panose="020B0502020104020203" pitchFamily="34" charset="77"/>
              </a:rPr>
              <a:t> down the side of the bowl.</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trick-le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428807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dribble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drizzle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8876186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slow trickle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trickled from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02BB078-CD56-1B45-BBF3-67E8F8301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561" y="2092872"/>
            <a:ext cx="3906332" cy="390633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88923" y="1309202"/>
            <a:ext cx="28405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scheme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931678"/>
            <a:ext cx="6184536"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people are scheming, you mean that they are making secret plans in order to gain something for themselves.</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Boris was always </a:t>
            </a:r>
            <a:r>
              <a:rPr lang="en-GB" sz="4000" b="1" dirty="0">
                <a:latin typeface="Gill Sans MT" panose="020B0502020104020203" pitchFamily="34" charset="77"/>
              </a:rPr>
              <a:t>scheming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scheme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856585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scheming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scheming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0540404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7E062C16-EA77-B544-81CA-C971F5BD5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216" y="2230000"/>
            <a:ext cx="4029206" cy="402920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4684" y="1309202"/>
            <a:ext cx="28325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congeal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2042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 liquid congeals, it becomes very thick and sticky and almost solid.</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custard looked like it had </a:t>
            </a:r>
            <a:r>
              <a:rPr lang="en-GB" sz="4000" b="1" dirty="0">
                <a:latin typeface="Gill Sans MT" panose="020B0502020104020203" pitchFamily="34" charset="77"/>
              </a:rPr>
              <a:t>congealed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con-geal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031035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began to congeal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looked congealed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6496889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thicken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liquid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 icon&#10;&#10;Description automatically generated">
            <a:extLst>
              <a:ext uri="{FF2B5EF4-FFF2-40B4-BE49-F238E27FC236}">
                <a16:creationId xmlns:a16="http://schemas.microsoft.com/office/drawing/2014/main" id="{6F79F105-E407-454D-98AF-E865C7C2D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450915"/>
            <a:ext cx="3406659" cy="340665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714197" y="1309202"/>
            <a:ext cx="111248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73273"/>
            <a:ext cx="648279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rid a place or person of something undesirable or unwanted, you succeed in removing it completely from that place or person.</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school need to get </a:t>
            </a:r>
            <a:r>
              <a:rPr lang="en-GB" b="1" dirty="0">
                <a:latin typeface="Gill Sans MT" panose="020B0502020104020203" pitchFamily="34" charset="77"/>
              </a:rPr>
              <a:t>rid</a:t>
            </a:r>
            <a:r>
              <a:rPr lang="en-GB" dirty="0">
                <a:latin typeface="Gill Sans MT" panose="020B0502020104020203" pitchFamily="34" charset="77"/>
              </a:rPr>
              <a:t> of the old, electronic items.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0081014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rid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rid the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31373680"/>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hid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5CDA323C-8712-5C45-82B0-DE1849D8E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126" y="2484933"/>
            <a:ext cx="3805646" cy="380564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58478" y="1339979"/>
            <a:ext cx="379430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reasonable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144958"/>
            <a:ext cx="690412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a decision or action is reasonable, you mean that it is fair and sensible.</a:t>
            </a:r>
            <a:endParaRPr sz="3200" dirty="0">
              <a:latin typeface="Gill Sans MT" panose="020B0502020104020203" pitchFamily="34" charset="77"/>
            </a:endParaRPr>
          </a:p>
        </p:txBody>
      </p:sp>
      <p:sp>
        <p:nvSpPr>
          <p:cNvPr id="155" name="The was a tear in Freddie’s new school jumper."/>
          <p:cNvSpPr txBox="1"/>
          <p:nvPr/>
        </p:nvSpPr>
        <p:spPr>
          <a:xfrm>
            <a:off x="0" y="5932824"/>
            <a:ext cx="12999688"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3200" dirty="0">
                <a:latin typeface="Gill Sans MT" panose="020B0502020104020203" pitchFamily="34" charset="77"/>
              </a:rPr>
              <a:t>Mr Jones was being </a:t>
            </a:r>
            <a:r>
              <a:rPr lang="en-GB" sz="3200" b="1" dirty="0">
                <a:latin typeface="Gill Sans MT" panose="020B0502020104020203" pitchFamily="34" charset="77"/>
              </a:rPr>
              <a:t>reasonable</a:t>
            </a:r>
            <a:r>
              <a:rPr lang="en-GB" sz="3200" dirty="0">
                <a:latin typeface="Gill Sans MT" panose="020B0502020104020203" pitchFamily="34" charset="77"/>
              </a:rPr>
              <a:t> and gave us extra break because we had worked so hard in the lesson.</a:t>
            </a:r>
            <a:endParaRPr sz="32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rea-son-a-</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519339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reasonable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reasonable of her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80485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unreasonable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illogical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2263FA6B-7AE5-BB4D-9DDE-955516128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403" y="2703475"/>
            <a:ext cx="3163824" cy="316382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1473162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work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buy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damp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720876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trickle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scheme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congeal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0086065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45507223"/>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is slightly wet.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is the comparative of 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People who *** have a job, usually one which they are paid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obtain it by paying money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you hit it with a quick light blow or a series of quick light blows.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with low confidence">
            <a:extLst>
              <a:ext uri="{FF2B5EF4-FFF2-40B4-BE49-F238E27FC236}">
                <a16:creationId xmlns:a16="http://schemas.microsoft.com/office/drawing/2014/main" id="{17DA4266-5B51-1647-9B90-FECD183A4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5352690"/>
            <a:ext cx="933590" cy="933590"/>
          </a:xfrm>
          <a:prstGeom prst="rect">
            <a:avLst/>
          </a:prstGeom>
        </p:spPr>
      </p:pic>
      <p:pic>
        <p:nvPicPr>
          <p:cNvPr id="23" name="Picture 22" descr="Icon&#10;&#10;Description automatically generated">
            <a:extLst>
              <a:ext uri="{FF2B5EF4-FFF2-40B4-BE49-F238E27FC236}">
                <a16:creationId xmlns:a16="http://schemas.microsoft.com/office/drawing/2014/main" id="{88BC1C26-8EFE-D64C-BFD4-4D2FDCB9E6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7941" y="6522719"/>
            <a:ext cx="1099673" cy="1099673"/>
          </a:xfrm>
          <a:prstGeom prst="rect">
            <a:avLst/>
          </a:prstGeom>
        </p:spPr>
      </p:pic>
      <p:pic>
        <p:nvPicPr>
          <p:cNvPr id="24" name="Picture 23">
            <a:extLst>
              <a:ext uri="{FF2B5EF4-FFF2-40B4-BE49-F238E27FC236}">
                <a16:creationId xmlns:a16="http://schemas.microsoft.com/office/drawing/2014/main" id="{3246B7E4-210D-164A-A8BC-15A1C5323B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4659" y="7757229"/>
            <a:ext cx="1282955" cy="1282955"/>
          </a:xfrm>
          <a:prstGeom prst="rect">
            <a:avLst/>
          </a:prstGeom>
        </p:spPr>
      </p:pic>
      <p:pic>
        <p:nvPicPr>
          <p:cNvPr id="25" name="Picture 24" descr="Icon&#10;&#10;Description automatically generated">
            <a:extLst>
              <a:ext uri="{FF2B5EF4-FFF2-40B4-BE49-F238E27FC236}">
                <a16:creationId xmlns:a16="http://schemas.microsoft.com/office/drawing/2014/main" id="{ADBEC54F-F765-AD4B-A0EC-B561391049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0398" y="2875126"/>
            <a:ext cx="980412" cy="980412"/>
          </a:xfrm>
          <a:prstGeom prst="rect">
            <a:avLst/>
          </a:prstGeom>
        </p:spPr>
      </p:pic>
      <p:pic>
        <p:nvPicPr>
          <p:cNvPr id="26" name="Picture 25" descr="Icon&#10;&#10;Description automatically generated">
            <a:extLst>
              <a:ext uri="{FF2B5EF4-FFF2-40B4-BE49-F238E27FC236}">
                <a16:creationId xmlns:a16="http://schemas.microsoft.com/office/drawing/2014/main" id="{57CC9F4D-7837-3442-92D8-7DBEF7BE2D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0031" y="3924469"/>
            <a:ext cx="1219656" cy="121965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9458106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trickle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scheme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congeal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reasonable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555171474"/>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 place or person of something undesirable or unwanted, you succeed in removing it completely from that place or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a liquid ***, it becomes very thick and sticky and almost solid.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people are ***, you mean that they are making secret plans in order to gain something for themselves.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say that a decision or action is ***, you mean that it is fair and 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When a liquid ***, or when you ** it, it flows slowly in very small amounts.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Icon&#10;&#10;Description automatically generated">
            <a:extLst>
              <a:ext uri="{FF2B5EF4-FFF2-40B4-BE49-F238E27FC236}">
                <a16:creationId xmlns:a16="http://schemas.microsoft.com/office/drawing/2014/main" id="{769C8D0F-F2E2-FB4D-B0A3-9FC171C97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2263" y="7883511"/>
            <a:ext cx="935643" cy="935643"/>
          </a:xfrm>
          <a:prstGeom prst="rect">
            <a:avLst/>
          </a:prstGeom>
        </p:spPr>
      </p:pic>
      <p:pic>
        <p:nvPicPr>
          <p:cNvPr id="24" name="Picture 23" descr="Icon&#10;&#10;Description automatically generated">
            <a:extLst>
              <a:ext uri="{FF2B5EF4-FFF2-40B4-BE49-F238E27FC236}">
                <a16:creationId xmlns:a16="http://schemas.microsoft.com/office/drawing/2014/main" id="{8BD02FFA-25BC-3245-9897-EC5B9E5BC7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0749" y="5152472"/>
            <a:ext cx="1168474" cy="1168474"/>
          </a:xfrm>
          <a:prstGeom prst="rect">
            <a:avLst/>
          </a:prstGeom>
        </p:spPr>
      </p:pic>
      <p:pic>
        <p:nvPicPr>
          <p:cNvPr id="25" name="Picture 24" descr="Logo, icon&#10;&#10;Description automatically generated">
            <a:extLst>
              <a:ext uri="{FF2B5EF4-FFF2-40B4-BE49-F238E27FC236}">
                <a16:creationId xmlns:a16="http://schemas.microsoft.com/office/drawing/2014/main" id="{6B364FD8-FFC7-A049-A543-0941E02920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4399" y="3837428"/>
            <a:ext cx="1148804" cy="1148804"/>
          </a:xfrm>
          <a:prstGeom prst="rect">
            <a:avLst/>
          </a:prstGeom>
        </p:spPr>
      </p:pic>
      <p:pic>
        <p:nvPicPr>
          <p:cNvPr id="26" name="Picture 25" descr="Icon&#10;&#10;Description automatically generated">
            <a:extLst>
              <a:ext uri="{FF2B5EF4-FFF2-40B4-BE49-F238E27FC236}">
                <a16:creationId xmlns:a16="http://schemas.microsoft.com/office/drawing/2014/main" id="{6A9FD7EA-3137-0D40-BF9E-5695163CBA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5590" y="2445321"/>
            <a:ext cx="1308987" cy="1308987"/>
          </a:xfrm>
          <a:prstGeom prst="rect">
            <a:avLst/>
          </a:prstGeom>
        </p:spPr>
      </p:pic>
      <p:pic>
        <p:nvPicPr>
          <p:cNvPr id="30" name="Picture 29" descr="Icon&#10;&#10;Description automatically generated">
            <a:extLst>
              <a:ext uri="{FF2B5EF4-FFF2-40B4-BE49-F238E27FC236}">
                <a16:creationId xmlns:a16="http://schemas.microsoft.com/office/drawing/2014/main" id="{3FFE3F95-5631-8D44-B6E4-3A6E73F3B7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0227" y="6634407"/>
            <a:ext cx="935643" cy="93564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01573" y="3085008"/>
            <a:ext cx="15949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work</a:t>
            </a:r>
            <a:endParaRPr b="1" dirty="0">
              <a:latin typeface="Gill Sans MT" panose="020B0502020104020203" pitchFamily="34" charset="77"/>
              <a:sym typeface="American Typewriter"/>
            </a:endParaRPr>
          </a:p>
        </p:txBody>
      </p:sp>
      <p:sp>
        <p:nvSpPr>
          <p:cNvPr id="134" name="office"/>
          <p:cNvSpPr txBox="1"/>
          <p:nvPr/>
        </p:nvSpPr>
        <p:spPr>
          <a:xfrm>
            <a:off x="3220389" y="3993661"/>
            <a:ext cx="11573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buy</a:t>
            </a:r>
            <a:endParaRPr dirty="0">
              <a:latin typeface="Gill Sans MT" panose="020B0502020104020203" pitchFamily="34" charset="77"/>
            </a:endParaRPr>
          </a:p>
        </p:txBody>
      </p:sp>
      <p:sp>
        <p:nvSpPr>
          <p:cNvPr id="135" name="spare"/>
          <p:cNvSpPr txBox="1"/>
          <p:nvPr/>
        </p:nvSpPr>
        <p:spPr>
          <a:xfrm>
            <a:off x="3270079" y="4843260"/>
            <a:ext cx="10579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tap</a:t>
            </a:r>
            <a:endParaRPr b="1" dirty="0">
              <a:latin typeface="Gill Sans MT" panose="020B0502020104020203" pitchFamily="34" charset="77"/>
              <a:sym typeface="American Typewriter"/>
            </a:endParaRPr>
          </a:p>
        </p:txBody>
      </p:sp>
      <p:sp>
        <p:nvSpPr>
          <p:cNvPr id="136" name="chipped"/>
          <p:cNvSpPr txBox="1"/>
          <p:nvPr/>
        </p:nvSpPr>
        <p:spPr>
          <a:xfrm>
            <a:off x="2912614" y="5769060"/>
            <a:ext cx="17729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damp</a:t>
            </a:r>
            <a:endParaRPr dirty="0">
              <a:latin typeface="Gill Sans MT" panose="020B0502020104020203" pitchFamily="34" charset="77"/>
            </a:endParaRPr>
          </a:p>
        </p:txBody>
      </p:sp>
      <p:sp>
        <p:nvSpPr>
          <p:cNvPr id="137" name="lift"/>
          <p:cNvSpPr txBox="1"/>
          <p:nvPr/>
        </p:nvSpPr>
        <p:spPr>
          <a:xfrm>
            <a:off x="2867728" y="6639612"/>
            <a:ext cx="18626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worse</a:t>
            </a:r>
            <a:endParaRPr dirty="0">
              <a:latin typeface="Gill Sans MT" panose="020B0502020104020203" pitchFamily="34" charset="77"/>
            </a:endParaRPr>
          </a:p>
        </p:txBody>
      </p:sp>
      <p:sp>
        <p:nvSpPr>
          <p:cNvPr id="138" name="mutter"/>
          <p:cNvSpPr txBox="1"/>
          <p:nvPr/>
        </p:nvSpPr>
        <p:spPr>
          <a:xfrm>
            <a:off x="8042789" y="3961911"/>
            <a:ext cx="23467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scheme</a:t>
            </a:r>
            <a:endParaRPr b="1" dirty="0">
              <a:latin typeface="Gill Sans MT" panose="020B0502020104020203" pitchFamily="34" charset="77"/>
              <a:sym typeface="American Typewriter"/>
            </a:endParaRPr>
          </a:p>
        </p:txBody>
      </p:sp>
      <p:sp>
        <p:nvSpPr>
          <p:cNvPr id="139" name="unveil"/>
          <p:cNvSpPr txBox="1"/>
          <p:nvPr/>
        </p:nvSpPr>
        <p:spPr>
          <a:xfrm>
            <a:off x="8660342" y="5750010"/>
            <a:ext cx="9217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rid</a:t>
            </a:r>
            <a:endParaRPr b="1" dirty="0">
              <a:latin typeface="Gill Sans MT" panose="020B0502020104020203" pitchFamily="34" charset="77"/>
              <a:sym typeface="American Typewriter"/>
            </a:endParaRPr>
          </a:p>
        </p:txBody>
      </p:sp>
      <p:sp>
        <p:nvSpPr>
          <p:cNvPr id="140" name="tolerate"/>
          <p:cNvSpPr txBox="1"/>
          <p:nvPr/>
        </p:nvSpPr>
        <p:spPr>
          <a:xfrm>
            <a:off x="8223134" y="3065958"/>
            <a:ext cx="19861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trickle</a:t>
            </a:r>
            <a:endParaRPr dirty="0">
              <a:latin typeface="Gill Sans MT" panose="020B0502020104020203" pitchFamily="34" charset="77"/>
            </a:endParaRPr>
          </a:p>
        </p:txBody>
      </p:sp>
      <p:sp>
        <p:nvSpPr>
          <p:cNvPr id="141" name="fixation"/>
          <p:cNvSpPr txBox="1"/>
          <p:nvPr/>
        </p:nvSpPr>
        <p:spPr>
          <a:xfrm>
            <a:off x="8042804" y="4824210"/>
            <a:ext cx="23467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congeal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31832" y="6639611"/>
            <a:ext cx="32893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reasonable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192592"/>
            <a:ext cx="8000588"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work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9870" y="5203194"/>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buy</a:t>
            </a:r>
            <a:endParaRPr sz="23900" dirty="0">
              <a:latin typeface="Gill Sans MT" panose="020B0502020104020203" pitchFamily="34" charset="77"/>
            </a:endParaRPr>
          </a:p>
        </p:txBody>
      </p:sp>
      <p:pic>
        <p:nvPicPr>
          <p:cNvPr id="14" name="Picture 13" descr="Icon&#10;&#10;Description automatically generated with low confidence">
            <a:extLst>
              <a:ext uri="{FF2B5EF4-FFF2-40B4-BE49-F238E27FC236}">
                <a16:creationId xmlns:a16="http://schemas.microsoft.com/office/drawing/2014/main" id="{7DA15A0C-2360-134B-A048-0ECB5E064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165" y="685828"/>
            <a:ext cx="3290103" cy="3290103"/>
          </a:xfrm>
          <a:prstGeom prst="rect">
            <a:avLst/>
          </a:prstGeom>
        </p:spPr>
      </p:pic>
      <p:pic>
        <p:nvPicPr>
          <p:cNvPr id="16" name="Picture 15" descr="Icon&#10;&#10;Description automatically generated">
            <a:extLst>
              <a:ext uri="{FF2B5EF4-FFF2-40B4-BE49-F238E27FC236}">
                <a16:creationId xmlns:a16="http://schemas.microsoft.com/office/drawing/2014/main" id="{2F5F3C40-CE1F-FE49-AB1C-0512F614B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900" y="5798869"/>
            <a:ext cx="3027680" cy="302768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51794" y="0"/>
            <a:ext cx="396422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tap</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2752" y="5248886"/>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damp</a:t>
            </a:r>
            <a:endParaRPr sz="13800" dirty="0">
              <a:latin typeface="Gill Sans MT" panose="020B0502020104020203" pitchFamily="34" charset="77"/>
            </a:endParaRPr>
          </a:p>
        </p:txBody>
      </p:sp>
      <p:pic>
        <p:nvPicPr>
          <p:cNvPr id="16" name="Picture 15">
            <a:extLst>
              <a:ext uri="{FF2B5EF4-FFF2-40B4-BE49-F238E27FC236}">
                <a16:creationId xmlns:a16="http://schemas.microsoft.com/office/drawing/2014/main" id="{C25ADC79-C697-364F-8EE6-5F93F2EE2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019" y="685828"/>
            <a:ext cx="3291840" cy="3291840"/>
          </a:xfrm>
          <a:prstGeom prst="rect">
            <a:avLst/>
          </a:prstGeom>
        </p:spPr>
      </p:pic>
      <p:pic>
        <p:nvPicPr>
          <p:cNvPr id="4" name="Picture 3" descr="Icon&#10;&#10;Description automatically generated">
            <a:extLst>
              <a:ext uri="{FF2B5EF4-FFF2-40B4-BE49-F238E27FC236}">
                <a16:creationId xmlns:a16="http://schemas.microsoft.com/office/drawing/2014/main" id="{DD5A97A2-51DA-5C49-B10D-18F3F8B59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2" y="5596479"/>
            <a:ext cx="3471293" cy="347129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42942"/>
            <a:ext cx="785952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worse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03834" y="5375603"/>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trickle</a:t>
            </a:r>
            <a:endParaRPr sz="8000" dirty="0">
              <a:latin typeface="Gill Sans MT" panose="020B0502020104020203" pitchFamily="34" charset="77"/>
            </a:endParaRPr>
          </a:p>
        </p:txBody>
      </p:sp>
      <p:pic>
        <p:nvPicPr>
          <p:cNvPr id="20" name="Picture 19" descr="Icon&#10;&#10;Description automatically generated">
            <a:extLst>
              <a:ext uri="{FF2B5EF4-FFF2-40B4-BE49-F238E27FC236}">
                <a16:creationId xmlns:a16="http://schemas.microsoft.com/office/drawing/2014/main" id="{39B96FDB-69D5-3C4B-AC24-DA5906B67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73" y="385013"/>
            <a:ext cx="3686898" cy="3686898"/>
          </a:xfrm>
          <a:prstGeom prst="rect">
            <a:avLst/>
          </a:prstGeom>
        </p:spPr>
      </p:pic>
      <p:pic>
        <p:nvPicPr>
          <p:cNvPr id="4" name="Picture 3" descr="Icon&#10;&#10;Description automatically generated">
            <a:extLst>
              <a:ext uri="{FF2B5EF4-FFF2-40B4-BE49-F238E27FC236}">
                <a16:creationId xmlns:a16="http://schemas.microsoft.com/office/drawing/2014/main" id="{38E1F871-C56C-7949-8F0E-CC9D8E1C3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41" y="6016562"/>
            <a:ext cx="2803241" cy="280324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100488"/>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scheme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613965"/>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congeal</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6E5589F5-E7D5-5947-95F8-25DE87A26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818" y="377684"/>
            <a:ext cx="3711369" cy="3711369"/>
          </a:xfrm>
          <a:prstGeom prst="rect">
            <a:avLst/>
          </a:prstGeom>
        </p:spPr>
      </p:pic>
      <p:pic>
        <p:nvPicPr>
          <p:cNvPr id="5" name="Picture 4" descr="Logo, icon&#10;&#10;Description automatically generated">
            <a:extLst>
              <a:ext uri="{FF2B5EF4-FFF2-40B4-BE49-F238E27FC236}">
                <a16:creationId xmlns:a16="http://schemas.microsoft.com/office/drawing/2014/main" id="{6D66FBE3-3133-FC4E-A33A-B21E96D84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61" y="5661113"/>
            <a:ext cx="3406659" cy="340665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78195" y="95483"/>
            <a:ext cx="355065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rid</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6149853"/>
            <a:ext cx="1296543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reasonable</a:t>
            </a:r>
            <a:endParaRPr sz="96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98679DED-DD49-FB42-8890-EA71A805D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116" y="384804"/>
            <a:ext cx="3805646" cy="3805646"/>
          </a:xfrm>
          <a:prstGeom prst="rect">
            <a:avLst/>
          </a:prstGeom>
        </p:spPr>
      </p:pic>
      <p:pic>
        <p:nvPicPr>
          <p:cNvPr id="5" name="Picture 4" descr="Icon&#10;&#10;Description automatically generated">
            <a:extLst>
              <a:ext uri="{FF2B5EF4-FFF2-40B4-BE49-F238E27FC236}">
                <a16:creationId xmlns:a16="http://schemas.microsoft.com/office/drawing/2014/main" id="{2150ADD6-7B4F-924F-A8B1-899FF56C4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60" y="5768007"/>
            <a:ext cx="3163824" cy="316382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63225" y="2274766"/>
            <a:ext cx="15949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work	</a:t>
            </a:r>
            <a:endParaRPr b="1" dirty="0">
              <a:latin typeface="Gill Sans MT" panose="020B0502020104020203" pitchFamily="34" charset="77"/>
              <a:sym typeface="American Typewriter"/>
            </a:endParaRPr>
          </a:p>
        </p:txBody>
      </p:sp>
      <p:sp>
        <p:nvSpPr>
          <p:cNvPr id="134" name="office"/>
          <p:cNvSpPr txBox="1"/>
          <p:nvPr/>
        </p:nvSpPr>
        <p:spPr>
          <a:xfrm>
            <a:off x="5982045" y="3183419"/>
            <a:ext cx="11573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buy</a:t>
            </a:r>
            <a:endParaRPr dirty="0">
              <a:latin typeface="Gill Sans MT" panose="020B0502020104020203" pitchFamily="34" charset="77"/>
            </a:endParaRPr>
          </a:p>
        </p:txBody>
      </p:sp>
      <p:sp>
        <p:nvSpPr>
          <p:cNvPr id="135" name="spare"/>
          <p:cNvSpPr txBox="1"/>
          <p:nvPr/>
        </p:nvSpPr>
        <p:spPr>
          <a:xfrm>
            <a:off x="6031729" y="4033018"/>
            <a:ext cx="10579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tap</a:t>
            </a:r>
            <a:endParaRPr b="1" dirty="0">
              <a:latin typeface="Gill Sans MT" panose="020B0502020104020203" pitchFamily="34" charset="77"/>
              <a:sym typeface="American Typewriter"/>
            </a:endParaRPr>
          </a:p>
        </p:txBody>
      </p:sp>
      <p:sp>
        <p:nvSpPr>
          <p:cNvPr id="136" name="chipped"/>
          <p:cNvSpPr txBox="1"/>
          <p:nvPr/>
        </p:nvSpPr>
        <p:spPr>
          <a:xfrm>
            <a:off x="5674269" y="4958818"/>
            <a:ext cx="17729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damp</a:t>
            </a:r>
            <a:endParaRPr dirty="0">
              <a:latin typeface="Gill Sans MT" panose="020B0502020104020203" pitchFamily="34" charset="77"/>
            </a:endParaRPr>
          </a:p>
        </p:txBody>
      </p:sp>
      <p:sp>
        <p:nvSpPr>
          <p:cNvPr id="137" name="lift"/>
          <p:cNvSpPr txBox="1"/>
          <p:nvPr/>
        </p:nvSpPr>
        <p:spPr>
          <a:xfrm>
            <a:off x="5629385" y="5829370"/>
            <a:ext cx="18626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worse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87349" y="3418118"/>
            <a:ext cx="23467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scheme</a:t>
            </a:r>
            <a:endParaRPr b="1" dirty="0">
              <a:latin typeface="Gill Sans MT" panose="020B0502020104020203" pitchFamily="34" charset="77"/>
              <a:sym typeface="American Typewriter"/>
            </a:endParaRPr>
          </a:p>
        </p:txBody>
      </p:sp>
      <p:sp>
        <p:nvSpPr>
          <p:cNvPr id="140" name="tolerate"/>
          <p:cNvSpPr txBox="1"/>
          <p:nvPr/>
        </p:nvSpPr>
        <p:spPr>
          <a:xfrm>
            <a:off x="5567688" y="2522165"/>
            <a:ext cx="19861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trickle</a:t>
            </a:r>
            <a:endParaRPr dirty="0">
              <a:latin typeface="Gill Sans MT" panose="020B0502020104020203" pitchFamily="34" charset="77"/>
            </a:endParaRPr>
          </a:p>
        </p:txBody>
      </p:sp>
      <p:sp>
        <p:nvSpPr>
          <p:cNvPr id="141" name="fixation"/>
          <p:cNvSpPr txBox="1"/>
          <p:nvPr/>
        </p:nvSpPr>
        <p:spPr>
          <a:xfrm>
            <a:off x="5387352" y="4280417"/>
            <a:ext cx="23467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congeal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6041561" y="5188117"/>
            <a:ext cx="9217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57745" y="5996646"/>
            <a:ext cx="32893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reasonable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4459" y="1309202"/>
            <a:ext cx="202940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348302"/>
            <a:ext cx="6457735"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People who work have a job, usually one which they are paid to do.</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When teachers are at school, they are at </a:t>
            </a:r>
            <a:r>
              <a:rPr lang="en-GB" sz="4000" b="1" dirty="0">
                <a:latin typeface="Gill Sans MT" panose="020B0502020104020203" pitchFamily="34" charset="77"/>
              </a:rPr>
              <a:t>work</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work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6571295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job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28401402"/>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work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go to work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with low confidence">
            <a:extLst>
              <a:ext uri="{FF2B5EF4-FFF2-40B4-BE49-F238E27FC236}">
                <a16:creationId xmlns:a16="http://schemas.microsoft.com/office/drawing/2014/main" id="{66CE5EC2-4876-0643-81C5-2EDBF51A3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975" y="2437628"/>
            <a:ext cx="3724394" cy="372439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2656" y="1309202"/>
            <a:ext cx="13930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437183"/>
            <a:ext cx="5777677"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buy something, you obtain it by paying money for it.</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needed to </a:t>
            </a:r>
            <a:r>
              <a:rPr lang="en-GB" sz="4000" b="1" dirty="0">
                <a:latin typeface="Gill Sans MT" panose="020B0502020104020203" pitchFamily="34" charset="77"/>
              </a:rPr>
              <a:t>buy</a:t>
            </a:r>
            <a:r>
              <a:rPr lang="en-GB" sz="4000" dirty="0">
                <a:latin typeface="Gill Sans MT" panose="020B0502020104020203" pitchFamily="34" charset="77"/>
              </a:rPr>
              <a:t> some new felt tips and pencils.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3361727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purchase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8307431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buy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2FE915F0-7497-DE42-A9B9-505FDC077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836" y="2806553"/>
            <a:ext cx="3027680" cy="302768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92808" y="1309202"/>
            <a:ext cx="12327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6" y="4146151"/>
            <a:ext cx="658990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tap something, you hit it with a quick light blow or a series of quick light blows.</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Dante was </a:t>
            </a:r>
            <a:r>
              <a:rPr lang="en-GB" sz="4000" b="1" dirty="0">
                <a:latin typeface="Gill Sans MT" panose="020B0502020104020203" pitchFamily="34" charset="77"/>
              </a:rPr>
              <a:t>tapping </a:t>
            </a:r>
            <a:r>
              <a:rPr lang="en-GB" sz="4000" dirty="0">
                <a:latin typeface="Gill Sans MT" panose="020B0502020104020203" pitchFamily="34" charset="77"/>
              </a:rPr>
              <a:t>his finger on the window.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38527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knock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867956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tap relentlessly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tap annoyingly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a:extLst>
              <a:ext uri="{FF2B5EF4-FFF2-40B4-BE49-F238E27FC236}">
                <a16:creationId xmlns:a16="http://schemas.microsoft.com/office/drawing/2014/main" id="{EEB45410-3B1E-224B-91CE-9090D6806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942" y="2563115"/>
            <a:ext cx="3291840" cy="329184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206" y="1309202"/>
            <a:ext cx="208390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damp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364888"/>
            <a:ext cx="603680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damp is slightly wet.</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Mark’s jumper was </a:t>
            </a:r>
            <a:r>
              <a:rPr lang="en-GB" sz="4000" b="1" dirty="0">
                <a:latin typeface="Gill Sans MT" panose="020B0502020104020203" pitchFamily="34" charset="77"/>
              </a:rPr>
              <a:t>damp</a:t>
            </a:r>
            <a:r>
              <a:rPr lang="en-GB" sz="4000" dirty="0">
                <a:latin typeface="Gill Sans MT" panose="020B0502020104020203" pitchFamily="34" charset="77"/>
              </a:rPr>
              <a:t> because it had started to rain.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57679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muggy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799348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damp 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became damp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9FAB2BE6-DECB-BB4F-918A-9B3367BEA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98" y="2424226"/>
            <a:ext cx="3471293" cy="347129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2143" y="1309202"/>
            <a:ext cx="23740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611932"/>
            <a:ext cx="7679803"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Worse is the comparative of bad.</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Phil said his </a:t>
            </a:r>
            <a:r>
              <a:rPr lang="en-GB" sz="4000" b="1" dirty="0">
                <a:latin typeface="Gill Sans MT" panose="020B0502020104020203" pitchFamily="34" charset="77"/>
              </a:rPr>
              <a:t>toothache</a:t>
            </a:r>
            <a:r>
              <a:rPr lang="en-GB" sz="4000" dirty="0">
                <a:latin typeface="Gill Sans MT" panose="020B0502020104020203" pitchFamily="34" charset="77"/>
              </a:rPr>
              <a:t> was now worse.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worse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91210508"/>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than before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8831502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much 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worsened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C3669BFD-701D-2846-A244-C8B43614C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048" y="2437628"/>
            <a:ext cx="3686898" cy="3686898"/>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23970</TotalTime>
  <Words>1225</Words>
  <Application>Microsoft Macintosh PowerPoint</Application>
  <PresentationFormat>Custom</PresentationFormat>
  <Paragraphs>345</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349</cp:revision>
  <dcterms:modified xsi:type="dcterms:W3CDTF">2022-01-19T15:50:04Z</dcterms:modified>
</cp:coreProperties>
</file>