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5"/>
    <p:restoredTop sz="94756"/>
  </p:normalViewPr>
  <p:slideViewPr>
    <p:cSldViewPr snapToGrid="0" snapToObjects="1">
      <p:cViewPr varScale="1">
        <p:scale>
          <a:sx n="63" d="100"/>
          <a:sy n="63" d="100"/>
        </p:scale>
        <p:origin x="193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01129" y="3226831"/>
            <a:ext cx="71862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19</a:t>
            </a:r>
            <a:r>
              <a:rPr dirty="0">
                <a:latin typeface="Gill Sans MT" panose="020B0502020104020203" pitchFamily="34" charset="77"/>
              </a:rPr>
              <a:t> </a:t>
            </a:r>
            <a:r>
              <a:rPr lang="en-GB" dirty="0">
                <a:latin typeface="Gill Sans MT" panose="020B0502020104020203" pitchFamily="34" charset="77"/>
              </a:rPr>
              <a:t>– 31st January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2260" y="1309202"/>
            <a:ext cx="240931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pester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23040"/>
            <a:ext cx="6453206"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that someone is pestering you, you mean that they keep asking you to do something, or keep talking to you, and you find this annoying.</a:t>
            </a:r>
            <a:endParaRPr sz="28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Khan was tired of being </a:t>
            </a:r>
            <a:r>
              <a:rPr lang="en-GB" sz="4000" b="1" dirty="0">
                <a:latin typeface="Gill Sans MT" panose="020B0502020104020203" pitchFamily="34" charset="77"/>
              </a:rPr>
              <a:t>pestered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pes-</a:t>
            </a:r>
            <a:r>
              <a:rPr lang="en-GB" dirty="0" err="1">
                <a:latin typeface="Gill Sans MT" panose="020B0502020104020203" pitchFamily="34" charset="77"/>
              </a:rPr>
              <a: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3564790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badger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investor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harass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8049576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continued to pester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always pestering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Icon&#10;&#10;Description automatically generated">
            <a:extLst>
              <a:ext uri="{FF2B5EF4-FFF2-40B4-BE49-F238E27FC236}">
                <a16:creationId xmlns:a16="http://schemas.microsoft.com/office/drawing/2014/main" id="{2716C113-24AD-FA48-8102-D8D484F1C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7089" y="2613012"/>
            <a:ext cx="3292160" cy="329216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46122" y="1500045"/>
            <a:ext cx="412613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5400" dirty="0">
                <a:latin typeface="Gill Sans MT" panose="020B0502020104020203" pitchFamily="34" charset="77"/>
              </a:rPr>
              <a:t>underestimate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18453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underestimate someone, you do not realise what they are capable of doing.</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wolf </a:t>
            </a:r>
            <a:r>
              <a:rPr lang="en-GB" sz="4000" b="1" dirty="0">
                <a:latin typeface="Gill Sans MT" panose="020B0502020104020203" pitchFamily="34" charset="77"/>
              </a:rPr>
              <a:t>underestimated</a:t>
            </a:r>
            <a:r>
              <a:rPr lang="en-GB" sz="4000" dirty="0">
                <a:latin typeface="Gill Sans MT" panose="020B0502020104020203" pitchFamily="34" charset="77"/>
              </a:rPr>
              <a:t> Little Red Riding Hood.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un-der-es-</a:t>
            </a:r>
            <a:r>
              <a:rPr lang="en-GB" dirty="0" err="1">
                <a:latin typeface="Gill Sans MT" panose="020B0502020104020203" pitchFamily="34" charset="77"/>
              </a:rPr>
              <a:t>ti</a:t>
            </a:r>
            <a:r>
              <a:rPr lang="en-GB" dirty="0">
                <a:latin typeface="Gill Sans MT" panose="020B0502020104020203" pitchFamily="34" charset="77"/>
              </a:rPr>
              <a:t>-mate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953446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totally underestimated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underestimated 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3893037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miscalculate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overestimate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D276FF76-BA50-C846-B8A1-5D83A6428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019" y="2524815"/>
            <a:ext cx="3478220" cy="347822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645" y="1309202"/>
            <a:ext cx="22345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brutal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20422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Brutal is used to describe things that have an extremely unpleasant effect on people.</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Pollution has a </a:t>
            </a:r>
            <a:r>
              <a:rPr lang="en-GB" sz="4000" b="1" dirty="0">
                <a:latin typeface="Gill Sans MT" panose="020B0502020104020203" pitchFamily="34" charset="77"/>
              </a:rPr>
              <a:t>brutal</a:t>
            </a:r>
            <a:r>
              <a:rPr lang="en-GB" sz="4000" dirty="0">
                <a:latin typeface="Gill Sans MT" panose="020B0502020104020203" pitchFamily="34" charset="77"/>
              </a:rPr>
              <a:t> effect on the ocean.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bru-</a:t>
            </a:r>
            <a:r>
              <a:rPr lang="en-GB" dirty="0" err="1">
                <a:latin typeface="Gill Sans MT" panose="020B0502020104020203" pitchFamily="34" charset="77"/>
              </a:rPr>
              <a:t>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835549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brutal 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brutal and dangerous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425314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savage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barbaric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9B123AC9-225E-5843-BB2C-F1B14FA01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379" y="2648647"/>
            <a:ext cx="3458898" cy="3458898"/>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2128" y="1309202"/>
            <a:ext cx="28966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outrage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48279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outraged by something, it makes you extremely shocked and angry.</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children were </a:t>
            </a:r>
            <a:r>
              <a:rPr lang="en-GB" b="1" dirty="0">
                <a:latin typeface="Gill Sans MT" panose="020B0502020104020203" pitchFamily="34" charset="77"/>
              </a:rPr>
              <a:t>outraged</a:t>
            </a:r>
            <a:r>
              <a:rPr lang="en-GB" dirty="0">
                <a:latin typeface="Gill Sans MT" panose="020B0502020104020203" pitchFamily="34" charset="77"/>
              </a:rPr>
              <a:t> by lunchtime being shortened.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out-rage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308422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outraged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outrageous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4462606"/>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eous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Graphical user interface, application, icon&#10;&#10;Description automatically generated">
            <a:extLst>
              <a:ext uri="{FF2B5EF4-FFF2-40B4-BE49-F238E27FC236}">
                <a16:creationId xmlns:a16="http://schemas.microsoft.com/office/drawing/2014/main" id="{81BCE423-0A02-BB4A-96B9-08156843A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755" y="2620911"/>
            <a:ext cx="3326554" cy="332655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4376" y="1339979"/>
            <a:ext cx="262251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tedious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43357"/>
            <a:ext cx="6904122"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something such as a job, task, or situation as tedious, you mean it is boring and rather frustrating.</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Waiting in the line had become </a:t>
            </a:r>
            <a:r>
              <a:rPr lang="en-GB" b="1" dirty="0">
                <a:latin typeface="Gill Sans MT" panose="020B0502020104020203" pitchFamily="34" charset="77"/>
              </a:rPr>
              <a:t>tedious</a:t>
            </a:r>
            <a:r>
              <a:rPr lang="en-GB" dirty="0">
                <a:latin typeface="Gill Sans MT" panose="020B0502020104020203" pitchFamily="34" charset="77"/>
              </a:rPr>
              <a:t>.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te</a:t>
            </a:r>
            <a:r>
              <a:rPr lang="en-GB" dirty="0">
                <a:latin typeface="Gill Sans MT" panose="020B0502020104020203" pitchFamily="34" charset="77"/>
              </a:rPr>
              <a:t>-di-</a:t>
            </a:r>
            <a:r>
              <a:rPr lang="en-GB" dirty="0" err="1">
                <a:latin typeface="Gill Sans MT" panose="020B0502020104020203" pitchFamily="34" charset="77"/>
              </a:rPr>
              <a: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3966736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now very tedious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tedious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601527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4E07019C-5710-D645-8CBE-F3101BD54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876" y="2530132"/>
            <a:ext cx="3348112" cy="334811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2668278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partner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false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difficult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study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3457811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pester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brutal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outrage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tedious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9888124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partner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false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study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6490545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Your **** is the person you are doing something with, for example dancing with or playing with in a game against two other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not easy to do, understand, or deal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on someone, you watch them secretly.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look at it or watch it very carefully, in order to find something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 it is incorrect, untrue, or mistaken.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76E7ABBB-6FF7-F64C-A144-BDBD458826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9711" y="5251090"/>
            <a:ext cx="1162443" cy="1162443"/>
          </a:xfrm>
          <a:prstGeom prst="rect">
            <a:avLst/>
          </a:prstGeom>
        </p:spPr>
      </p:pic>
      <p:pic>
        <p:nvPicPr>
          <p:cNvPr id="22" name="Picture 21">
            <a:extLst>
              <a:ext uri="{FF2B5EF4-FFF2-40B4-BE49-F238E27FC236}">
                <a16:creationId xmlns:a16="http://schemas.microsoft.com/office/drawing/2014/main" id="{FB2B8A5A-6A08-074D-B414-976958ACD3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9710" y="2611096"/>
            <a:ext cx="1162443" cy="1162443"/>
          </a:xfrm>
          <a:prstGeom prst="rect">
            <a:avLst/>
          </a:prstGeom>
        </p:spPr>
      </p:pic>
      <p:pic>
        <p:nvPicPr>
          <p:cNvPr id="27" name="Picture 26" descr="Icon&#10;&#10;Description automatically generated">
            <a:extLst>
              <a:ext uri="{FF2B5EF4-FFF2-40B4-BE49-F238E27FC236}">
                <a16:creationId xmlns:a16="http://schemas.microsoft.com/office/drawing/2014/main" id="{965F7D3B-E85D-0141-93E7-16AC85749F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514" y="7784333"/>
            <a:ext cx="1162443" cy="1162443"/>
          </a:xfrm>
          <a:prstGeom prst="rect">
            <a:avLst/>
          </a:prstGeom>
        </p:spPr>
      </p:pic>
      <p:pic>
        <p:nvPicPr>
          <p:cNvPr id="28" name="Picture 27" descr="Logo, icon&#10;&#10;Description automatically generated">
            <a:extLst>
              <a:ext uri="{FF2B5EF4-FFF2-40B4-BE49-F238E27FC236}">
                <a16:creationId xmlns:a16="http://schemas.microsoft.com/office/drawing/2014/main" id="{D370B5C9-F842-254D-B517-85A3774C11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3341" y="3931093"/>
            <a:ext cx="1162443" cy="1162443"/>
          </a:xfrm>
          <a:prstGeom prst="rect">
            <a:avLst/>
          </a:prstGeom>
        </p:spPr>
      </p:pic>
      <p:pic>
        <p:nvPicPr>
          <p:cNvPr id="29" name="Picture 28" descr="Icon&#10;&#10;Description automatically generated">
            <a:extLst>
              <a:ext uri="{FF2B5EF4-FFF2-40B4-BE49-F238E27FC236}">
                <a16:creationId xmlns:a16="http://schemas.microsoft.com/office/drawing/2014/main" id="{BCA46AD2-9961-3D47-BB6E-E17F405181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8887" y="6518765"/>
            <a:ext cx="1162443" cy="116244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11053355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pester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underestimate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brutal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outrage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tedious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26631297"/>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someone, you do not realise what they are capable of doing.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are *** by something, it makes you extremely shocked and angry.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say that someone is *** you, you mean that they keep asking you to do something, or keep talking to you, and you find this annoying.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describe something such as a job, task, or situation as ***, you mean it is boring and rather frustrating.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 is used to describe things that have an extremely unpleasant effect on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AD2DCA56-5AC9-7846-85F4-FB68DE505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844" y="5230628"/>
            <a:ext cx="1028689" cy="1028689"/>
          </a:xfrm>
          <a:prstGeom prst="rect">
            <a:avLst/>
          </a:prstGeom>
        </p:spPr>
      </p:pic>
      <p:pic>
        <p:nvPicPr>
          <p:cNvPr id="20" name="Picture 19" descr="Icon&#10;&#10;Description automatically generated">
            <a:extLst>
              <a:ext uri="{FF2B5EF4-FFF2-40B4-BE49-F238E27FC236}">
                <a16:creationId xmlns:a16="http://schemas.microsoft.com/office/drawing/2014/main" id="{E29D0BC1-8866-3F4B-ABAD-A8DE6449C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1843" y="7589825"/>
            <a:ext cx="1028689" cy="1028689"/>
          </a:xfrm>
          <a:prstGeom prst="rect">
            <a:avLst/>
          </a:prstGeom>
        </p:spPr>
      </p:pic>
      <p:pic>
        <p:nvPicPr>
          <p:cNvPr id="21" name="Picture 20" descr="Icon&#10;&#10;Description automatically generated">
            <a:extLst>
              <a:ext uri="{FF2B5EF4-FFF2-40B4-BE49-F238E27FC236}">
                <a16:creationId xmlns:a16="http://schemas.microsoft.com/office/drawing/2014/main" id="{588B180A-72E4-804D-A27B-7414842813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948" y="2282799"/>
            <a:ext cx="1285332" cy="1285332"/>
          </a:xfrm>
          <a:prstGeom prst="rect">
            <a:avLst/>
          </a:prstGeom>
        </p:spPr>
      </p:pic>
      <p:pic>
        <p:nvPicPr>
          <p:cNvPr id="27" name="Picture 26" descr="Graphical user interface, application, icon&#10;&#10;Description automatically generated">
            <a:extLst>
              <a:ext uri="{FF2B5EF4-FFF2-40B4-BE49-F238E27FC236}">
                <a16:creationId xmlns:a16="http://schemas.microsoft.com/office/drawing/2014/main" id="{9F38D4F6-E92B-664C-AFDD-99C703EA4A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6186" y="3839270"/>
            <a:ext cx="1070665" cy="1070665"/>
          </a:xfrm>
          <a:prstGeom prst="rect">
            <a:avLst/>
          </a:prstGeom>
        </p:spPr>
      </p:pic>
      <p:pic>
        <p:nvPicPr>
          <p:cNvPr id="28" name="Picture 27" descr="Icon&#10;&#10;Description automatically generated">
            <a:extLst>
              <a:ext uri="{FF2B5EF4-FFF2-40B4-BE49-F238E27FC236}">
                <a16:creationId xmlns:a16="http://schemas.microsoft.com/office/drawing/2014/main" id="{9F0DB9E2-3ACF-8246-9E5F-6F4F60F223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1843" y="6370894"/>
            <a:ext cx="1028688" cy="102868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70076" y="3085008"/>
            <a:ext cx="10579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spy</a:t>
            </a:r>
            <a:endParaRPr b="1" dirty="0">
              <a:latin typeface="Gill Sans MT" panose="020B0502020104020203" pitchFamily="34" charset="77"/>
              <a:sym typeface="American Typewriter"/>
            </a:endParaRPr>
          </a:p>
        </p:txBody>
      </p:sp>
      <p:sp>
        <p:nvSpPr>
          <p:cNvPr id="134" name="office"/>
          <p:cNvSpPr txBox="1"/>
          <p:nvPr/>
        </p:nvSpPr>
        <p:spPr>
          <a:xfrm>
            <a:off x="2631287" y="3993661"/>
            <a:ext cx="23355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partner</a:t>
            </a:r>
            <a:endParaRPr dirty="0">
              <a:latin typeface="Gill Sans MT" panose="020B0502020104020203" pitchFamily="34" charset="77"/>
            </a:endParaRPr>
          </a:p>
        </p:txBody>
      </p:sp>
      <p:sp>
        <p:nvSpPr>
          <p:cNvPr id="135" name="spare"/>
          <p:cNvSpPr txBox="1"/>
          <p:nvPr/>
        </p:nvSpPr>
        <p:spPr>
          <a:xfrm>
            <a:off x="3094550" y="4843260"/>
            <a:ext cx="14090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false</a:t>
            </a:r>
            <a:endParaRPr b="1" dirty="0">
              <a:latin typeface="Gill Sans MT" panose="020B0502020104020203" pitchFamily="34" charset="77"/>
              <a:sym typeface="American Typewriter"/>
            </a:endParaRPr>
          </a:p>
        </p:txBody>
      </p:sp>
      <p:sp>
        <p:nvSpPr>
          <p:cNvPr id="136" name="chipped"/>
          <p:cNvSpPr txBox="1"/>
          <p:nvPr/>
        </p:nvSpPr>
        <p:spPr>
          <a:xfrm>
            <a:off x="2652127" y="5769060"/>
            <a:ext cx="22938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difficult</a:t>
            </a:r>
            <a:endParaRPr dirty="0">
              <a:latin typeface="Gill Sans MT" panose="020B0502020104020203" pitchFamily="34" charset="77"/>
            </a:endParaRPr>
          </a:p>
        </p:txBody>
      </p:sp>
      <p:sp>
        <p:nvSpPr>
          <p:cNvPr id="137" name="lift"/>
          <p:cNvSpPr txBox="1"/>
          <p:nvPr/>
        </p:nvSpPr>
        <p:spPr>
          <a:xfrm>
            <a:off x="2959099" y="6639612"/>
            <a:ext cx="16799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study</a:t>
            </a:r>
            <a:endParaRPr dirty="0">
              <a:latin typeface="Gill Sans MT" panose="020B0502020104020203" pitchFamily="34" charset="77"/>
            </a:endParaRPr>
          </a:p>
        </p:txBody>
      </p:sp>
      <p:sp>
        <p:nvSpPr>
          <p:cNvPr id="138" name="mutter"/>
          <p:cNvSpPr txBox="1"/>
          <p:nvPr/>
        </p:nvSpPr>
        <p:spPr>
          <a:xfrm>
            <a:off x="7012063" y="3961911"/>
            <a:ext cx="44082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underestimate</a:t>
            </a:r>
            <a:endParaRPr b="1" dirty="0">
              <a:latin typeface="Gill Sans MT" panose="020B0502020104020203" pitchFamily="34" charset="77"/>
              <a:sym typeface="American Typewriter"/>
            </a:endParaRPr>
          </a:p>
        </p:txBody>
      </p:sp>
      <p:sp>
        <p:nvSpPr>
          <p:cNvPr id="139" name="unveil"/>
          <p:cNvSpPr txBox="1"/>
          <p:nvPr/>
        </p:nvSpPr>
        <p:spPr>
          <a:xfrm>
            <a:off x="7921359" y="5750010"/>
            <a:ext cx="23996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outrage</a:t>
            </a:r>
            <a:endParaRPr b="1" dirty="0">
              <a:latin typeface="Gill Sans MT" panose="020B0502020104020203" pitchFamily="34" charset="77"/>
              <a:sym typeface="American Typewriter"/>
            </a:endParaRPr>
          </a:p>
        </p:txBody>
      </p:sp>
      <p:sp>
        <p:nvSpPr>
          <p:cNvPr id="140" name="tolerate"/>
          <p:cNvSpPr txBox="1"/>
          <p:nvPr/>
        </p:nvSpPr>
        <p:spPr>
          <a:xfrm>
            <a:off x="8232753" y="3065958"/>
            <a:ext cx="19668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pester</a:t>
            </a:r>
            <a:endParaRPr dirty="0">
              <a:latin typeface="Gill Sans MT" panose="020B0502020104020203" pitchFamily="34" charset="77"/>
            </a:endParaRPr>
          </a:p>
        </p:txBody>
      </p:sp>
      <p:sp>
        <p:nvSpPr>
          <p:cNvPr id="141" name="fixation"/>
          <p:cNvSpPr txBox="1"/>
          <p:nvPr/>
        </p:nvSpPr>
        <p:spPr>
          <a:xfrm>
            <a:off x="8277645" y="4824210"/>
            <a:ext cx="18771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brutal</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052007" y="6639611"/>
            <a:ext cx="22490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tedious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635742"/>
            <a:ext cx="4970913"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spy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68430" y="5092667"/>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partner</a:t>
            </a:r>
            <a:endParaRPr sz="239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944AD41C-0F9E-A048-8CFC-358B99A3A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186" y="769884"/>
            <a:ext cx="3090008" cy="3090008"/>
          </a:xfrm>
          <a:prstGeom prst="rect">
            <a:avLst/>
          </a:prstGeom>
        </p:spPr>
      </p:pic>
      <p:pic>
        <p:nvPicPr>
          <p:cNvPr id="17" name="Picture 16">
            <a:extLst>
              <a:ext uri="{FF2B5EF4-FFF2-40B4-BE49-F238E27FC236}">
                <a16:creationId xmlns:a16="http://schemas.microsoft.com/office/drawing/2014/main" id="{36F679CA-B478-114A-A498-26904E726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2" y="6356827"/>
            <a:ext cx="2103757" cy="210375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78043" y="-52836"/>
            <a:ext cx="6578725"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false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65661" y="5731759"/>
            <a:ext cx="1103913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difficult</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D75FC9E3-19DA-0047-82B7-2AC709E7B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490" y="685829"/>
            <a:ext cx="3241258" cy="3241258"/>
          </a:xfrm>
          <a:prstGeom prst="rect">
            <a:avLst/>
          </a:prstGeom>
        </p:spPr>
      </p:pic>
      <p:pic>
        <p:nvPicPr>
          <p:cNvPr id="18" name="Picture 17" descr="Logo, icon&#10;&#10;Description automatically generated">
            <a:extLst>
              <a:ext uri="{FF2B5EF4-FFF2-40B4-BE49-F238E27FC236}">
                <a16:creationId xmlns:a16="http://schemas.microsoft.com/office/drawing/2014/main" id="{819422E5-5B48-7746-8358-A860B5B44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39" y="5647199"/>
            <a:ext cx="3301405" cy="330140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44303" y="42942"/>
            <a:ext cx="674062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study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537180"/>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pester</a:t>
            </a:r>
            <a:endParaRPr sz="80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23B54585-B2F7-FF4D-B134-0360900EC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549" y="398699"/>
            <a:ext cx="3691717" cy="3691717"/>
          </a:xfrm>
          <a:prstGeom prst="rect">
            <a:avLst/>
          </a:prstGeom>
        </p:spPr>
      </p:pic>
      <p:pic>
        <p:nvPicPr>
          <p:cNvPr id="17" name="Picture 16" descr="Icon&#10;&#10;Description automatically generated">
            <a:extLst>
              <a:ext uri="{FF2B5EF4-FFF2-40B4-BE49-F238E27FC236}">
                <a16:creationId xmlns:a16="http://schemas.microsoft.com/office/drawing/2014/main" id="{9C64D3AB-C0EC-6B4C-BA7B-7B1F3190F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103" y="5703839"/>
            <a:ext cx="3292160" cy="329216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33311" y="1413769"/>
            <a:ext cx="11999897" cy="187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underestimate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7205" y="5613965"/>
            <a:ext cx="1100005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brutal</a:t>
            </a:r>
            <a:endParaRPr sz="115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1F9D73FC-32A7-034D-AB3D-9BEE3EB41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580" y="489352"/>
            <a:ext cx="3478220" cy="3478220"/>
          </a:xfrm>
          <a:prstGeom prst="rect">
            <a:avLst/>
          </a:prstGeom>
        </p:spPr>
      </p:pic>
      <p:pic>
        <p:nvPicPr>
          <p:cNvPr id="4" name="Picture 3" descr="Icon&#10;&#10;Description automatically generated">
            <a:extLst>
              <a:ext uri="{FF2B5EF4-FFF2-40B4-BE49-F238E27FC236}">
                <a16:creationId xmlns:a16="http://schemas.microsoft.com/office/drawing/2014/main" id="{1A245A8B-B5DD-5C4E-8064-635ECE4CD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443" y="5626976"/>
            <a:ext cx="3458898" cy="3458898"/>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1879" y="473186"/>
            <a:ext cx="8045472"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outrage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633097"/>
            <a:ext cx="1296543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tedious</a:t>
            </a:r>
            <a:endParaRPr sz="9600" dirty="0">
              <a:latin typeface="Gill Sans MT" panose="020B0502020104020203" pitchFamily="34" charset="77"/>
            </a:endParaRPr>
          </a:p>
        </p:txBody>
      </p:sp>
      <p:pic>
        <p:nvPicPr>
          <p:cNvPr id="14" name="Picture 13" descr="Graphical user interface, application, icon&#10;&#10;Description automatically generated">
            <a:extLst>
              <a:ext uri="{FF2B5EF4-FFF2-40B4-BE49-F238E27FC236}">
                <a16:creationId xmlns:a16="http://schemas.microsoft.com/office/drawing/2014/main" id="{10F8BC8C-8CCF-D94D-962B-1FA5AB0E1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894" y="618842"/>
            <a:ext cx="3326554" cy="3326554"/>
          </a:xfrm>
          <a:prstGeom prst="rect">
            <a:avLst/>
          </a:prstGeom>
        </p:spPr>
      </p:pic>
      <p:pic>
        <p:nvPicPr>
          <p:cNvPr id="4" name="Picture 3" descr="Icon&#10;&#10;Description automatically generated">
            <a:extLst>
              <a:ext uri="{FF2B5EF4-FFF2-40B4-BE49-F238E27FC236}">
                <a16:creationId xmlns:a16="http://schemas.microsoft.com/office/drawing/2014/main" id="{7EB06C7A-CD38-4843-8B50-8F74C9D66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5719660"/>
            <a:ext cx="3348112" cy="334811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31728" y="2274766"/>
            <a:ext cx="10579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spy	</a:t>
            </a:r>
            <a:endParaRPr b="1" dirty="0">
              <a:latin typeface="Gill Sans MT" panose="020B0502020104020203" pitchFamily="34" charset="77"/>
              <a:sym typeface="American Typewriter"/>
            </a:endParaRPr>
          </a:p>
        </p:txBody>
      </p:sp>
      <p:sp>
        <p:nvSpPr>
          <p:cNvPr id="134" name="office"/>
          <p:cNvSpPr txBox="1"/>
          <p:nvPr/>
        </p:nvSpPr>
        <p:spPr>
          <a:xfrm>
            <a:off x="5392943" y="3183419"/>
            <a:ext cx="23355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partner</a:t>
            </a:r>
            <a:endParaRPr dirty="0">
              <a:latin typeface="Gill Sans MT" panose="020B0502020104020203" pitchFamily="34" charset="77"/>
            </a:endParaRPr>
          </a:p>
        </p:txBody>
      </p:sp>
      <p:sp>
        <p:nvSpPr>
          <p:cNvPr id="135" name="spare"/>
          <p:cNvSpPr txBox="1"/>
          <p:nvPr/>
        </p:nvSpPr>
        <p:spPr>
          <a:xfrm>
            <a:off x="5856201" y="4033018"/>
            <a:ext cx="14090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false</a:t>
            </a:r>
            <a:endParaRPr b="1" dirty="0">
              <a:latin typeface="Gill Sans MT" panose="020B0502020104020203" pitchFamily="34" charset="77"/>
              <a:sym typeface="American Typewriter"/>
            </a:endParaRPr>
          </a:p>
        </p:txBody>
      </p:sp>
      <p:sp>
        <p:nvSpPr>
          <p:cNvPr id="136" name="chipped"/>
          <p:cNvSpPr txBox="1"/>
          <p:nvPr/>
        </p:nvSpPr>
        <p:spPr>
          <a:xfrm>
            <a:off x="5413782" y="4958818"/>
            <a:ext cx="22938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difficult</a:t>
            </a:r>
            <a:endParaRPr dirty="0">
              <a:latin typeface="Gill Sans MT" panose="020B0502020104020203" pitchFamily="34" charset="77"/>
            </a:endParaRPr>
          </a:p>
        </p:txBody>
      </p:sp>
      <p:sp>
        <p:nvSpPr>
          <p:cNvPr id="137" name="lift"/>
          <p:cNvSpPr txBox="1"/>
          <p:nvPr/>
        </p:nvSpPr>
        <p:spPr>
          <a:xfrm>
            <a:off x="5720756" y="5829370"/>
            <a:ext cx="16799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study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356622" y="3418118"/>
            <a:ext cx="44082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underestimate</a:t>
            </a:r>
            <a:endParaRPr b="1" dirty="0">
              <a:latin typeface="Gill Sans MT" panose="020B0502020104020203" pitchFamily="34" charset="77"/>
              <a:sym typeface="American Typewriter"/>
            </a:endParaRPr>
          </a:p>
        </p:txBody>
      </p:sp>
      <p:sp>
        <p:nvSpPr>
          <p:cNvPr id="140" name="tolerate"/>
          <p:cNvSpPr txBox="1"/>
          <p:nvPr/>
        </p:nvSpPr>
        <p:spPr>
          <a:xfrm>
            <a:off x="5577307" y="2522165"/>
            <a:ext cx="19668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pester</a:t>
            </a:r>
            <a:endParaRPr dirty="0">
              <a:latin typeface="Gill Sans MT" panose="020B0502020104020203" pitchFamily="34" charset="77"/>
            </a:endParaRPr>
          </a:p>
        </p:txBody>
      </p:sp>
      <p:sp>
        <p:nvSpPr>
          <p:cNvPr id="141" name="fixation"/>
          <p:cNvSpPr txBox="1"/>
          <p:nvPr/>
        </p:nvSpPr>
        <p:spPr>
          <a:xfrm>
            <a:off x="5622193" y="4280417"/>
            <a:ext cx="18771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brutal</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02578" y="5188117"/>
            <a:ext cx="23996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outrage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377920" y="5996646"/>
            <a:ext cx="22490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tedious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64754" y="1309202"/>
            <a:ext cx="128881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225192"/>
            <a:ext cx="645773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spy on someone, you watch them secretly.</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5 were </a:t>
            </a:r>
            <a:r>
              <a:rPr lang="en-GB" sz="4000" b="1" dirty="0">
                <a:latin typeface="Gill Sans MT" panose="020B0502020104020203" pitchFamily="34" charset="77"/>
              </a:rPr>
              <a:t>spying</a:t>
            </a:r>
            <a:r>
              <a:rPr lang="en-GB" sz="4000" dirty="0">
                <a:latin typeface="Gill Sans MT" panose="020B0502020104020203" pitchFamily="34" charset="77"/>
              </a:rPr>
              <a:t> on Class 4’s new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6960343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observe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1647085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sneakily spied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spying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7C5CF24-49DA-E94E-BE90-1197E9D7B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988" y="2820277"/>
            <a:ext cx="3090008" cy="3090008"/>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97718" y="1309202"/>
            <a:ext cx="282288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partner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944740"/>
            <a:ext cx="6168446"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Your partner is the person you are doing something with, for example dancing with or playing with in a game against two other people.</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Miriam picked Alfie to be her </a:t>
            </a:r>
            <a:r>
              <a:rPr lang="en-GB" sz="4000" b="1" dirty="0">
                <a:latin typeface="Gill Sans MT" panose="020B0502020104020203" pitchFamily="34" charset="77"/>
              </a:rPr>
              <a:t>partner</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part-</a:t>
            </a:r>
            <a:r>
              <a:rPr lang="en-GB" dirty="0" err="1">
                <a:latin typeface="Gill Sans MT" panose="020B0502020104020203" pitchFamily="34" charset="77"/>
              </a:rPr>
              <a:t>ner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9831849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teammate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smarter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barter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0257014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great partner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partner up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03A4F135-B868-674A-A0D8-EDE4D77A3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955" y="2604383"/>
            <a:ext cx="3343082" cy="3343082"/>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8388" y="1309202"/>
            <a:ext cx="168155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false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6" y="4269262"/>
            <a:ext cx="658990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is false, it is incorrect, untrue, or mistaken.</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Robbie knew the answer was </a:t>
            </a:r>
            <a:r>
              <a:rPr lang="en-GB" sz="4000" b="1" dirty="0">
                <a:latin typeface="Gill Sans MT" panose="020B0502020104020203" pitchFamily="34" charset="77"/>
              </a:rPr>
              <a:t>false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false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6231572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incorrect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correct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338485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false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true or false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76A2D2AB-1E16-9C4F-B8C0-520F80F37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116" y="2651212"/>
            <a:ext cx="3241258" cy="324125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39395" y="1309202"/>
            <a:ext cx="27395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difficult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0368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difficult is not easy to do, understand, or deal with.</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t>
            </a:r>
            <a:r>
              <a:rPr lang="en-GB" sz="4000" b="1" dirty="0">
                <a:latin typeface="Gill Sans MT" panose="020B0502020104020203" pitchFamily="34" charset="77"/>
              </a:rPr>
              <a:t>difficult</a:t>
            </a:r>
            <a:r>
              <a:rPr lang="en-GB" sz="4000" dirty="0">
                <a:latin typeface="Gill Sans MT" panose="020B0502020104020203" pitchFamily="34" charset="77"/>
              </a:rPr>
              <a:t> to breathe after the running games in PE.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dif</a:t>
            </a:r>
            <a:r>
              <a:rPr lang="en-GB" dirty="0">
                <a:latin typeface="Gill Sans MT" panose="020B0502020104020203" pitchFamily="34" charset="77"/>
              </a:rPr>
              <a:t>-fi-cult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3047636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2646036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more difficult than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became difficult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 icon&#10;&#10;Description automatically generated">
            <a:extLst>
              <a:ext uri="{FF2B5EF4-FFF2-40B4-BE49-F238E27FC236}">
                <a16:creationId xmlns:a16="http://schemas.microsoft.com/office/drawing/2014/main" id="{77AB1B27-D2BA-EA4E-B4E4-352D66B48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578" y="2613764"/>
            <a:ext cx="3301405" cy="330140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7254" y="1309202"/>
            <a:ext cx="204382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study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6131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study something, you look at it or watch it very carefully, in order to find something out.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Harry </a:t>
            </a:r>
            <a:r>
              <a:rPr lang="en-GB" sz="4000" b="1" dirty="0">
                <a:latin typeface="Gill Sans MT" panose="020B0502020104020203" pitchFamily="34" charset="77"/>
              </a:rPr>
              <a:t>studied</a:t>
            </a:r>
            <a:r>
              <a:rPr lang="en-GB" sz="4000" dirty="0">
                <a:latin typeface="Gill Sans MT" panose="020B0502020104020203" pitchFamily="34" charset="77"/>
              </a:rPr>
              <a:t> the dinosaurs in his new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stud-y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6744863"/>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observe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buddy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learn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muddy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7175560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studied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studied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A57754F9-0FA6-564F-9EAA-858203CC9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824" y="2407485"/>
            <a:ext cx="3691717" cy="369171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24136</TotalTime>
  <Words>1251</Words>
  <Application>Microsoft Macintosh PowerPoint</Application>
  <PresentationFormat>Custom</PresentationFormat>
  <Paragraphs>341</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352</cp:revision>
  <dcterms:modified xsi:type="dcterms:W3CDTF">2022-01-27T12:24:43Z</dcterms:modified>
</cp:coreProperties>
</file>