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60"/>
    <p:restoredTop sz="94756"/>
  </p:normalViewPr>
  <p:slideViewPr>
    <p:cSldViewPr snapToGrid="0" snapToObjects="1">
      <p:cViewPr>
        <p:scale>
          <a:sx n="64" d="100"/>
          <a:sy n="64" d="100"/>
        </p:scale>
        <p:origin x="544"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1.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684348" y="3226831"/>
            <a:ext cx="8019824"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14</a:t>
            </a:r>
            <a:r>
              <a:rPr dirty="0">
                <a:latin typeface="Gill Sans MT" panose="020B0502020104020203" pitchFamily="34" charset="77"/>
              </a:rPr>
              <a:t> </a:t>
            </a:r>
            <a:r>
              <a:rPr lang="en-GB" dirty="0">
                <a:latin typeface="Gill Sans MT" panose="020B0502020104020203" pitchFamily="34" charset="77"/>
              </a:rPr>
              <a:t>– 13th December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19487" y="1309202"/>
            <a:ext cx="365484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ornament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4074542"/>
            <a:ext cx="6468651"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An ornament is an attractive object that you display in your home or in your garden.</a:t>
            </a:r>
            <a:endParaRPr sz="40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tree was filled with </a:t>
            </a:r>
            <a:r>
              <a:rPr lang="en-GB" sz="4000" b="1" dirty="0">
                <a:latin typeface="Gill Sans MT" panose="020B0502020104020203" pitchFamily="34" charset="77"/>
              </a:rPr>
              <a:t>ornaments</a:t>
            </a:r>
            <a:r>
              <a:rPr lang="en-GB" sz="4000" dirty="0">
                <a:latin typeface="Gill Sans MT" panose="020B0502020104020203" pitchFamily="34" charset="77"/>
              </a:rPr>
              <a:t>. </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or-</a:t>
            </a:r>
            <a:r>
              <a:rPr lang="en-GB" dirty="0" err="1">
                <a:latin typeface="Gill Sans MT" panose="020B0502020104020203" pitchFamily="34" charset="77"/>
              </a:rPr>
              <a:t>na</a:t>
            </a:r>
            <a:r>
              <a:rPr lang="en-GB" dirty="0">
                <a:latin typeface="Gill Sans MT" panose="020B0502020104020203" pitchFamily="34" charset="77"/>
              </a:rPr>
              <a:t>-</a:t>
            </a:r>
            <a:r>
              <a:rPr lang="en-GB" dirty="0" err="1">
                <a:latin typeface="Gill Sans MT" panose="020B0502020104020203" pitchFamily="34" charset="77"/>
              </a:rPr>
              <a:t>ment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5864266"/>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decoration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knick-knack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00777622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beautiful ornament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glass ornament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2B4F222A-ABD4-DC4F-BD83-2CEB969E72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990" y="2058666"/>
            <a:ext cx="3798752" cy="3798752"/>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44597" y="1309202"/>
            <a:ext cx="232916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grinch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4085566"/>
            <a:ext cx="656045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person whose lack of enthusiasm or bad temper has a depressing effect on others.</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thought Mr. P was a </a:t>
            </a:r>
            <a:r>
              <a:rPr lang="en-GB" sz="4000" b="1" dirty="0">
                <a:latin typeface="Gill Sans MT" panose="020B0502020104020203" pitchFamily="34" charset="77"/>
              </a:rPr>
              <a:t>grinch</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464791"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grinch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73250825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grinch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stop being a grinch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2713159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pinch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attitude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18CC54D7-74BC-B44F-9A74-6D612A565D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818" y="2340683"/>
            <a:ext cx="3937440" cy="393744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89000" y="1309202"/>
            <a:ext cx="334386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decorate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79"/>
            <a:ext cx="573686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decorate something, you make it more attractive by adding things to it.</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Amir and Alice asked to </a:t>
            </a:r>
            <a:r>
              <a:rPr lang="en-GB" sz="4000" b="1" dirty="0">
                <a:latin typeface="Gill Sans MT" panose="020B0502020104020203" pitchFamily="34" charset="77"/>
              </a:rPr>
              <a:t>decorate</a:t>
            </a:r>
            <a:r>
              <a:rPr lang="en-GB" sz="4000" dirty="0">
                <a:latin typeface="Gill Sans MT" panose="020B0502020104020203" pitchFamily="34" charset="77"/>
              </a:rPr>
              <a:t> the classroom.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dec-o-rate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96816777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decorate lovingly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fully decorate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8484975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garnish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separate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furnish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generate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Background pattern&#10;&#10;Description automatically generated with medium confidence">
            <a:extLst>
              <a:ext uri="{FF2B5EF4-FFF2-40B4-BE49-F238E27FC236}">
                <a16:creationId xmlns:a16="http://schemas.microsoft.com/office/drawing/2014/main" id="{598EB499-7BB5-CF45-BA3E-83FD0A13B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557" y="2302168"/>
            <a:ext cx="3898465" cy="3898465"/>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80581" y="1309202"/>
            <a:ext cx="197970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roast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027161"/>
            <a:ext cx="629376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roast meat or other food, you cook it by dry heat in an oven or over a fire.</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Mr H. </a:t>
            </a:r>
            <a:r>
              <a:rPr lang="en-GB" b="1" dirty="0">
                <a:latin typeface="Gill Sans MT" panose="020B0502020104020203" pitchFamily="34" charset="77"/>
              </a:rPr>
              <a:t>roasted</a:t>
            </a:r>
            <a:r>
              <a:rPr lang="en-GB" dirty="0">
                <a:latin typeface="Gill Sans MT" panose="020B0502020104020203" pitchFamily="34" charset="77"/>
              </a:rPr>
              <a:t> chestnuts at the school fair.</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roast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2972856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slowly roast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roast on flames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8987373"/>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ghost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beef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grill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toast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turkey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Logo&#10;&#10;Description automatically generated">
            <a:extLst>
              <a:ext uri="{FF2B5EF4-FFF2-40B4-BE49-F238E27FC236}">
                <a16:creationId xmlns:a16="http://schemas.microsoft.com/office/drawing/2014/main" id="{FE2547C5-E895-5141-B31F-862A0DB5F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9320" y="2175545"/>
            <a:ext cx="4448184" cy="4448184"/>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66385" y="1309202"/>
            <a:ext cx="217848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traffic</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4052625"/>
            <a:ext cx="620190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Traffic refers to all the vehicles that are moving along the roads in a particular area.</a:t>
            </a:r>
            <a:endParaRPr sz="36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was lots of </a:t>
            </a:r>
            <a:r>
              <a:rPr lang="en-GB" sz="4000" b="1" dirty="0">
                <a:latin typeface="Gill Sans MT" panose="020B0502020104020203" pitchFamily="34" charset="77"/>
              </a:rPr>
              <a:t>traffic</a:t>
            </a:r>
            <a:r>
              <a:rPr lang="en-GB" sz="4000" dirty="0">
                <a:latin typeface="Gill Sans MT" panose="020B0502020104020203" pitchFamily="34" charset="77"/>
              </a:rPr>
              <a:t> on the roads.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traf</a:t>
            </a:r>
            <a:r>
              <a:rPr lang="en-GB" dirty="0">
                <a:latin typeface="Gill Sans MT" panose="020B0502020104020203" pitchFamily="34" charset="77"/>
              </a:rPr>
              <a:t>-fic</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8301062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traffic jam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lots of traffic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2536499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vehicles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graphic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A picture containing icon&#10;&#10;Description automatically generated">
            <a:extLst>
              <a:ext uri="{FF2B5EF4-FFF2-40B4-BE49-F238E27FC236}">
                <a16:creationId xmlns:a16="http://schemas.microsoft.com/office/drawing/2014/main" id="{0C1B765C-27A3-B941-9177-DEBA901173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7116" y="2302168"/>
            <a:ext cx="3943251" cy="3943251"/>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3500137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cook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swap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share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merry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1595538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ornament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grinch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decorate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roast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64005126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swap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share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merry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vacation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221099717"/>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something with someone, you give it to them and receive a different thing in exchange.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is a period of time during which you relax and enjoy yourself away from home.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you *** a meal, you prepare food for eating by heating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with another person, you both have it, use it, or occupy it. You can also say that two people ***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describe someone's character or behaviour as ***, you mean that they are happy and cheerful.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2141735C-CAFD-E14F-BE34-BF0213B7CB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917" y="5279940"/>
            <a:ext cx="1128751" cy="1128751"/>
          </a:xfrm>
          <a:prstGeom prst="rect">
            <a:avLst/>
          </a:prstGeom>
        </p:spPr>
      </p:pic>
      <p:pic>
        <p:nvPicPr>
          <p:cNvPr id="20" name="Picture 19" descr="Icon, arrow&#10;&#10;Description automatically generated">
            <a:extLst>
              <a:ext uri="{FF2B5EF4-FFF2-40B4-BE49-F238E27FC236}">
                <a16:creationId xmlns:a16="http://schemas.microsoft.com/office/drawing/2014/main" id="{DC5E7B3C-2F8E-6147-8317-B4F5D1B11E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2976" y="2772665"/>
            <a:ext cx="588985" cy="588985"/>
          </a:xfrm>
          <a:prstGeom prst="rect">
            <a:avLst/>
          </a:prstGeom>
        </p:spPr>
      </p:pic>
      <p:pic>
        <p:nvPicPr>
          <p:cNvPr id="27" name="Picture 26" descr="Logo&#10;&#10;Description automatically generated">
            <a:extLst>
              <a:ext uri="{FF2B5EF4-FFF2-40B4-BE49-F238E27FC236}">
                <a16:creationId xmlns:a16="http://schemas.microsoft.com/office/drawing/2014/main" id="{B55C3C0B-C953-4942-81FF-1679EC06C6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2924" y="2751174"/>
            <a:ext cx="595195" cy="595195"/>
          </a:xfrm>
          <a:prstGeom prst="rect">
            <a:avLst/>
          </a:prstGeom>
        </p:spPr>
      </p:pic>
      <p:pic>
        <p:nvPicPr>
          <p:cNvPr id="28" name="Picture 27" descr="Logo, icon&#10;&#10;Description automatically generated">
            <a:extLst>
              <a:ext uri="{FF2B5EF4-FFF2-40B4-BE49-F238E27FC236}">
                <a16:creationId xmlns:a16="http://schemas.microsoft.com/office/drawing/2014/main" id="{A94F05F8-69DA-194C-83DA-2B4902D19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96774" y="2772665"/>
            <a:ext cx="640200" cy="640200"/>
          </a:xfrm>
          <a:prstGeom prst="rect">
            <a:avLst/>
          </a:prstGeom>
        </p:spPr>
      </p:pic>
      <p:pic>
        <p:nvPicPr>
          <p:cNvPr id="29" name="Picture 28" descr="Logo, icon&#10;&#10;Description automatically generated">
            <a:extLst>
              <a:ext uri="{FF2B5EF4-FFF2-40B4-BE49-F238E27FC236}">
                <a16:creationId xmlns:a16="http://schemas.microsoft.com/office/drawing/2014/main" id="{A57C903E-02C1-8542-8A99-52BFDF1CE9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03788" y="6632613"/>
            <a:ext cx="1128751" cy="1128751"/>
          </a:xfrm>
          <a:prstGeom prst="rect">
            <a:avLst/>
          </a:prstGeom>
        </p:spPr>
      </p:pic>
      <p:pic>
        <p:nvPicPr>
          <p:cNvPr id="30" name="Picture 29" descr="Icon&#10;&#10;Description automatically generated">
            <a:extLst>
              <a:ext uri="{FF2B5EF4-FFF2-40B4-BE49-F238E27FC236}">
                <a16:creationId xmlns:a16="http://schemas.microsoft.com/office/drawing/2014/main" id="{482D7334-6C5D-C34D-9A95-A7E39FF08A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85574" y="7889109"/>
            <a:ext cx="1057667" cy="1057667"/>
          </a:xfrm>
          <a:prstGeom prst="rect">
            <a:avLst/>
          </a:prstGeom>
        </p:spPr>
      </p:pic>
      <p:pic>
        <p:nvPicPr>
          <p:cNvPr id="31" name="Picture 30" descr="Icon&#10;&#10;Description automatically generated">
            <a:extLst>
              <a:ext uri="{FF2B5EF4-FFF2-40B4-BE49-F238E27FC236}">
                <a16:creationId xmlns:a16="http://schemas.microsoft.com/office/drawing/2014/main" id="{F820C481-C278-DD4B-8E5A-ED789651E12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03788" y="3762946"/>
            <a:ext cx="1227016" cy="1227016"/>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70916835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ornament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grinch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decorate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roast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traffic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385233169"/>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person whose lack of enthusiasm or bad temper has a depressing effect on others.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 refers to all the vehicles that are moving along the roads in a particular area.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An *** is an attractive object that you display in your home or in your garden.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you make it more attractive by adding things to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you *** meat or other food, you cook it by dry heat in an oven or over a fire.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0" name="Picture 19" descr="Icon&#10;&#10;Description automatically generated">
            <a:extLst>
              <a:ext uri="{FF2B5EF4-FFF2-40B4-BE49-F238E27FC236}">
                <a16:creationId xmlns:a16="http://schemas.microsoft.com/office/drawing/2014/main" id="{3DCE3938-63AA-6C43-9EAD-89CA720144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948" y="5244829"/>
            <a:ext cx="1019222" cy="1019222"/>
          </a:xfrm>
          <a:prstGeom prst="rect">
            <a:avLst/>
          </a:prstGeom>
        </p:spPr>
      </p:pic>
      <p:pic>
        <p:nvPicPr>
          <p:cNvPr id="27" name="Picture 26" descr="Icon&#10;&#10;Description automatically generated">
            <a:extLst>
              <a:ext uri="{FF2B5EF4-FFF2-40B4-BE49-F238E27FC236}">
                <a16:creationId xmlns:a16="http://schemas.microsoft.com/office/drawing/2014/main" id="{EBD0CB0B-71FD-C641-A808-2DD8BA8E71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1130" y="2658489"/>
            <a:ext cx="1033294" cy="1033294"/>
          </a:xfrm>
          <a:prstGeom prst="rect">
            <a:avLst/>
          </a:prstGeom>
        </p:spPr>
      </p:pic>
      <p:pic>
        <p:nvPicPr>
          <p:cNvPr id="28" name="Picture 27" descr="Background pattern&#10;&#10;Description automatically generated with medium confidence">
            <a:extLst>
              <a:ext uri="{FF2B5EF4-FFF2-40B4-BE49-F238E27FC236}">
                <a16:creationId xmlns:a16="http://schemas.microsoft.com/office/drawing/2014/main" id="{0E905B3D-88C7-F947-A058-656816DBED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5948" y="6624131"/>
            <a:ext cx="1019222" cy="1019222"/>
          </a:xfrm>
          <a:prstGeom prst="rect">
            <a:avLst/>
          </a:prstGeom>
        </p:spPr>
      </p:pic>
      <p:pic>
        <p:nvPicPr>
          <p:cNvPr id="29" name="Picture 28" descr="Logo&#10;&#10;Description automatically generated">
            <a:extLst>
              <a:ext uri="{FF2B5EF4-FFF2-40B4-BE49-F238E27FC236}">
                <a16:creationId xmlns:a16="http://schemas.microsoft.com/office/drawing/2014/main" id="{82C53239-637F-B842-9067-1D4B62F69F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4028" y="7643353"/>
            <a:ext cx="1407044" cy="1407044"/>
          </a:xfrm>
          <a:prstGeom prst="rect">
            <a:avLst/>
          </a:prstGeom>
        </p:spPr>
      </p:pic>
      <p:pic>
        <p:nvPicPr>
          <p:cNvPr id="30" name="Picture 29" descr="A picture containing icon&#10;&#10;Description automatically generated">
            <a:extLst>
              <a:ext uri="{FF2B5EF4-FFF2-40B4-BE49-F238E27FC236}">
                <a16:creationId xmlns:a16="http://schemas.microsoft.com/office/drawing/2014/main" id="{A981C0F7-141E-1E45-81FC-9E04FEFC9C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37075" y="3862317"/>
            <a:ext cx="1243575" cy="1243575"/>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044051" y="3085008"/>
            <a:ext cx="151002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cook</a:t>
            </a:r>
            <a:endParaRPr b="1" dirty="0">
              <a:latin typeface="Gill Sans MT" panose="020B0502020104020203" pitchFamily="34" charset="77"/>
              <a:sym typeface="American Typewriter"/>
            </a:endParaRPr>
          </a:p>
        </p:txBody>
      </p:sp>
      <p:sp>
        <p:nvSpPr>
          <p:cNvPr id="134" name="office"/>
          <p:cNvSpPr txBox="1"/>
          <p:nvPr/>
        </p:nvSpPr>
        <p:spPr>
          <a:xfrm>
            <a:off x="3018407" y="3993661"/>
            <a:ext cx="156132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swap</a:t>
            </a:r>
            <a:endParaRPr dirty="0">
              <a:latin typeface="Gill Sans MT" panose="020B0502020104020203" pitchFamily="34" charset="77"/>
            </a:endParaRPr>
          </a:p>
        </p:txBody>
      </p:sp>
      <p:sp>
        <p:nvSpPr>
          <p:cNvPr id="135" name="spare"/>
          <p:cNvSpPr txBox="1"/>
          <p:nvPr/>
        </p:nvSpPr>
        <p:spPr>
          <a:xfrm>
            <a:off x="2949476" y="4843260"/>
            <a:ext cx="169918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share</a:t>
            </a:r>
            <a:endParaRPr b="1" dirty="0">
              <a:latin typeface="Gill Sans MT" panose="020B0502020104020203" pitchFamily="34" charset="77"/>
              <a:sym typeface="American Typewriter"/>
            </a:endParaRPr>
          </a:p>
        </p:txBody>
      </p:sp>
      <p:sp>
        <p:nvSpPr>
          <p:cNvPr id="136" name="chipped"/>
          <p:cNvSpPr txBox="1"/>
          <p:nvPr/>
        </p:nvSpPr>
        <p:spPr>
          <a:xfrm>
            <a:off x="2830856" y="5769060"/>
            <a:ext cx="193642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merry</a:t>
            </a:r>
            <a:endParaRPr dirty="0">
              <a:latin typeface="Gill Sans MT" panose="020B0502020104020203" pitchFamily="34" charset="77"/>
            </a:endParaRPr>
          </a:p>
        </p:txBody>
      </p:sp>
      <p:sp>
        <p:nvSpPr>
          <p:cNvPr id="137" name="lift"/>
          <p:cNvSpPr txBox="1"/>
          <p:nvPr/>
        </p:nvSpPr>
        <p:spPr>
          <a:xfrm>
            <a:off x="2514261" y="6639612"/>
            <a:ext cx="256961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vacation</a:t>
            </a:r>
            <a:endParaRPr dirty="0">
              <a:latin typeface="Gill Sans MT" panose="020B0502020104020203" pitchFamily="34" charset="77"/>
            </a:endParaRPr>
          </a:p>
        </p:txBody>
      </p:sp>
      <p:sp>
        <p:nvSpPr>
          <p:cNvPr id="138" name="mutter"/>
          <p:cNvSpPr txBox="1"/>
          <p:nvPr/>
        </p:nvSpPr>
        <p:spPr>
          <a:xfrm>
            <a:off x="8244762" y="3961911"/>
            <a:ext cx="194284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grinch</a:t>
            </a:r>
            <a:endParaRPr b="1" dirty="0">
              <a:latin typeface="Gill Sans MT" panose="020B0502020104020203" pitchFamily="34" charset="77"/>
              <a:sym typeface="American Typewriter"/>
            </a:endParaRPr>
          </a:p>
        </p:txBody>
      </p:sp>
      <p:sp>
        <p:nvSpPr>
          <p:cNvPr id="139" name="unveil"/>
          <p:cNvSpPr txBox="1"/>
          <p:nvPr/>
        </p:nvSpPr>
        <p:spPr>
          <a:xfrm>
            <a:off x="8314090" y="5750010"/>
            <a:ext cx="16142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roast</a:t>
            </a:r>
            <a:endParaRPr b="1" dirty="0">
              <a:latin typeface="Gill Sans MT" panose="020B0502020104020203" pitchFamily="34" charset="77"/>
              <a:sym typeface="American Typewriter"/>
            </a:endParaRPr>
          </a:p>
        </p:txBody>
      </p:sp>
      <p:sp>
        <p:nvSpPr>
          <p:cNvPr id="140" name="tolerate"/>
          <p:cNvSpPr txBox="1"/>
          <p:nvPr/>
        </p:nvSpPr>
        <p:spPr>
          <a:xfrm>
            <a:off x="7701349" y="3065958"/>
            <a:ext cx="302967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ornament</a:t>
            </a:r>
            <a:endParaRPr dirty="0">
              <a:latin typeface="Gill Sans MT" panose="020B0502020104020203" pitchFamily="34" charset="77"/>
            </a:endParaRPr>
          </a:p>
        </p:txBody>
      </p:sp>
      <p:sp>
        <p:nvSpPr>
          <p:cNvPr id="141" name="fixation"/>
          <p:cNvSpPr txBox="1"/>
          <p:nvPr/>
        </p:nvSpPr>
        <p:spPr>
          <a:xfrm>
            <a:off x="7856047" y="4824210"/>
            <a:ext cx="272029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decorate</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258789" y="6639611"/>
            <a:ext cx="183543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traffic</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53675" y="0"/>
            <a:ext cx="629499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cook</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91044" y="5203194"/>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swap</a:t>
            </a:r>
            <a:endParaRPr sz="28700" dirty="0">
              <a:latin typeface="Gill Sans MT" panose="020B0502020104020203" pitchFamily="34" charset="77"/>
            </a:endParaRPr>
          </a:p>
        </p:txBody>
      </p:sp>
      <p:pic>
        <p:nvPicPr>
          <p:cNvPr id="14" name="Picture 13" descr="Icon&#10;&#10;Description automatically generated with medium confidence">
            <a:extLst>
              <a:ext uri="{FF2B5EF4-FFF2-40B4-BE49-F238E27FC236}">
                <a16:creationId xmlns:a16="http://schemas.microsoft.com/office/drawing/2014/main" id="{DE9B060C-80E7-BE44-8384-FE014C9AE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3432" y="407149"/>
            <a:ext cx="3702236" cy="3702236"/>
          </a:xfrm>
          <a:prstGeom prst="rect">
            <a:avLst/>
          </a:prstGeom>
        </p:spPr>
      </p:pic>
      <p:pic>
        <p:nvPicPr>
          <p:cNvPr id="17" name="Picture 16" descr="Icon, arrow&#10;&#10;Description automatically generated">
            <a:extLst>
              <a:ext uri="{FF2B5EF4-FFF2-40B4-BE49-F238E27FC236}">
                <a16:creationId xmlns:a16="http://schemas.microsoft.com/office/drawing/2014/main" id="{41C0E301-928B-2840-BB66-CE5441BD29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4656" y="6511332"/>
            <a:ext cx="1342064" cy="1342064"/>
          </a:xfrm>
          <a:prstGeom prst="rect">
            <a:avLst/>
          </a:prstGeom>
        </p:spPr>
      </p:pic>
      <p:pic>
        <p:nvPicPr>
          <p:cNvPr id="18" name="Picture 17" descr="Logo&#10;&#10;Description automatically generated">
            <a:extLst>
              <a:ext uri="{FF2B5EF4-FFF2-40B4-BE49-F238E27FC236}">
                <a16:creationId xmlns:a16="http://schemas.microsoft.com/office/drawing/2014/main" id="{3901649A-0586-B84A-B5A4-4F4ACC4646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589" y="5602225"/>
            <a:ext cx="1969804" cy="1969804"/>
          </a:xfrm>
          <a:prstGeom prst="rect">
            <a:avLst/>
          </a:prstGeom>
        </p:spPr>
      </p:pic>
      <p:pic>
        <p:nvPicPr>
          <p:cNvPr id="19" name="Picture 18" descr="Logo, icon&#10;&#10;Description automatically generated">
            <a:extLst>
              <a:ext uri="{FF2B5EF4-FFF2-40B4-BE49-F238E27FC236}">
                <a16:creationId xmlns:a16="http://schemas.microsoft.com/office/drawing/2014/main" id="{67DE033B-FEDC-6B43-8772-0260F34E84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7433" y="6949024"/>
            <a:ext cx="2118748" cy="2118748"/>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42112" y="42942"/>
            <a:ext cx="680474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share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27894" y="5092666"/>
            <a:ext cx="1103913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merry</a:t>
            </a:r>
            <a:endParaRPr sz="13800" dirty="0">
              <a:latin typeface="Gill Sans MT" panose="020B0502020104020203" pitchFamily="34" charset="77"/>
            </a:endParaRPr>
          </a:p>
        </p:txBody>
      </p:sp>
      <p:pic>
        <p:nvPicPr>
          <p:cNvPr id="16" name="Picture 15" descr="Logo, icon&#10;&#10;Description automatically generated">
            <a:extLst>
              <a:ext uri="{FF2B5EF4-FFF2-40B4-BE49-F238E27FC236}">
                <a16:creationId xmlns:a16="http://schemas.microsoft.com/office/drawing/2014/main" id="{BF580EB7-AB02-1E4C-BEA5-60195945FF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7943" y="438737"/>
            <a:ext cx="3552777" cy="3552777"/>
          </a:xfrm>
          <a:prstGeom prst="rect">
            <a:avLst/>
          </a:prstGeom>
        </p:spPr>
      </p:pic>
      <p:pic>
        <p:nvPicPr>
          <p:cNvPr id="19" name="Picture 18" descr="Icon&#10;&#10;Description automatically generated">
            <a:extLst>
              <a:ext uri="{FF2B5EF4-FFF2-40B4-BE49-F238E27FC236}">
                <a16:creationId xmlns:a16="http://schemas.microsoft.com/office/drawing/2014/main" id="{270C63B8-E61A-984D-BCC9-3211A46212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249" y="5541216"/>
            <a:ext cx="3623115" cy="3623115"/>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21136" y="305549"/>
            <a:ext cx="8606522"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vacation</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263376" y="5896908"/>
            <a:ext cx="1234608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ornament</a:t>
            </a:r>
            <a:endParaRPr sz="88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9482A4E0-9EA3-5D4B-9162-BD3C0C45A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2356" y="839482"/>
            <a:ext cx="2657139" cy="2657139"/>
          </a:xfrm>
          <a:prstGeom prst="rect">
            <a:avLst/>
          </a:prstGeom>
        </p:spPr>
      </p:pic>
      <p:pic>
        <p:nvPicPr>
          <p:cNvPr id="18" name="Picture 17" descr="Icon&#10;&#10;Description automatically generated">
            <a:extLst>
              <a:ext uri="{FF2B5EF4-FFF2-40B4-BE49-F238E27FC236}">
                <a16:creationId xmlns:a16="http://schemas.microsoft.com/office/drawing/2014/main" id="{8898E28A-852E-AC43-9944-3179164F6C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402" y="5688407"/>
            <a:ext cx="3350996" cy="3350996"/>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591842" y="42942"/>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grinch</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98560" y="5895539"/>
            <a:ext cx="11000055"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decorate</a:t>
            </a:r>
            <a:endParaRPr sz="11500" dirty="0">
              <a:latin typeface="Gill Sans MT" panose="020B0502020104020203" pitchFamily="34" charset="77"/>
            </a:endParaRPr>
          </a:p>
        </p:txBody>
      </p:sp>
      <p:pic>
        <p:nvPicPr>
          <p:cNvPr id="17" name="Picture 16" descr="Background pattern&#10;&#10;Description automatically generated with medium confidence">
            <a:extLst>
              <a:ext uri="{FF2B5EF4-FFF2-40B4-BE49-F238E27FC236}">
                <a16:creationId xmlns:a16="http://schemas.microsoft.com/office/drawing/2014/main" id="{341BAABB-1438-974E-9565-6A78583D8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995" y="5498972"/>
            <a:ext cx="3898465" cy="3898465"/>
          </a:xfrm>
          <a:prstGeom prst="rect">
            <a:avLst/>
          </a:prstGeom>
        </p:spPr>
      </p:pic>
      <p:pic>
        <p:nvPicPr>
          <p:cNvPr id="18" name="Picture 17" descr="Icon&#10;&#10;Description automatically generated">
            <a:extLst>
              <a:ext uri="{FF2B5EF4-FFF2-40B4-BE49-F238E27FC236}">
                <a16:creationId xmlns:a16="http://schemas.microsoft.com/office/drawing/2014/main" id="{FA7FC706-7C83-5F4E-995A-1B20957B64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8510" y="473186"/>
            <a:ext cx="3551742" cy="3551742"/>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46062" y="0"/>
            <a:ext cx="651620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roast</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15873" y="5287250"/>
            <a:ext cx="1296543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traffic</a:t>
            </a:r>
            <a:endParaRPr sz="11500" dirty="0">
              <a:latin typeface="Gill Sans MT" panose="020B0502020104020203" pitchFamily="34" charset="77"/>
            </a:endParaRPr>
          </a:p>
        </p:txBody>
      </p:sp>
      <p:pic>
        <p:nvPicPr>
          <p:cNvPr id="14" name="Picture 13" descr="A picture containing icon&#10;&#10;Description automatically generated">
            <a:extLst>
              <a:ext uri="{FF2B5EF4-FFF2-40B4-BE49-F238E27FC236}">
                <a16:creationId xmlns:a16="http://schemas.microsoft.com/office/drawing/2014/main" id="{0535CD65-1FB9-4844-9109-2C0725675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45" y="5378293"/>
            <a:ext cx="3943251" cy="3943251"/>
          </a:xfrm>
          <a:prstGeom prst="rect">
            <a:avLst/>
          </a:prstGeom>
        </p:spPr>
      </p:pic>
      <p:pic>
        <p:nvPicPr>
          <p:cNvPr id="15" name="Picture 14" descr="Logo&#10;&#10;Description automatically generated">
            <a:extLst>
              <a:ext uri="{FF2B5EF4-FFF2-40B4-BE49-F238E27FC236}">
                <a16:creationId xmlns:a16="http://schemas.microsoft.com/office/drawing/2014/main" id="{2C2CE626-058C-2A47-8015-8889A1F78E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9076" y="46949"/>
            <a:ext cx="4448184" cy="4448184"/>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05703" y="2274766"/>
            <a:ext cx="151002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cook	</a:t>
            </a:r>
            <a:endParaRPr b="1" dirty="0">
              <a:latin typeface="Gill Sans MT" panose="020B0502020104020203" pitchFamily="34" charset="77"/>
              <a:sym typeface="American Typewriter"/>
            </a:endParaRPr>
          </a:p>
        </p:txBody>
      </p:sp>
      <p:sp>
        <p:nvSpPr>
          <p:cNvPr id="134" name="office"/>
          <p:cNvSpPr txBox="1"/>
          <p:nvPr/>
        </p:nvSpPr>
        <p:spPr>
          <a:xfrm>
            <a:off x="5780063" y="3183419"/>
            <a:ext cx="156132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swap</a:t>
            </a:r>
            <a:endParaRPr dirty="0">
              <a:latin typeface="Gill Sans MT" panose="020B0502020104020203" pitchFamily="34" charset="77"/>
            </a:endParaRPr>
          </a:p>
        </p:txBody>
      </p:sp>
      <p:sp>
        <p:nvSpPr>
          <p:cNvPr id="135" name="spare"/>
          <p:cNvSpPr txBox="1"/>
          <p:nvPr/>
        </p:nvSpPr>
        <p:spPr>
          <a:xfrm>
            <a:off x="5711126" y="4033018"/>
            <a:ext cx="169918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share</a:t>
            </a:r>
            <a:endParaRPr b="1" dirty="0">
              <a:latin typeface="Gill Sans MT" panose="020B0502020104020203" pitchFamily="34" charset="77"/>
              <a:sym typeface="American Typewriter"/>
            </a:endParaRPr>
          </a:p>
        </p:txBody>
      </p:sp>
      <p:sp>
        <p:nvSpPr>
          <p:cNvPr id="136" name="chipped"/>
          <p:cNvSpPr txBox="1"/>
          <p:nvPr/>
        </p:nvSpPr>
        <p:spPr>
          <a:xfrm>
            <a:off x="5592511" y="4958818"/>
            <a:ext cx="193642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merry</a:t>
            </a:r>
            <a:endParaRPr dirty="0">
              <a:latin typeface="Gill Sans MT" panose="020B0502020104020203" pitchFamily="34" charset="77"/>
            </a:endParaRPr>
          </a:p>
        </p:txBody>
      </p:sp>
      <p:sp>
        <p:nvSpPr>
          <p:cNvPr id="137" name="lift"/>
          <p:cNvSpPr txBox="1"/>
          <p:nvPr/>
        </p:nvSpPr>
        <p:spPr>
          <a:xfrm>
            <a:off x="5275918" y="5829370"/>
            <a:ext cx="256961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vacation</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589320" y="3418118"/>
            <a:ext cx="194284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grinch</a:t>
            </a:r>
            <a:endParaRPr b="1" dirty="0">
              <a:latin typeface="Gill Sans MT" panose="020B0502020104020203" pitchFamily="34" charset="77"/>
              <a:sym typeface="American Typewriter"/>
            </a:endParaRPr>
          </a:p>
        </p:txBody>
      </p:sp>
      <p:sp>
        <p:nvSpPr>
          <p:cNvPr id="140" name="tolerate"/>
          <p:cNvSpPr txBox="1"/>
          <p:nvPr/>
        </p:nvSpPr>
        <p:spPr>
          <a:xfrm>
            <a:off x="5045901" y="2522165"/>
            <a:ext cx="302967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ornament</a:t>
            </a:r>
            <a:endParaRPr dirty="0">
              <a:latin typeface="Gill Sans MT" panose="020B0502020104020203" pitchFamily="34" charset="77"/>
            </a:endParaRPr>
          </a:p>
        </p:txBody>
      </p:sp>
      <p:sp>
        <p:nvSpPr>
          <p:cNvPr id="141" name="fixation"/>
          <p:cNvSpPr txBox="1"/>
          <p:nvPr/>
        </p:nvSpPr>
        <p:spPr>
          <a:xfrm>
            <a:off x="5200596" y="4280417"/>
            <a:ext cx="272029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decorate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695309" y="5188117"/>
            <a:ext cx="16142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roast</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584702" y="5996646"/>
            <a:ext cx="183543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traffic</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51364" y="1309202"/>
            <a:ext cx="191558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cook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3917416"/>
            <a:ext cx="6457735"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When you cook a meal, you prepare food for eating by heating it.</a:t>
            </a:r>
            <a:endParaRPr sz="40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in the class </a:t>
            </a:r>
            <a:r>
              <a:rPr lang="en-GB" sz="4000" b="1" dirty="0">
                <a:latin typeface="Gill Sans MT" panose="020B0502020104020203" pitchFamily="34" charset="77"/>
              </a:rPr>
              <a:t>cooked</a:t>
            </a:r>
            <a:r>
              <a:rPr lang="en-GB" sz="4000" dirty="0">
                <a:latin typeface="Gill Sans MT" panose="020B0502020104020203" pitchFamily="34" charset="77"/>
              </a:rPr>
              <a:t> biscuits.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cook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9639844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prepare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800353374"/>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slowly cook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carefully cook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578B278B-EBF9-7B42-BBAC-72AD99555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627" y="2253327"/>
            <a:ext cx="3702236" cy="3702236"/>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46554" y="1309202"/>
            <a:ext cx="192520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swap</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3944741"/>
            <a:ext cx="5777677"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swap something with someone, you give it to them and receive a different thing in exchange.</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wanted to </a:t>
            </a:r>
            <a:r>
              <a:rPr lang="en-GB" sz="4000" b="1" dirty="0">
                <a:latin typeface="Gill Sans MT" panose="020B0502020104020203" pitchFamily="34" charset="77"/>
              </a:rPr>
              <a:t>swap</a:t>
            </a:r>
            <a:r>
              <a:rPr lang="en-GB" sz="4000" dirty="0">
                <a:latin typeface="Gill Sans MT" panose="020B0502020104020203" pitchFamily="34" charset="77"/>
              </a:rPr>
              <a:t> Christmas cards.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swap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0300327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exchange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trade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74000842"/>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swap twice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swap with friends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 arrow&#10;&#10;Description automatically generated">
            <a:extLst>
              <a:ext uri="{FF2B5EF4-FFF2-40B4-BE49-F238E27FC236}">
                <a16:creationId xmlns:a16="http://schemas.microsoft.com/office/drawing/2014/main" id="{4BBCA660-6176-9444-9CF8-9AC2253BE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3619" y="3451452"/>
            <a:ext cx="1949252" cy="1949252"/>
          </a:xfrm>
          <a:prstGeom prst="rect">
            <a:avLst/>
          </a:prstGeom>
        </p:spPr>
      </p:pic>
      <p:pic>
        <p:nvPicPr>
          <p:cNvPr id="11" name="Picture 10" descr="Logo&#10;&#10;Description automatically generated">
            <a:extLst>
              <a:ext uri="{FF2B5EF4-FFF2-40B4-BE49-F238E27FC236}">
                <a16:creationId xmlns:a16="http://schemas.microsoft.com/office/drawing/2014/main" id="{8D9CD1AA-3686-4A49-8003-A3FD655D85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1466" y="3502191"/>
            <a:ext cx="1969804" cy="1969804"/>
          </a:xfrm>
          <a:prstGeom prst="rect">
            <a:avLst/>
          </a:prstGeom>
        </p:spPr>
      </p:pic>
      <p:pic>
        <p:nvPicPr>
          <p:cNvPr id="13" name="Picture 12" descr="Logo, icon&#10;&#10;Description automatically generated">
            <a:extLst>
              <a:ext uri="{FF2B5EF4-FFF2-40B4-BE49-F238E27FC236}">
                <a16:creationId xmlns:a16="http://schemas.microsoft.com/office/drawing/2014/main" id="{F8A03653-AC8B-0749-ACFA-671C9E2146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9938" y="3348989"/>
            <a:ext cx="2118748" cy="2118748"/>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76824" y="1309202"/>
            <a:ext cx="206466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share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716" y="3921460"/>
            <a:ext cx="7007684"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share something with another person, you both have it, use it, or occupy it. You can also say that two people share something.</a:t>
            </a:r>
            <a:endParaRPr sz="32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Jennifer wanted to </a:t>
            </a:r>
            <a:r>
              <a:rPr lang="en-GB" sz="4000" b="1" dirty="0">
                <a:latin typeface="Gill Sans MT" panose="020B0502020104020203" pitchFamily="34" charset="77"/>
              </a:rPr>
              <a:t>share</a:t>
            </a:r>
            <a:r>
              <a:rPr lang="en-GB" sz="4000" dirty="0">
                <a:latin typeface="Gill Sans MT" panose="020B0502020104020203" pitchFamily="34" charset="77"/>
              </a:rPr>
              <a:t> her sweets with her friends.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share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4476945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split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divide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drinks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00430910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share and swap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share evenly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Logo, icon&#10;&#10;Description automatically generated">
            <a:extLst>
              <a:ext uri="{FF2B5EF4-FFF2-40B4-BE49-F238E27FC236}">
                <a16:creationId xmlns:a16="http://schemas.microsoft.com/office/drawing/2014/main" id="{0EE1FE68-D91C-9647-B9D8-322978DB6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705" y="2182175"/>
            <a:ext cx="3685965" cy="368596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44571" y="1309202"/>
            <a:ext cx="232916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merry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4087889"/>
            <a:ext cx="695120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describe someone's character or behaviour as merry, you mean that they are happy and cheerful.</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John wished Alice a </a:t>
            </a:r>
            <a:r>
              <a:rPr lang="en-GB" sz="4000" b="1" dirty="0">
                <a:latin typeface="Gill Sans MT" panose="020B0502020104020203" pitchFamily="34" charset="77"/>
              </a:rPr>
              <a:t>merry</a:t>
            </a:r>
            <a:r>
              <a:rPr lang="en-GB" sz="4000" dirty="0">
                <a:latin typeface="Gill Sans MT" panose="020B0502020104020203" pitchFamily="34" charset="77"/>
              </a:rPr>
              <a:t> Christmas.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mer-ry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5262633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cheerful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miserable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berry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cheery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9453105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merry 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merry gathering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A5764B8A-7610-A14A-A202-4EBFCD479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261" y="2415058"/>
            <a:ext cx="3623115" cy="3623115"/>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62266" y="1309202"/>
            <a:ext cx="309379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vacation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4057934"/>
            <a:ext cx="663011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vacation is a period of time during which you relax and enjoy yourself away from home.</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Her family was going on </a:t>
            </a:r>
            <a:r>
              <a:rPr lang="en-GB" sz="4000" b="1" dirty="0">
                <a:latin typeface="Gill Sans MT" panose="020B0502020104020203" pitchFamily="34" charset="77"/>
              </a:rPr>
              <a:t>vacation</a:t>
            </a:r>
            <a:r>
              <a:rPr lang="en-GB" sz="4000" dirty="0">
                <a:latin typeface="Gill Sans MT" panose="020B0502020104020203" pitchFamily="34" charset="77"/>
              </a:rPr>
              <a:t> for Christmas.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va</a:t>
            </a:r>
            <a:r>
              <a:rPr lang="en-GB" dirty="0">
                <a:latin typeface="Gill Sans MT" panose="020B0502020104020203" pitchFamily="34" charset="77"/>
              </a:rPr>
              <a:t>-ca-</a:t>
            </a:r>
            <a:r>
              <a:rPr lang="en-GB" dirty="0" err="1">
                <a:latin typeface="Gill Sans MT" panose="020B0502020104020203" pitchFamily="34" charset="77"/>
              </a:rPr>
              <a:t>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63484793"/>
              </p:ext>
            </p:extLst>
          </p:nvPr>
        </p:nvGraphicFramePr>
        <p:xfrm>
          <a:off x="5112" y="7748437"/>
          <a:ext cx="12999688" cy="2086884"/>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trip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education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relax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break</a:t>
                      </a:r>
                    </a:p>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information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abroad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30190612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family vacation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short vacation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D6EDD432-4C8E-5F46-843B-94E6B0C67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02" y="2359037"/>
            <a:ext cx="3853426" cy="3853426"/>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23232</TotalTime>
  <Words>1227</Words>
  <Application>Microsoft Macintosh PowerPoint</Application>
  <PresentationFormat>Custom</PresentationFormat>
  <Paragraphs>337</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331</cp:revision>
  <dcterms:modified xsi:type="dcterms:W3CDTF">2021-12-12T16:54:06Z</dcterms:modified>
</cp:coreProperties>
</file>