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73"/>
    <p:restoredTop sz="94756"/>
  </p:normalViewPr>
  <p:slideViewPr>
    <p:cSldViewPr snapToGrid="0" snapToObjects="1">
      <p:cViewPr varScale="1">
        <p:scale>
          <a:sx n="63" d="100"/>
          <a:sy n="63" d="100"/>
        </p:scale>
        <p:origin x="9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 Term 2022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194104" y="3226831"/>
            <a:ext cx="7000314"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15</a:t>
            </a:r>
            <a:r>
              <a:rPr dirty="0">
                <a:latin typeface="Gill Sans MT" panose="020B0502020104020203" pitchFamily="34" charset="77"/>
              </a:rPr>
              <a:t> </a:t>
            </a:r>
            <a:r>
              <a:rPr lang="en-GB" dirty="0">
                <a:latin typeface="Gill Sans MT" panose="020B0502020104020203" pitchFamily="34" charset="77"/>
              </a:rPr>
              <a:t>– 3rd January </a:t>
            </a:r>
            <a:r>
              <a:rPr dirty="0">
                <a:latin typeface="Gill Sans MT" panose="020B0502020104020203" pitchFamily="34" charset="77"/>
              </a:rPr>
              <a:t>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28067" y="1309202"/>
            <a:ext cx="303769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majestic</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24926" y="4146151"/>
            <a:ext cx="6458491"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describe something or someone as majestic, you think they are very beautiful, dignified, and impressive.</a:t>
            </a:r>
            <a:endParaRPr sz="32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horse looked </a:t>
            </a:r>
            <a:r>
              <a:rPr lang="en-GB" sz="4000" b="1" dirty="0">
                <a:latin typeface="Gill Sans MT" panose="020B0502020104020203" pitchFamily="34" charset="77"/>
              </a:rPr>
              <a:t>majestic</a:t>
            </a:r>
            <a:r>
              <a:rPr lang="en-GB" sz="4000" dirty="0">
                <a:latin typeface="Gill Sans MT" panose="020B0502020104020203" pitchFamily="34" charset="77"/>
              </a:rPr>
              <a:t>. </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ma-</a:t>
            </a:r>
            <a:r>
              <a:rPr lang="en-GB" dirty="0" err="1">
                <a:latin typeface="Gill Sans MT" panose="020B0502020104020203" pitchFamily="34" charset="77"/>
              </a:rPr>
              <a:t>jes</a:t>
            </a:r>
            <a:r>
              <a:rPr lang="en-GB" dirty="0">
                <a:latin typeface="Gill Sans MT" panose="020B0502020104020203" pitchFamily="34" charset="77"/>
              </a:rPr>
              <a:t>-tic</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702528975"/>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sublime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pitiful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domestic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dignified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pathetic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pathetic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creature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55764599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elegant and majestic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more majestic than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7E9E1488-68E4-C04B-9C58-CEF13FFCC7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5364" y="2058666"/>
            <a:ext cx="4519513" cy="4519513"/>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004625" y="1309202"/>
            <a:ext cx="400911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mandatory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4" y="4085566"/>
            <a:ext cx="6560456"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an action or procedure is mandatory, people have to do it, because it is a rule or a law.</a:t>
            </a:r>
            <a:endParaRPr sz="36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It was </a:t>
            </a:r>
            <a:r>
              <a:rPr lang="en-GB" sz="4000" b="1" dirty="0">
                <a:latin typeface="Gill Sans MT" panose="020B0502020104020203" pitchFamily="34" charset="77"/>
              </a:rPr>
              <a:t>mandatory</a:t>
            </a:r>
            <a:r>
              <a:rPr lang="en-GB" sz="4000" dirty="0">
                <a:latin typeface="Gill Sans MT" panose="020B0502020104020203" pitchFamily="34" charset="77"/>
              </a:rPr>
              <a:t> to wear a mask.</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736737" y="2182175"/>
            <a:ext cx="4464791"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man-da-to-</a:t>
            </a:r>
            <a:r>
              <a:rPr lang="en-GB" dirty="0" err="1">
                <a:latin typeface="Gill Sans MT" panose="020B0502020104020203" pitchFamily="34" charset="77"/>
              </a:rPr>
              <a:t>ry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20104746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completely mandatory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became mandatory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91501892"/>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required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optional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rule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essential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8F1BB35F-2E56-1543-B242-5A7F0319AE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6949" y="2484933"/>
            <a:ext cx="3685965" cy="3685965"/>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90127" y="1309202"/>
            <a:ext cx="214161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pacify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3758981"/>
            <a:ext cx="6285501"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pacify someone who is angry, upset, or not pleased, you succeed in making them calm or pleased.</a:t>
            </a:r>
            <a:endParaRPr sz="36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They gave the crying baby a dummy to </a:t>
            </a:r>
            <a:r>
              <a:rPr lang="en-GB" sz="4000" b="1" dirty="0">
                <a:latin typeface="Gill Sans MT" panose="020B0502020104020203" pitchFamily="34" charset="77"/>
              </a:rPr>
              <a:t>pacify</a:t>
            </a:r>
            <a:r>
              <a:rPr lang="en-GB" sz="4000" dirty="0">
                <a:latin typeface="Gill Sans MT" panose="020B0502020104020203" pitchFamily="34" charset="77"/>
              </a:rPr>
              <a:t> her.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pac-i-fy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87263399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pacify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expertly pacify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417288964"/>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appease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provoke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ied</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classify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animal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sooth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enrage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CA6B007C-4F10-7C49-92B2-0C3095DEED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4935" y="2390712"/>
            <a:ext cx="3685965" cy="3685965"/>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10527" y="1309202"/>
            <a:ext cx="331982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oblivious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4027161"/>
            <a:ext cx="629376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are oblivious to something or oblivious of it, you are not aware of it.</a:t>
            </a:r>
            <a:endParaRPr sz="36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The deer was </a:t>
            </a:r>
            <a:r>
              <a:rPr lang="en-GB" b="1" dirty="0">
                <a:latin typeface="Gill Sans MT" panose="020B0502020104020203" pitchFamily="34" charset="77"/>
              </a:rPr>
              <a:t>oblivious</a:t>
            </a:r>
            <a:r>
              <a:rPr lang="en-GB" dirty="0">
                <a:latin typeface="Gill Sans MT" panose="020B0502020104020203" pitchFamily="34" charset="77"/>
              </a:rPr>
              <a:t> to the danger of the wolf.</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ob</a:t>
            </a:r>
            <a:r>
              <a:rPr lang="en-GB" dirty="0">
                <a:latin typeface="Gill Sans MT" panose="020B0502020104020203" pitchFamily="34" charset="77"/>
              </a:rPr>
              <a:t>-liv-</a:t>
            </a:r>
            <a:r>
              <a:rPr lang="en-GB" dirty="0" err="1">
                <a:latin typeface="Gill Sans MT" panose="020B0502020104020203" pitchFamily="34" charset="77"/>
              </a:rPr>
              <a:t>i</a:t>
            </a:r>
            <a:r>
              <a:rPr lang="en-GB" dirty="0">
                <a:latin typeface="Gill Sans MT" panose="020B0502020104020203" pitchFamily="34" charset="77"/>
              </a:rPr>
              <a:t>-</a:t>
            </a:r>
            <a:r>
              <a:rPr lang="en-GB" dirty="0" err="1">
                <a:latin typeface="Gill Sans MT" panose="020B0502020104020203" pitchFamily="34" charset="77"/>
              </a:rPr>
              <a:t>ous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16518474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completely oblivious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oblivious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67283845"/>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unaware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aware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serious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unsuspecting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risk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B57ACB49-AB1A-5D4A-9F68-0F5BC31C27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967410" y="2301816"/>
            <a:ext cx="3724394" cy="3724394"/>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4896007" y="1339979"/>
            <a:ext cx="4719241"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preposterous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9" y="3775627"/>
            <a:ext cx="6201901"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describe something as preposterous, you mean that it is extremely unreasonable and foolish.</a:t>
            </a:r>
            <a:endParaRPr sz="3600" dirty="0">
              <a:latin typeface="Gill Sans MT" panose="020B0502020104020203" pitchFamily="34" charset="77"/>
            </a:endParaRP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cost of food had become </a:t>
            </a:r>
            <a:r>
              <a:rPr lang="en-GB" sz="4000" b="1" dirty="0">
                <a:latin typeface="Gill Sans MT" panose="020B0502020104020203" pitchFamily="34" charset="77"/>
              </a:rPr>
              <a:t>preposterous</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pre-</a:t>
            </a:r>
            <a:r>
              <a:rPr lang="en-GB" dirty="0" err="1">
                <a:latin typeface="Gill Sans MT" panose="020B0502020104020203" pitchFamily="34" charset="77"/>
              </a:rPr>
              <a:t>pos</a:t>
            </a:r>
            <a:r>
              <a:rPr lang="en-GB" dirty="0">
                <a:latin typeface="Gill Sans MT" panose="020B0502020104020203" pitchFamily="34" charset="77"/>
              </a:rPr>
              <a:t>-</a:t>
            </a:r>
            <a:r>
              <a:rPr lang="en-GB" dirty="0" err="1">
                <a:latin typeface="Gill Sans MT" panose="020B0502020104020203" pitchFamily="34" charset="77"/>
              </a:rPr>
              <a:t>ter-ous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96349491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preposterous request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preposterous decision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553340364"/>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absurd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reasonable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prosperous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laughable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sensible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decision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7" name="Picture 6" descr="Icon&#10;&#10;Description automatically generated">
            <a:extLst>
              <a:ext uri="{FF2B5EF4-FFF2-40B4-BE49-F238E27FC236}">
                <a16:creationId xmlns:a16="http://schemas.microsoft.com/office/drawing/2014/main" id="{D054FBE7-D631-1948-B137-513A00760A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1712" y="2723222"/>
            <a:ext cx="3129280" cy="312928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15327286"/>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label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cheer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touch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collect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384805729"/>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majestic</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mandatory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oblivious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preposterous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914579586"/>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lean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label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cheer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touch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collect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282235215"/>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 *** is a piece of paper or plastic that is attached to an object in order to give information about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something, you put your hand onto it in order to feel it or to make contact with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When you *** in a particular direction, you bend your body in that direction.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a number of things, you bring them together from several places or from several 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When people ***, they shout loudly to show their approval or to encourage someone who is doing something such as taking part in a game.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15" name="Picture 14" descr="A picture containing text, building&#10;&#10;Description automatically generated">
            <a:extLst>
              <a:ext uri="{FF2B5EF4-FFF2-40B4-BE49-F238E27FC236}">
                <a16:creationId xmlns:a16="http://schemas.microsoft.com/office/drawing/2014/main" id="{EC99F5F1-6A04-C64B-A9AC-8ECABAC865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7075" y="5275601"/>
            <a:ext cx="990847" cy="990847"/>
          </a:xfrm>
          <a:prstGeom prst="rect">
            <a:avLst/>
          </a:prstGeom>
        </p:spPr>
      </p:pic>
      <p:pic>
        <p:nvPicPr>
          <p:cNvPr id="16" name="Picture 15" descr="Icon&#10;&#10;Description automatically generated">
            <a:extLst>
              <a:ext uri="{FF2B5EF4-FFF2-40B4-BE49-F238E27FC236}">
                <a16:creationId xmlns:a16="http://schemas.microsoft.com/office/drawing/2014/main" id="{C2509888-1484-704B-89AC-6C7FA2F357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0628" y="2535831"/>
            <a:ext cx="1010936" cy="1010936"/>
          </a:xfrm>
          <a:prstGeom prst="rect">
            <a:avLst/>
          </a:prstGeom>
        </p:spPr>
      </p:pic>
      <p:pic>
        <p:nvPicPr>
          <p:cNvPr id="17" name="Picture 16" descr="A picture containing text, sushi, vector graphics&#10;&#10;Description automatically generated">
            <a:extLst>
              <a:ext uri="{FF2B5EF4-FFF2-40B4-BE49-F238E27FC236}">
                <a16:creationId xmlns:a16="http://schemas.microsoft.com/office/drawing/2014/main" id="{DBC651CF-556A-114D-921D-60F61A590D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47030" y="7823688"/>
            <a:ext cx="1010936" cy="1010936"/>
          </a:xfrm>
          <a:prstGeom prst="rect">
            <a:avLst/>
          </a:prstGeom>
        </p:spPr>
      </p:pic>
      <p:pic>
        <p:nvPicPr>
          <p:cNvPr id="18" name="Picture 17" descr="Icon&#10;&#10;Description automatically generated">
            <a:extLst>
              <a:ext uri="{FF2B5EF4-FFF2-40B4-BE49-F238E27FC236}">
                <a16:creationId xmlns:a16="http://schemas.microsoft.com/office/drawing/2014/main" id="{4F431C37-5953-834C-949A-3DDDB7DFCB6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42775" y="3900530"/>
            <a:ext cx="1021307" cy="1021307"/>
          </a:xfrm>
          <a:prstGeom prst="rect">
            <a:avLst/>
          </a:prstGeom>
        </p:spPr>
      </p:pic>
      <p:pic>
        <p:nvPicPr>
          <p:cNvPr id="19" name="Picture 18" descr="Icon&#10;&#10;Description automatically generated">
            <a:extLst>
              <a:ext uri="{FF2B5EF4-FFF2-40B4-BE49-F238E27FC236}">
                <a16:creationId xmlns:a16="http://schemas.microsoft.com/office/drawing/2014/main" id="{8656DDF8-04DF-0645-B22B-10F433FB35A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12812" y="6713707"/>
            <a:ext cx="851270" cy="851270"/>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34941010"/>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majestic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mandatory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pacify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oblivious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preposterous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057380042"/>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 person whose lack of enthusiasm or bad temper has a depressing effect on others.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describe something as ***, you mean that it is extremely unreasonable and foolish.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someone who is angry, upset, or not pleased, you succeed in making them calm or pleased.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describe something or someone as ***, you think they are very beautiful, dignified, and impressive.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are *** to something or *** of it, you are not aware of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16" name="Picture 15" descr="Icon&#10;&#10;Description automatically generated">
            <a:extLst>
              <a:ext uri="{FF2B5EF4-FFF2-40B4-BE49-F238E27FC236}">
                <a16:creationId xmlns:a16="http://schemas.microsoft.com/office/drawing/2014/main" id="{8AD62BD8-6C2F-7D4A-8530-067ECBE45B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0427" y="6494542"/>
            <a:ext cx="1225489" cy="1225489"/>
          </a:xfrm>
          <a:prstGeom prst="rect">
            <a:avLst/>
          </a:prstGeom>
        </p:spPr>
      </p:pic>
      <p:pic>
        <p:nvPicPr>
          <p:cNvPr id="17" name="Picture 16" descr="Icon&#10;&#10;Description automatically generated">
            <a:extLst>
              <a:ext uri="{FF2B5EF4-FFF2-40B4-BE49-F238E27FC236}">
                <a16:creationId xmlns:a16="http://schemas.microsoft.com/office/drawing/2014/main" id="{3BB46FC8-39D4-8F43-B2BE-E5D0D4EEFF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6376" y="5259787"/>
            <a:ext cx="933589" cy="933589"/>
          </a:xfrm>
          <a:prstGeom prst="rect">
            <a:avLst/>
          </a:prstGeom>
        </p:spPr>
      </p:pic>
      <p:pic>
        <p:nvPicPr>
          <p:cNvPr id="18" name="Picture 17" descr="Icon&#10;&#10;Description automatically generated">
            <a:extLst>
              <a:ext uri="{FF2B5EF4-FFF2-40B4-BE49-F238E27FC236}">
                <a16:creationId xmlns:a16="http://schemas.microsoft.com/office/drawing/2014/main" id="{EB2B4C83-3788-9C43-BAC2-9C2AB4A385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6900" y="2579264"/>
            <a:ext cx="1118056" cy="1118056"/>
          </a:xfrm>
          <a:prstGeom prst="rect">
            <a:avLst/>
          </a:prstGeom>
        </p:spPr>
      </p:pic>
      <p:pic>
        <p:nvPicPr>
          <p:cNvPr id="19" name="Picture 18" descr="Icon&#10;&#10;Description automatically generated">
            <a:extLst>
              <a:ext uri="{FF2B5EF4-FFF2-40B4-BE49-F238E27FC236}">
                <a16:creationId xmlns:a16="http://schemas.microsoft.com/office/drawing/2014/main" id="{A2FDD1D9-94A1-3A42-929E-0257D5D43C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0451387" y="7832786"/>
            <a:ext cx="1225489" cy="1225489"/>
          </a:xfrm>
          <a:prstGeom prst="rect">
            <a:avLst/>
          </a:prstGeom>
        </p:spPr>
      </p:pic>
      <p:pic>
        <p:nvPicPr>
          <p:cNvPr id="20" name="Picture 19" descr="Icon&#10;&#10;Description automatically generated">
            <a:extLst>
              <a:ext uri="{FF2B5EF4-FFF2-40B4-BE49-F238E27FC236}">
                <a16:creationId xmlns:a16="http://schemas.microsoft.com/office/drawing/2014/main" id="{EE087558-BBC5-744A-9E80-1AC83AF346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24142" y="3810075"/>
            <a:ext cx="1118056" cy="1118056"/>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139429" y="3085008"/>
            <a:ext cx="131927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lean</a:t>
            </a:r>
            <a:endParaRPr b="1" dirty="0">
              <a:latin typeface="Gill Sans MT" panose="020B0502020104020203" pitchFamily="34" charset="77"/>
              <a:sym typeface="American Typewriter"/>
            </a:endParaRPr>
          </a:p>
        </p:txBody>
      </p:sp>
      <p:sp>
        <p:nvSpPr>
          <p:cNvPr id="134" name="office"/>
          <p:cNvSpPr txBox="1"/>
          <p:nvPr/>
        </p:nvSpPr>
        <p:spPr>
          <a:xfrm>
            <a:off x="3054476" y="3993661"/>
            <a:ext cx="148919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label</a:t>
            </a:r>
            <a:endParaRPr dirty="0">
              <a:latin typeface="Gill Sans MT" panose="020B0502020104020203" pitchFamily="34" charset="77"/>
            </a:endParaRPr>
          </a:p>
        </p:txBody>
      </p:sp>
      <p:sp>
        <p:nvSpPr>
          <p:cNvPr id="135" name="spare"/>
          <p:cNvSpPr txBox="1"/>
          <p:nvPr/>
        </p:nvSpPr>
        <p:spPr>
          <a:xfrm>
            <a:off x="2919821" y="4843260"/>
            <a:ext cx="175849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cheer</a:t>
            </a:r>
            <a:endParaRPr b="1" dirty="0">
              <a:latin typeface="Gill Sans MT" panose="020B0502020104020203" pitchFamily="34" charset="77"/>
              <a:sym typeface="American Typewriter"/>
            </a:endParaRPr>
          </a:p>
        </p:txBody>
      </p:sp>
      <p:sp>
        <p:nvSpPr>
          <p:cNvPr id="136" name="chipped"/>
          <p:cNvSpPr txBox="1"/>
          <p:nvPr/>
        </p:nvSpPr>
        <p:spPr>
          <a:xfrm>
            <a:off x="2909404" y="5769060"/>
            <a:ext cx="177933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touch</a:t>
            </a:r>
            <a:endParaRPr dirty="0">
              <a:latin typeface="Gill Sans MT" panose="020B0502020104020203" pitchFamily="34" charset="77"/>
            </a:endParaRPr>
          </a:p>
        </p:txBody>
      </p:sp>
      <p:sp>
        <p:nvSpPr>
          <p:cNvPr id="137" name="lift"/>
          <p:cNvSpPr txBox="1"/>
          <p:nvPr/>
        </p:nvSpPr>
        <p:spPr>
          <a:xfrm>
            <a:off x="2776353" y="6639612"/>
            <a:ext cx="204543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collect</a:t>
            </a:r>
            <a:endParaRPr dirty="0">
              <a:latin typeface="Gill Sans MT" panose="020B0502020104020203" pitchFamily="34" charset="77"/>
            </a:endParaRPr>
          </a:p>
        </p:txBody>
      </p:sp>
      <p:sp>
        <p:nvSpPr>
          <p:cNvPr id="138" name="mutter"/>
          <p:cNvSpPr txBox="1"/>
          <p:nvPr/>
        </p:nvSpPr>
        <p:spPr>
          <a:xfrm>
            <a:off x="7547457" y="3961911"/>
            <a:ext cx="333745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mandatory</a:t>
            </a:r>
            <a:endParaRPr b="1" dirty="0">
              <a:latin typeface="Gill Sans MT" panose="020B0502020104020203" pitchFamily="34" charset="77"/>
              <a:sym typeface="American Typewriter"/>
            </a:endParaRPr>
          </a:p>
        </p:txBody>
      </p:sp>
      <p:sp>
        <p:nvSpPr>
          <p:cNvPr id="139" name="unveil"/>
          <p:cNvSpPr txBox="1"/>
          <p:nvPr/>
        </p:nvSpPr>
        <p:spPr>
          <a:xfrm>
            <a:off x="7780291" y="5750010"/>
            <a:ext cx="268182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oblivious</a:t>
            </a:r>
            <a:endParaRPr b="1" dirty="0">
              <a:latin typeface="Gill Sans MT" panose="020B0502020104020203" pitchFamily="34" charset="77"/>
              <a:sym typeface="American Typewriter"/>
            </a:endParaRPr>
          </a:p>
        </p:txBody>
      </p:sp>
      <p:sp>
        <p:nvSpPr>
          <p:cNvPr id="140" name="tolerate"/>
          <p:cNvSpPr txBox="1"/>
          <p:nvPr/>
        </p:nvSpPr>
        <p:spPr>
          <a:xfrm>
            <a:off x="7935390" y="3065958"/>
            <a:ext cx="256160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majestic</a:t>
            </a:r>
            <a:endParaRPr dirty="0">
              <a:latin typeface="Gill Sans MT" panose="020B0502020104020203" pitchFamily="34" charset="77"/>
            </a:endParaRPr>
          </a:p>
        </p:txBody>
      </p:sp>
      <p:sp>
        <p:nvSpPr>
          <p:cNvPr id="141" name="fixation"/>
          <p:cNvSpPr txBox="1"/>
          <p:nvPr/>
        </p:nvSpPr>
        <p:spPr>
          <a:xfrm>
            <a:off x="8317713" y="4824210"/>
            <a:ext cx="179696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pacify</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177567" y="6639611"/>
            <a:ext cx="399788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preposterous</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60798" y="240244"/>
            <a:ext cx="508312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lean</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18774" y="5427006"/>
            <a:ext cx="10875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label</a:t>
            </a:r>
            <a:endParaRPr sz="28700" dirty="0">
              <a:latin typeface="Gill Sans MT" panose="020B0502020104020203" pitchFamily="34" charset="77"/>
            </a:endParaRPr>
          </a:p>
        </p:txBody>
      </p:sp>
      <p:pic>
        <p:nvPicPr>
          <p:cNvPr id="12" name="Picture 11" descr="A picture containing text, building&#10;&#10;Description automatically generated">
            <a:extLst>
              <a:ext uri="{FF2B5EF4-FFF2-40B4-BE49-F238E27FC236}">
                <a16:creationId xmlns:a16="http://schemas.microsoft.com/office/drawing/2014/main" id="{3E080212-B4D1-E843-9F02-4FF1E2DA5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0963" y="685828"/>
            <a:ext cx="3249455" cy="3249455"/>
          </a:xfrm>
          <a:prstGeom prst="rect">
            <a:avLst/>
          </a:prstGeom>
        </p:spPr>
      </p:pic>
      <p:pic>
        <p:nvPicPr>
          <p:cNvPr id="13" name="Picture 12" descr="Icon&#10;&#10;Description automatically generated">
            <a:extLst>
              <a:ext uri="{FF2B5EF4-FFF2-40B4-BE49-F238E27FC236}">
                <a16:creationId xmlns:a16="http://schemas.microsoft.com/office/drawing/2014/main" id="{519CD35E-07FB-3E4A-AB1B-452B0FB2EA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595" y="5165080"/>
            <a:ext cx="4232357" cy="4232357"/>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81012" y="42942"/>
            <a:ext cx="712695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cheer</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527894" y="5203194"/>
            <a:ext cx="1103913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touch</a:t>
            </a:r>
            <a:endParaRPr sz="13800" dirty="0">
              <a:latin typeface="Gill Sans MT" panose="020B0502020104020203" pitchFamily="34" charset="77"/>
            </a:endParaRPr>
          </a:p>
        </p:txBody>
      </p:sp>
      <p:pic>
        <p:nvPicPr>
          <p:cNvPr id="14" name="Picture 13" descr="A picture containing text, sushi, vector graphics&#10;&#10;Description automatically generated">
            <a:extLst>
              <a:ext uri="{FF2B5EF4-FFF2-40B4-BE49-F238E27FC236}">
                <a16:creationId xmlns:a16="http://schemas.microsoft.com/office/drawing/2014/main" id="{F54A96E1-CC61-D341-86FA-BAC952195D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1685" y="537716"/>
            <a:ext cx="3381492" cy="3381492"/>
          </a:xfrm>
          <a:prstGeom prst="rect">
            <a:avLst/>
          </a:prstGeom>
        </p:spPr>
      </p:pic>
      <p:pic>
        <p:nvPicPr>
          <p:cNvPr id="15" name="Picture 14" descr="Icon&#10;&#10;Description automatically generated">
            <a:extLst>
              <a:ext uri="{FF2B5EF4-FFF2-40B4-BE49-F238E27FC236}">
                <a16:creationId xmlns:a16="http://schemas.microsoft.com/office/drawing/2014/main" id="{A5FCE431-34BB-D84E-9531-135C25940E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857" y="5719410"/>
            <a:ext cx="3306334" cy="3306334"/>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960732" y="42942"/>
            <a:ext cx="8309968"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collect</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605259" y="5537113"/>
            <a:ext cx="1234608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majestic</a:t>
            </a:r>
            <a:endParaRPr sz="8000" dirty="0">
              <a:latin typeface="Gill Sans MT" panose="020B0502020104020203" pitchFamily="34" charset="77"/>
            </a:endParaRPr>
          </a:p>
        </p:txBody>
      </p:sp>
      <p:pic>
        <p:nvPicPr>
          <p:cNvPr id="14" name="Picture 13" descr="Icon&#10;&#10;Description automatically generated">
            <a:extLst>
              <a:ext uri="{FF2B5EF4-FFF2-40B4-BE49-F238E27FC236}">
                <a16:creationId xmlns:a16="http://schemas.microsoft.com/office/drawing/2014/main" id="{E2C24E6B-0517-004B-84C9-B8A62DC858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8273" y="723417"/>
            <a:ext cx="3109145" cy="3109145"/>
          </a:xfrm>
          <a:prstGeom prst="rect">
            <a:avLst/>
          </a:prstGeom>
        </p:spPr>
      </p:pic>
      <p:pic>
        <p:nvPicPr>
          <p:cNvPr id="15" name="Picture 14" descr="Icon&#10;&#10;Description automatically generated">
            <a:extLst>
              <a:ext uri="{FF2B5EF4-FFF2-40B4-BE49-F238E27FC236}">
                <a16:creationId xmlns:a16="http://schemas.microsoft.com/office/drawing/2014/main" id="{B15CA58A-E960-0F4F-857D-199624AE1F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341" y="5090162"/>
            <a:ext cx="4519513" cy="4519513"/>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794548" y="1089360"/>
            <a:ext cx="11999897"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mandatory</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98560" y="5203194"/>
            <a:ext cx="11000055"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pacify</a:t>
            </a:r>
            <a:endParaRPr sz="11500" dirty="0">
              <a:latin typeface="Gill Sans MT" panose="020B0502020104020203" pitchFamily="34" charset="77"/>
            </a:endParaRPr>
          </a:p>
        </p:txBody>
      </p:sp>
      <p:pic>
        <p:nvPicPr>
          <p:cNvPr id="14" name="Picture 13" descr="Icon&#10;&#10;Description automatically generated">
            <a:extLst>
              <a:ext uri="{FF2B5EF4-FFF2-40B4-BE49-F238E27FC236}">
                <a16:creationId xmlns:a16="http://schemas.microsoft.com/office/drawing/2014/main" id="{C6A56544-80EF-E14D-BF85-910F37D0F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2146" y="914886"/>
            <a:ext cx="2876034" cy="2876034"/>
          </a:xfrm>
          <a:prstGeom prst="rect">
            <a:avLst/>
          </a:prstGeom>
        </p:spPr>
      </p:pic>
      <p:pic>
        <p:nvPicPr>
          <p:cNvPr id="15" name="Picture 14" descr="Icon&#10;&#10;Description automatically generated">
            <a:extLst>
              <a:ext uri="{FF2B5EF4-FFF2-40B4-BE49-F238E27FC236}">
                <a16:creationId xmlns:a16="http://schemas.microsoft.com/office/drawing/2014/main" id="{65C43ABE-7E52-914A-9D41-E508A06AC3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229" y="5605111"/>
            <a:ext cx="3462661" cy="3462661"/>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948797" y="846941"/>
            <a:ext cx="7732886"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oblivious</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058666" y="6361842"/>
            <a:ext cx="12965430" cy="18723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1500" dirty="0">
                <a:latin typeface="Gill Sans MT" panose="020B0502020104020203" pitchFamily="34" charset="77"/>
              </a:rPr>
              <a:t>preposterous</a:t>
            </a:r>
            <a:endParaRPr sz="9600" dirty="0">
              <a:latin typeface="Gill Sans MT" panose="020B0502020104020203" pitchFamily="34" charset="77"/>
            </a:endParaRPr>
          </a:p>
        </p:txBody>
      </p:sp>
      <p:pic>
        <p:nvPicPr>
          <p:cNvPr id="13" name="Picture 12" descr="Icon&#10;&#10;Description automatically generated">
            <a:extLst>
              <a:ext uri="{FF2B5EF4-FFF2-40B4-BE49-F238E27FC236}">
                <a16:creationId xmlns:a16="http://schemas.microsoft.com/office/drawing/2014/main" id="{331957FB-A86C-1B4D-83B1-F665566DC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681683" y="335747"/>
            <a:ext cx="3724394" cy="3724394"/>
          </a:xfrm>
          <a:prstGeom prst="rect">
            <a:avLst/>
          </a:prstGeom>
        </p:spPr>
      </p:pic>
      <p:pic>
        <p:nvPicPr>
          <p:cNvPr id="14" name="Picture 13" descr="Icon&#10;&#10;Description automatically generated">
            <a:extLst>
              <a:ext uri="{FF2B5EF4-FFF2-40B4-BE49-F238E27FC236}">
                <a16:creationId xmlns:a16="http://schemas.microsoft.com/office/drawing/2014/main" id="{1A78182C-55ED-6640-832B-EA49BE048D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911" y="5768578"/>
            <a:ext cx="3129280" cy="312928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901082" y="2274766"/>
            <a:ext cx="131927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lean	</a:t>
            </a:r>
            <a:endParaRPr b="1" dirty="0">
              <a:latin typeface="Gill Sans MT" panose="020B0502020104020203" pitchFamily="34" charset="77"/>
              <a:sym typeface="American Typewriter"/>
            </a:endParaRPr>
          </a:p>
        </p:txBody>
      </p:sp>
      <p:sp>
        <p:nvSpPr>
          <p:cNvPr id="134" name="office"/>
          <p:cNvSpPr txBox="1"/>
          <p:nvPr/>
        </p:nvSpPr>
        <p:spPr>
          <a:xfrm>
            <a:off x="5816132" y="3183419"/>
            <a:ext cx="148919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label</a:t>
            </a:r>
            <a:endParaRPr dirty="0">
              <a:latin typeface="Gill Sans MT" panose="020B0502020104020203" pitchFamily="34" charset="77"/>
            </a:endParaRPr>
          </a:p>
        </p:txBody>
      </p:sp>
      <p:sp>
        <p:nvSpPr>
          <p:cNvPr id="135" name="spare"/>
          <p:cNvSpPr txBox="1"/>
          <p:nvPr/>
        </p:nvSpPr>
        <p:spPr>
          <a:xfrm>
            <a:off x="5681471" y="4033018"/>
            <a:ext cx="175849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cheer</a:t>
            </a:r>
            <a:endParaRPr b="1" dirty="0">
              <a:latin typeface="Gill Sans MT" panose="020B0502020104020203" pitchFamily="34" charset="77"/>
              <a:sym typeface="American Typewriter"/>
            </a:endParaRPr>
          </a:p>
        </p:txBody>
      </p:sp>
      <p:sp>
        <p:nvSpPr>
          <p:cNvPr id="136" name="chipped"/>
          <p:cNvSpPr txBox="1"/>
          <p:nvPr/>
        </p:nvSpPr>
        <p:spPr>
          <a:xfrm>
            <a:off x="5671059" y="4958818"/>
            <a:ext cx="177933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touch</a:t>
            </a:r>
            <a:endParaRPr dirty="0">
              <a:latin typeface="Gill Sans MT" panose="020B0502020104020203" pitchFamily="34" charset="77"/>
            </a:endParaRPr>
          </a:p>
        </p:txBody>
      </p:sp>
      <p:sp>
        <p:nvSpPr>
          <p:cNvPr id="137" name="lift"/>
          <p:cNvSpPr txBox="1"/>
          <p:nvPr/>
        </p:nvSpPr>
        <p:spPr>
          <a:xfrm>
            <a:off x="5538010" y="5829370"/>
            <a:ext cx="204543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collect</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4892015" y="3418118"/>
            <a:ext cx="333745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mandatory</a:t>
            </a:r>
            <a:endParaRPr b="1" dirty="0">
              <a:latin typeface="Gill Sans MT" panose="020B0502020104020203" pitchFamily="34" charset="77"/>
              <a:sym typeface="American Typewriter"/>
            </a:endParaRPr>
          </a:p>
        </p:txBody>
      </p:sp>
      <p:sp>
        <p:nvSpPr>
          <p:cNvPr id="140" name="tolerate"/>
          <p:cNvSpPr txBox="1"/>
          <p:nvPr/>
        </p:nvSpPr>
        <p:spPr>
          <a:xfrm>
            <a:off x="5279942" y="2522165"/>
            <a:ext cx="256160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majestic</a:t>
            </a:r>
            <a:endParaRPr dirty="0">
              <a:latin typeface="Gill Sans MT" panose="020B0502020104020203" pitchFamily="34" charset="77"/>
            </a:endParaRPr>
          </a:p>
        </p:txBody>
      </p:sp>
      <p:sp>
        <p:nvSpPr>
          <p:cNvPr id="141" name="fixation"/>
          <p:cNvSpPr txBox="1"/>
          <p:nvPr/>
        </p:nvSpPr>
        <p:spPr>
          <a:xfrm>
            <a:off x="5662262" y="4280417"/>
            <a:ext cx="179696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pacify</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161510" y="5188117"/>
            <a:ext cx="268182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oblivious</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4503480" y="5996646"/>
            <a:ext cx="399788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preposterous</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28496" y="1309202"/>
            <a:ext cx="156132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lean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3917416"/>
            <a:ext cx="6457735"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When you lean in a particular direction, you bend your body in that direction.</a:t>
            </a:r>
            <a:endParaRPr sz="40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tower </a:t>
            </a:r>
            <a:r>
              <a:rPr lang="en-GB" sz="4000" b="1" dirty="0">
                <a:latin typeface="Gill Sans MT" panose="020B0502020104020203" pitchFamily="34" charset="77"/>
              </a:rPr>
              <a:t>leaned</a:t>
            </a:r>
            <a:r>
              <a:rPr lang="en-GB" sz="4000" dirty="0">
                <a:latin typeface="Gill Sans MT" panose="020B0502020104020203" pitchFamily="34" charset="77"/>
              </a:rPr>
              <a:t> to the left.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lean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34575588"/>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bend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tilt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clean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tower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785383151"/>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leaning more and more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leaned slightly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A picture containing text, building&#10;&#10;Description automatically generated">
            <a:extLst>
              <a:ext uri="{FF2B5EF4-FFF2-40B4-BE49-F238E27FC236}">
                <a16:creationId xmlns:a16="http://schemas.microsoft.com/office/drawing/2014/main" id="{82C4DC97-6E0D-CA40-B63C-369853AD96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1438" y="2618192"/>
            <a:ext cx="3249455" cy="3249455"/>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29910" y="1309202"/>
            <a:ext cx="175849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label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3944741"/>
            <a:ext cx="5777677"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label is a piece of paper or plastic that is attached to an object in order to give information about it.</a:t>
            </a:r>
            <a:endParaRPr sz="32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Salma wrote her name on the </a:t>
            </a:r>
            <a:r>
              <a:rPr lang="en-GB" sz="4000" b="1" dirty="0">
                <a:latin typeface="Gill Sans MT" panose="020B0502020104020203" pitchFamily="34" charset="77"/>
              </a:rPr>
              <a:t>label</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la-bel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351917145"/>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tag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bottle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 ticket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127775321"/>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labelled each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an old label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0BCF48C9-CFF8-5343-9563-943B6C295B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7783" y="2131269"/>
            <a:ext cx="4232357" cy="4232357"/>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29537" y="1309202"/>
            <a:ext cx="215924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cheer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83716" y="3921460"/>
            <a:ext cx="7007684"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people cheer, they shout loudly to show their approval or to encourage someone who is doing something such as taking part in a game.</a:t>
            </a:r>
            <a:endParaRPr sz="32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a:t>
            </a:r>
            <a:r>
              <a:rPr lang="en-GB" sz="4000" b="1" dirty="0">
                <a:latin typeface="Gill Sans MT" panose="020B0502020104020203" pitchFamily="34" charset="77"/>
              </a:rPr>
              <a:t>cheered</a:t>
            </a:r>
            <a:r>
              <a:rPr lang="en-GB" sz="4000" dirty="0">
                <a:latin typeface="Gill Sans MT" panose="020B0502020104020203" pitchFamily="34" charset="77"/>
              </a:rPr>
              <a:t> because they had won.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cheer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1651615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clap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victory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applaud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goal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15200725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cheered loudly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cheered for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1" name="Picture 20" descr="A picture containing text, sushi, vector graphics&#10;&#10;Description automatically generated">
            <a:extLst>
              <a:ext uri="{FF2B5EF4-FFF2-40B4-BE49-F238E27FC236}">
                <a16:creationId xmlns:a16="http://schemas.microsoft.com/office/drawing/2014/main" id="{42CE0166-A2F7-F840-AD0B-840B6907D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9774" y="2390119"/>
            <a:ext cx="3724394" cy="3724394"/>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15905" y="1309202"/>
            <a:ext cx="218649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touch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8795" y="4087889"/>
            <a:ext cx="6951205"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touch something, you put your hand onto it in order to feel it or to make contact with it.</a:t>
            </a:r>
            <a:endParaRPr sz="4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Alf </a:t>
            </a:r>
            <a:r>
              <a:rPr lang="en-GB" sz="4000" b="1" dirty="0">
                <a:latin typeface="Gill Sans MT" panose="020B0502020104020203" pitchFamily="34" charset="77"/>
              </a:rPr>
              <a:t>touched</a:t>
            </a:r>
            <a:r>
              <a:rPr lang="en-GB" sz="4000" dirty="0">
                <a:latin typeface="Gill Sans MT" panose="020B0502020104020203" pitchFamily="34" charset="77"/>
              </a:rPr>
              <a:t> the iPad screen during computing.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touch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51496917"/>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screen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nudge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much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skin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47025879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softly touched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firmly touched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4EE32081-3BEE-944C-BBB4-472ECB340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7940" y="2057628"/>
            <a:ext cx="3840480" cy="384048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56418" y="1309202"/>
            <a:ext cx="250549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collect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0" y="4057934"/>
            <a:ext cx="7066989"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collect a number of things, you bring them together from several places or from several people.</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Paul loved to </a:t>
            </a:r>
            <a:r>
              <a:rPr lang="en-GB" sz="4000" b="1" dirty="0">
                <a:latin typeface="Gill Sans MT" panose="020B0502020104020203" pitchFamily="34" charset="77"/>
              </a:rPr>
              <a:t>collect</a:t>
            </a:r>
            <a:r>
              <a:rPr lang="en-GB" sz="4000" dirty="0">
                <a:latin typeface="Gill Sans MT" panose="020B0502020104020203" pitchFamily="34" charset="77"/>
              </a:rPr>
              <a:t> </a:t>
            </a:r>
            <a:r>
              <a:rPr lang="en-GB" sz="4000" dirty="0" err="1">
                <a:latin typeface="Gill Sans MT" panose="020B0502020104020203" pitchFamily="34" charset="77"/>
              </a:rPr>
              <a:t>Pokemon</a:t>
            </a:r>
            <a:r>
              <a:rPr lang="en-GB" sz="4000" dirty="0">
                <a:latin typeface="Gill Sans MT" panose="020B0502020104020203" pitchFamily="34" charset="77"/>
              </a:rPr>
              <a:t> with his friends.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col-</a:t>
            </a:r>
            <a:r>
              <a:rPr lang="en-GB" dirty="0" err="1">
                <a:latin typeface="Gill Sans MT" panose="020B0502020104020203" pitchFamily="34" charset="77"/>
              </a:rPr>
              <a:t>lect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69671306"/>
              </p:ext>
            </p:extLst>
          </p:nvPr>
        </p:nvGraphicFramePr>
        <p:xfrm>
          <a:off x="5112" y="7667157"/>
          <a:ext cx="12999688" cy="2086884"/>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gather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distribute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stamp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pile up</a:t>
                      </a:r>
                    </a:p>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direct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toys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37778967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collected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collected attentively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8B50C40A-90A6-A84F-8A11-03DB6F0D62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0366" y="2691136"/>
            <a:ext cx="3109145" cy="3109145"/>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23384</TotalTime>
  <Words>1272</Words>
  <Application>Microsoft Macintosh PowerPoint</Application>
  <PresentationFormat>Custom</PresentationFormat>
  <Paragraphs>349</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336</cp:revision>
  <dcterms:modified xsi:type="dcterms:W3CDTF">2021-12-28T19:00:51Z</dcterms:modified>
</cp:coreProperties>
</file>