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65"/>
    <p:restoredTop sz="94756"/>
  </p:normalViewPr>
  <p:slideViewPr>
    <p:cSldViewPr snapToGrid="0" snapToObjects="1">
      <p:cViewPr>
        <p:scale>
          <a:sx n="66" d="100"/>
          <a:sy n="66" d="100"/>
        </p:scale>
        <p:origin x="1456"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21093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57381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9.png"/><Relationship Id="rId9"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20.png"/><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endParaRPr lang="en-GB" dirty="0">
              <a:solidFill>
                <a:srgbClr val="00AEEE"/>
              </a:solidFill>
              <a:latin typeface="Gill Sans MT" panose="020B0502020104020203" pitchFamily="34" charset="77"/>
            </a:endParaRP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Autumn Term 2021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4949641" y="3226831"/>
            <a:ext cx="7489230"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a:t>
            </a:r>
            <a:r>
              <a:rPr lang="en-GB" dirty="0">
                <a:latin typeface="Gill Sans MT" panose="020B0502020104020203" pitchFamily="34" charset="77"/>
              </a:rPr>
              <a:t> 9</a:t>
            </a:r>
            <a:r>
              <a:rPr dirty="0">
                <a:latin typeface="Gill Sans MT" panose="020B0502020104020203" pitchFamily="34" charset="77"/>
              </a:rPr>
              <a:t> </a:t>
            </a:r>
            <a:r>
              <a:rPr lang="en-GB" dirty="0">
                <a:latin typeface="Gill Sans MT" panose="020B0502020104020203" pitchFamily="34" charset="77"/>
              </a:rPr>
              <a:t>– 8th November </a:t>
            </a:r>
            <a:r>
              <a:rPr dirty="0">
                <a:latin typeface="Gill Sans MT" panose="020B0502020104020203" pitchFamily="34" charset="77"/>
              </a:rPr>
              <a:t>202</a:t>
            </a:r>
            <a:r>
              <a:rPr lang="en-GB" dirty="0">
                <a:latin typeface="Gill Sans MT" panose="020B0502020104020203" pitchFamily="34" charset="77"/>
              </a:rPr>
              <a:t>1</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3">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3" name="Picture 2">
            <a:extLst>
              <a:ext uri="{FF2B5EF4-FFF2-40B4-BE49-F238E27FC236}">
                <a16:creationId xmlns:a16="http://schemas.microsoft.com/office/drawing/2014/main" id="{06DBA6DF-0000-D242-A649-9CFC63BF41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15633">
            <a:off x="8550644" y="4375268"/>
            <a:ext cx="3173683" cy="2379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picture containing timeline&#10;&#10;Description automatically generated">
            <a:extLst>
              <a:ext uri="{FF2B5EF4-FFF2-40B4-BE49-F238E27FC236}">
                <a16:creationId xmlns:a16="http://schemas.microsoft.com/office/drawing/2014/main" id="{9B41F4A1-EB1A-E343-B237-01BA86E436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6158">
            <a:off x="6838299" y="6053191"/>
            <a:ext cx="3378483" cy="2527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65492" y="1309202"/>
            <a:ext cx="2362826"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design</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9207354" y="1671690"/>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 / 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92549" y="4136098"/>
            <a:ext cx="6189251" cy="1826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When someone designs a garment, building, machine, or other object, they plan it and make a detailed drawing of it from which it can be built or made.</a:t>
            </a:r>
            <a:endParaRPr sz="2800" dirty="0">
              <a:latin typeface="Gill Sans MT" panose="020B0502020104020203" pitchFamily="34" charset="77"/>
            </a:endParaRPr>
          </a:p>
        </p:txBody>
      </p:sp>
      <p:sp>
        <p:nvSpPr>
          <p:cNvPr id="155" name="The was a tear in Freddie’s new school jumper."/>
          <p:cNvSpPr txBox="1"/>
          <p:nvPr/>
        </p:nvSpPr>
        <p:spPr>
          <a:xfrm>
            <a:off x="0" y="6133913"/>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children </a:t>
            </a:r>
            <a:r>
              <a:rPr lang="en-GB" sz="4000" b="1" dirty="0">
                <a:latin typeface="Gill Sans MT" panose="020B0502020104020203" pitchFamily="34" charset="77"/>
              </a:rPr>
              <a:t>designed</a:t>
            </a:r>
            <a:r>
              <a:rPr lang="en-GB" sz="4000" dirty="0">
                <a:latin typeface="Gill Sans MT" panose="020B0502020104020203" pitchFamily="34" charset="77"/>
              </a:rPr>
              <a:t> and coded a new game.</a:t>
            </a:r>
            <a:endParaRPr sz="4000" dirty="0">
              <a:latin typeface="Gill Sans MT" panose="020B0502020104020203" pitchFamily="34" charset="77"/>
            </a:endParaRPr>
          </a:p>
        </p:txBody>
      </p:sp>
      <p:sp>
        <p:nvSpPr>
          <p:cNvPr id="165" name="Word Class"/>
          <p:cNvSpPr txBox="1"/>
          <p:nvPr/>
        </p:nvSpPr>
        <p:spPr>
          <a:xfrm>
            <a:off x="10335049" y="1253517"/>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78697" y="2182175"/>
            <a:ext cx="4575922"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de-sign</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110294215"/>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create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fine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games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plan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sign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sketch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236884138"/>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design in detail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step by step design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8" name="Picture 7" descr="A picture containing icon&#10;&#10;Description automatically generated">
            <a:extLst>
              <a:ext uri="{FF2B5EF4-FFF2-40B4-BE49-F238E27FC236}">
                <a16:creationId xmlns:a16="http://schemas.microsoft.com/office/drawing/2014/main" id="{682922B2-092A-D449-99B0-5768EE4206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0251" y="2783136"/>
            <a:ext cx="3148325" cy="3148325"/>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25916" y="1309202"/>
            <a:ext cx="176651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ideal</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03944" y="4177899"/>
            <a:ext cx="6222636"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The ideal person or thing for a particular task or purpose is the best possible person or thing for it.</a:t>
            </a:r>
            <a:endParaRPr sz="3200" dirty="0">
              <a:latin typeface="Gill Sans MT" panose="020B0502020104020203" pitchFamily="34" charset="77"/>
            </a:endParaRPr>
          </a:p>
        </p:txBody>
      </p:sp>
      <p:sp>
        <p:nvSpPr>
          <p:cNvPr id="155" name="The was a tear in Freddie’s new school jumper."/>
          <p:cNvSpPr txBox="1"/>
          <p:nvPr/>
        </p:nvSpPr>
        <p:spPr>
          <a:xfrm>
            <a:off x="-27810" y="6187037"/>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weather was </a:t>
            </a:r>
            <a:r>
              <a:rPr lang="en-GB" sz="4000" b="1" dirty="0">
                <a:latin typeface="Gill Sans MT" panose="020B0502020104020203" pitchFamily="34" charset="77"/>
              </a:rPr>
              <a:t>ideal</a:t>
            </a:r>
            <a:r>
              <a:rPr lang="en-GB" sz="4000" dirty="0">
                <a:latin typeface="Gill Sans MT" panose="020B0502020104020203" pitchFamily="34" charset="77"/>
              </a:rPr>
              <a:t> for cricket.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736737" y="2182175"/>
            <a:ext cx="4464791"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i</a:t>
            </a:r>
            <a:r>
              <a:rPr lang="en-GB" dirty="0">
                <a:latin typeface="Gill Sans MT" panose="020B0502020104020203" pitchFamily="34" charset="77"/>
              </a:rPr>
              <a:t>-de-al</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4276637016"/>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ideal weather for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the ideal time for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882200102"/>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perfect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 real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weather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meal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conditions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6" name="Picture 5" descr="Icon&#10;&#10;Description automatically generated">
            <a:extLst>
              <a:ext uri="{FF2B5EF4-FFF2-40B4-BE49-F238E27FC236}">
                <a16:creationId xmlns:a16="http://schemas.microsoft.com/office/drawing/2014/main" id="{FF12CDE1-9AE8-704D-AC99-ACD421E66B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9282" y="2665695"/>
            <a:ext cx="3306733" cy="3306733"/>
          </a:xfrm>
          <a:prstGeom prst="rect">
            <a:avLst/>
          </a:prstGeom>
        </p:spPr>
      </p:pic>
      <p:pic>
        <p:nvPicPr>
          <p:cNvPr id="8" name="Picture 7" descr="Icon&#10;&#10;Description automatically generated">
            <a:extLst>
              <a:ext uri="{FF2B5EF4-FFF2-40B4-BE49-F238E27FC236}">
                <a16:creationId xmlns:a16="http://schemas.microsoft.com/office/drawing/2014/main" id="{CD1458FD-D339-BD43-A4E0-C6049C823E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6635" y="1855679"/>
            <a:ext cx="1405424" cy="1405424"/>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73900" y="1309202"/>
            <a:ext cx="237404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forage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28235"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02979" y="4035979"/>
            <a:ext cx="5736861"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someone forages for something, they search for it in a busy way.</a:t>
            </a:r>
            <a:endParaRPr sz="3600" dirty="0">
              <a:latin typeface="Gill Sans MT" panose="020B0502020104020203" pitchFamily="34" charset="77"/>
            </a:endParaRPr>
          </a:p>
        </p:txBody>
      </p:sp>
      <p:sp>
        <p:nvSpPr>
          <p:cNvPr id="155" name="The was a tear in Freddie’s new school jumper."/>
          <p:cNvSpPr txBox="1"/>
          <p:nvPr/>
        </p:nvSpPr>
        <p:spPr>
          <a:xfrm>
            <a:off x="0" y="6166108"/>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squirrels </a:t>
            </a:r>
            <a:r>
              <a:rPr lang="en-GB" sz="4000" b="1" dirty="0">
                <a:latin typeface="Gill Sans MT" panose="020B0502020104020203" pitchFamily="34" charset="77"/>
              </a:rPr>
              <a:t>foraged</a:t>
            </a:r>
            <a:r>
              <a:rPr lang="en-GB" sz="4000" dirty="0">
                <a:latin typeface="Gill Sans MT" panose="020B0502020104020203" pitchFamily="34" charset="77"/>
              </a:rPr>
              <a:t> for nuts.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for-age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87558998"/>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forage relentlessly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tirelessly forage for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306102544"/>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hunt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storage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search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searching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6" name="Picture 5" descr="Icon&#10;&#10;Description automatically generated">
            <a:extLst>
              <a:ext uri="{FF2B5EF4-FFF2-40B4-BE49-F238E27FC236}">
                <a16:creationId xmlns:a16="http://schemas.microsoft.com/office/drawing/2014/main" id="{BEDDA06F-B778-C244-B3C8-820ACF5F55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2085" y="2484933"/>
            <a:ext cx="3754894" cy="3754894"/>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18724" y="1309202"/>
            <a:ext cx="3103414"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intricate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13433" y="4027161"/>
            <a:ext cx="6827167"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You use intricate to describe something that has many small parts or details.</a:t>
            </a:r>
            <a:endParaRPr sz="3600" dirty="0">
              <a:latin typeface="Gill Sans MT" panose="020B0502020104020203" pitchFamily="34" charset="77"/>
            </a:endParaRPr>
          </a:p>
        </p:txBody>
      </p:sp>
      <p:sp>
        <p:nvSpPr>
          <p:cNvPr id="155" name="The was a tear in Freddie’s new school jumper."/>
          <p:cNvSpPr txBox="1"/>
          <p:nvPr/>
        </p:nvSpPr>
        <p:spPr>
          <a:xfrm>
            <a:off x="-2" y="6166108"/>
            <a:ext cx="12999689"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The rangoli pattern was </a:t>
            </a:r>
            <a:r>
              <a:rPr lang="en-GB" b="1" dirty="0">
                <a:latin typeface="Gill Sans MT" panose="020B0502020104020203" pitchFamily="34" charset="77"/>
              </a:rPr>
              <a:t>intricate</a:t>
            </a:r>
            <a:r>
              <a:rPr lang="en-GB" dirty="0">
                <a:latin typeface="Gill Sans MT" panose="020B0502020104020203" pitchFamily="34" charset="77"/>
              </a:rPr>
              <a:t> and beautiful.</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35154"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in-tri-cate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937260021"/>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delicate and intricate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err="1">
                          <a:solidFill>
                            <a:srgbClr val="0365C0"/>
                          </a:solidFill>
                          <a:latin typeface="Gill Sans MT" panose="020B0502020104020203" pitchFamily="34" charset="77"/>
                        </a:rPr>
                        <a:t>mesmerisingly</a:t>
                      </a:r>
                      <a:r>
                        <a:rPr lang="en-GB" sz="2400" dirty="0">
                          <a:solidFill>
                            <a:srgbClr val="0365C0"/>
                          </a:solidFill>
                          <a:latin typeface="Gill Sans MT" panose="020B0502020104020203" pitchFamily="34" charset="77"/>
                        </a:rPr>
                        <a:t> intricate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130657771"/>
              </p:ext>
            </p:extLst>
          </p:nvPr>
        </p:nvGraphicFramePr>
        <p:xfrm>
          <a:off x="5112" y="7748437"/>
          <a:ext cx="13127900" cy="1804446"/>
        </p:xfrm>
        <a:graphic>
          <a:graphicData uri="http://schemas.openxmlformats.org/drawingml/2006/table">
            <a:tbl>
              <a:tblPr firstRow="1" bandRow="1">
                <a:tableStyleId>{5940675A-B579-460E-94D1-54222C63F5DA}</a:tableStyleId>
              </a:tblPr>
              <a:tblGrid>
                <a:gridCol w="2725965">
                  <a:extLst>
                    <a:ext uri="{9D8B030D-6E8A-4147-A177-3AD203B41FA5}">
                      <a16:colId xmlns:a16="http://schemas.microsoft.com/office/drawing/2014/main" val="1062734036"/>
                    </a:ext>
                  </a:extLst>
                </a:gridCol>
                <a:gridCol w="2725965">
                  <a:extLst>
                    <a:ext uri="{9D8B030D-6E8A-4147-A177-3AD203B41FA5}">
                      <a16:colId xmlns:a16="http://schemas.microsoft.com/office/drawing/2014/main" val="2844254734"/>
                    </a:ext>
                  </a:extLst>
                </a:gridCol>
                <a:gridCol w="2224040">
                  <a:extLst>
                    <a:ext uri="{9D8B030D-6E8A-4147-A177-3AD203B41FA5}">
                      <a16:colId xmlns:a16="http://schemas.microsoft.com/office/drawing/2014/main" val="3331088901"/>
                    </a:ext>
                  </a:extLst>
                </a:gridCol>
                <a:gridCol w="2725965">
                  <a:extLst>
                    <a:ext uri="{9D8B030D-6E8A-4147-A177-3AD203B41FA5}">
                      <a16:colId xmlns:a16="http://schemas.microsoft.com/office/drawing/2014/main" val="2209242225"/>
                    </a:ext>
                  </a:extLst>
                </a:gridCol>
                <a:gridCol w="2725965">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complicated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simple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dis-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design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elaborate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straightforward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pattern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6" name="Picture 5" descr="Shape, circle&#10;&#10;Description automatically generated">
            <a:extLst>
              <a:ext uri="{FF2B5EF4-FFF2-40B4-BE49-F238E27FC236}">
                <a16:creationId xmlns:a16="http://schemas.microsoft.com/office/drawing/2014/main" id="{A392C0E6-1941-834A-BCA7-68F1F1D445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5020" y="2776785"/>
            <a:ext cx="2865120" cy="2865120"/>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49355" y="1309202"/>
            <a:ext cx="241252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clench</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66259" y="4144959"/>
            <a:ext cx="6201901"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clench something in your hand or in your teeth, you hold it tightly with your hand or your teeth.</a:t>
            </a:r>
            <a:endParaRPr sz="3200" dirty="0">
              <a:latin typeface="Gill Sans MT" panose="020B0502020104020203" pitchFamily="34" charset="77"/>
            </a:endParaRPr>
          </a:p>
        </p:txBody>
      </p:sp>
      <p:sp>
        <p:nvSpPr>
          <p:cNvPr id="155" name="The was a tear in Freddie’s new school jumper."/>
          <p:cNvSpPr txBox="1"/>
          <p:nvPr/>
        </p:nvSpPr>
        <p:spPr>
          <a:xfrm>
            <a:off x="0" y="6117490"/>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Robert </a:t>
            </a:r>
            <a:r>
              <a:rPr lang="en-GB" sz="4000" b="1" dirty="0">
                <a:latin typeface="Gill Sans MT" panose="020B0502020104020203" pitchFamily="34" charset="77"/>
              </a:rPr>
              <a:t>clenched</a:t>
            </a:r>
            <a:r>
              <a:rPr lang="en-GB" sz="4000" dirty="0">
                <a:latin typeface="Gill Sans MT" panose="020B0502020104020203" pitchFamily="34" charset="77"/>
              </a:rPr>
              <a:t> his pound coin tightly.</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4283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clench</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668586143"/>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clench tightly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clench lovingly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915874554"/>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grip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bench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teeth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grasp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stench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fist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6" name="Picture 5" descr="Icon&#10;&#10;Description automatically generated">
            <a:extLst>
              <a:ext uri="{FF2B5EF4-FFF2-40B4-BE49-F238E27FC236}">
                <a16:creationId xmlns:a16="http://schemas.microsoft.com/office/drawing/2014/main" id="{192E59F2-348D-B445-8DBE-4D41C1550B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4141" y="2636985"/>
            <a:ext cx="3390565" cy="3390565"/>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46574605"/>
              </p:ext>
            </p:extLst>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450676120"/>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fasten</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lock</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untie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expensive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832308153"/>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ideal</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design</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clench</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intricate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3453456266"/>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fasten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lock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untie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expensive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perfect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1766355621"/>
              </p:ext>
            </p:extLst>
          </p:nvPr>
        </p:nvGraphicFramePr>
        <p:xfrm>
          <a:off x="5307795" y="1251704"/>
          <a:ext cx="4826233" cy="8056128"/>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When you *** something such as a door, drawer, or case, you fasten it, usually with a key, so that other people cannot open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something is ***, it costs a lot of money.</a:t>
                      </a:r>
                      <a:endParaRPr lang="en-GB" sz="24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Something that is *** is as good as it could possibly be.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When you *** something, you close it by means of buttons or a strap, or some other device. If something *** with buttons or straps, you can close it in this way.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you *** something that is tied to another thing or if you *** two things that are tied together, you remove the string or rope that holds them or that has been tied round them.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22" name="Picture 21" descr="Icon&#10;&#10;Description automatically generated">
            <a:extLst>
              <a:ext uri="{FF2B5EF4-FFF2-40B4-BE49-F238E27FC236}">
                <a16:creationId xmlns:a16="http://schemas.microsoft.com/office/drawing/2014/main" id="{2CF7C476-89D5-144B-8420-4A662856A4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09589" y="5279768"/>
            <a:ext cx="1075049" cy="1075049"/>
          </a:xfrm>
          <a:prstGeom prst="rect">
            <a:avLst/>
          </a:prstGeom>
        </p:spPr>
      </p:pic>
      <p:pic>
        <p:nvPicPr>
          <p:cNvPr id="23" name="Picture 22" descr="Icon&#10;&#10;Description automatically generated">
            <a:extLst>
              <a:ext uri="{FF2B5EF4-FFF2-40B4-BE49-F238E27FC236}">
                <a16:creationId xmlns:a16="http://schemas.microsoft.com/office/drawing/2014/main" id="{5BE12D85-9B44-5843-8492-7188AFBD7F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45536" y="3903553"/>
            <a:ext cx="1075049" cy="1075049"/>
          </a:xfrm>
          <a:prstGeom prst="rect">
            <a:avLst/>
          </a:prstGeom>
        </p:spPr>
      </p:pic>
      <p:pic>
        <p:nvPicPr>
          <p:cNvPr id="24" name="Picture 23" descr="Icon&#10;&#10;Description automatically generated">
            <a:extLst>
              <a:ext uri="{FF2B5EF4-FFF2-40B4-BE49-F238E27FC236}">
                <a16:creationId xmlns:a16="http://schemas.microsoft.com/office/drawing/2014/main" id="{F586875F-4229-764E-9F03-0BA1D99AE13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39907" y="7902912"/>
            <a:ext cx="1075050" cy="1075050"/>
          </a:xfrm>
          <a:prstGeom prst="rect">
            <a:avLst/>
          </a:prstGeom>
        </p:spPr>
      </p:pic>
      <p:pic>
        <p:nvPicPr>
          <p:cNvPr id="25" name="Picture 24" descr="Icon&#10;&#10;Description automatically generated">
            <a:extLst>
              <a:ext uri="{FF2B5EF4-FFF2-40B4-BE49-F238E27FC236}">
                <a16:creationId xmlns:a16="http://schemas.microsoft.com/office/drawing/2014/main" id="{CCDE26B1-56A7-F949-8301-00D7432AE82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71186" y="2588955"/>
            <a:ext cx="1075049" cy="1075049"/>
          </a:xfrm>
          <a:prstGeom prst="rect">
            <a:avLst/>
          </a:prstGeom>
        </p:spPr>
      </p:pic>
      <p:pic>
        <p:nvPicPr>
          <p:cNvPr id="26" name="Picture 25" descr="Logo, icon&#10;&#10;Description automatically generated">
            <a:extLst>
              <a:ext uri="{FF2B5EF4-FFF2-40B4-BE49-F238E27FC236}">
                <a16:creationId xmlns:a16="http://schemas.microsoft.com/office/drawing/2014/main" id="{9D9B0167-3A0B-574B-BDD0-24E83024149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67927" y="6588314"/>
            <a:ext cx="1281566" cy="1281566"/>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2189102110"/>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design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ideal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forage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intricate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clench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4042132595"/>
              </p:ext>
            </p:extLst>
          </p:nvPr>
        </p:nvGraphicFramePr>
        <p:xfrm>
          <a:off x="5307795" y="1251704"/>
          <a:ext cx="4826233" cy="7723200"/>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The *** person or thing for a particular task or purpose is the best possible person or thing for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someone *** for something, they search for it in a busy way.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When someone *** a garment, building, machine, or other object, they plan it and make a detailed drawing of it from which it can be built or made.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You use *** to describe something that has many small parts or details.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you *** something in your hand or in your teeth, you hold it tightly with your hand or your teeth.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21" name="Picture 20" descr="Icon&#10;&#10;Description automatically generated">
            <a:extLst>
              <a:ext uri="{FF2B5EF4-FFF2-40B4-BE49-F238E27FC236}">
                <a16:creationId xmlns:a16="http://schemas.microsoft.com/office/drawing/2014/main" id="{36AE2D22-06FA-C14E-A38E-702E916880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0083" y="7812815"/>
            <a:ext cx="933589" cy="933589"/>
          </a:xfrm>
          <a:prstGeom prst="rect">
            <a:avLst/>
          </a:prstGeom>
        </p:spPr>
      </p:pic>
      <p:pic>
        <p:nvPicPr>
          <p:cNvPr id="23" name="Picture 22" descr="Shape, circle&#10;&#10;Description automatically generated">
            <a:extLst>
              <a:ext uri="{FF2B5EF4-FFF2-40B4-BE49-F238E27FC236}">
                <a16:creationId xmlns:a16="http://schemas.microsoft.com/office/drawing/2014/main" id="{5AF149BA-A4FF-A748-BB7E-81963C8168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1195" y="6578059"/>
            <a:ext cx="933590" cy="933590"/>
          </a:xfrm>
          <a:prstGeom prst="rect">
            <a:avLst/>
          </a:prstGeom>
        </p:spPr>
      </p:pic>
      <p:pic>
        <p:nvPicPr>
          <p:cNvPr id="24" name="Picture 23" descr="Icon&#10;&#10;Description automatically generated">
            <a:extLst>
              <a:ext uri="{FF2B5EF4-FFF2-40B4-BE49-F238E27FC236}">
                <a16:creationId xmlns:a16="http://schemas.microsoft.com/office/drawing/2014/main" id="{A04DB730-1D1D-FC4E-89D1-3DDCE248B6D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22306" y="4020356"/>
            <a:ext cx="933591" cy="933591"/>
          </a:xfrm>
          <a:prstGeom prst="rect">
            <a:avLst/>
          </a:prstGeom>
        </p:spPr>
      </p:pic>
      <p:pic>
        <p:nvPicPr>
          <p:cNvPr id="25" name="Picture 24" descr="Icon&#10;&#10;Description automatically generated">
            <a:extLst>
              <a:ext uri="{FF2B5EF4-FFF2-40B4-BE49-F238E27FC236}">
                <a16:creationId xmlns:a16="http://schemas.microsoft.com/office/drawing/2014/main" id="{258A79FB-9F8E-424B-9AA4-E674B464C8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16518" y="2561174"/>
            <a:ext cx="1288302" cy="1288302"/>
          </a:xfrm>
          <a:prstGeom prst="rect">
            <a:avLst/>
          </a:prstGeom>
        </p:spPr>
      </p:pic>
      <p:pic>
        <p:nvPicPr>
          <p:cNvPr id="26" name="Picture 25" descr="Icon&#10;&#10;Description automatically generated">
            <a:extLst>
              <a:ext uri="{FF2B5EF4-FFF2-40B4-BE49-F238E27FC236}">
                <a16:creationId xmlns:a16="http://schemas.microsoft.com/office/drawing/2014/main" id="{E23D1A89-81BB-A64F-B8C2-30DCAAF1F2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52099" y="2390294"/>
            <a:ext cx="547553" cy="547553"/>
          </a:xfrm>
          <a:prstGeom prst="rect">
            <a:avLst/>
          </a:prstGeom>
        </p:spPr>
      </p:pic>
      <p:pic>
        <p:nvPicPr>
          <p:cNvPr id="27" name="Picture 26" descr="A picture containing icon&#10;&#10;Description automatically generated">
            <a:extLst>
              <a:ext uri="{FF2B5EF4-FFF2-40B4-BE49-F238E27FC236}">
                <a16:creationId xmlns:a16="http://schemas.microsoft.com/office/drawing/2014/main" id="{40F0470A-44B2-9E49-A836-6AD13800F20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564391" y="5311920"/>
            <a:ext cx="933591" cy="933591"/>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2868517" y="3085008"/>
            <a:ext cx="186108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fasten</a:t>
            </a:r>
            <a:endParaRPr b="1" dirty="0">
              <a:latin typeface="Gill Sans MT" panose="020B0502020104020203" pitchFamily="34" charset="77"/>
              <a:sym typeface="American Typewriter"/>
            </a:endParaRPr>
          </a:p>
        </p:txBody>
      </p:sp>
      <p:sp>
        <p:nvSpPr>
          <p:cNvPr id="134" name="office"/>
          <p:cNvSpPr txBox="1"/>
          <p:nvPr/>
        </p:nvSpPr>
        <p:spPr>
          <a:xfrm>
            <a:off x="3145842" y="3993661"/>
            <a:ext cx="130644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lock</a:t>
            </a:r>
            <a:endParaRPr dirty="0">
              <a:latin typeface="Gill Sans MT" panose="020B0502020104020203" pitchFamily="34" charset="77"/>
            </a:endParaRPr>
          </a:p>
        </p:txBody>
      </p:sp>
      <p:sp>
        <p:nvSpPr>
          <p:cNvPr id="135" name="spare"/>
          <p:cNvSpPr txBox="1"/>
          <p:nvPr/>
        </p:nvSpPr>
        <p:spPr>
          <a:xfrm>
            <a:off x="2995157" y="4843260"/>
            <a:ext cx="160781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untie</a:t>
            </a:r>
            <a:endParaRPr b="1" dirty="0">
              <a:latin typeface="Gill Sans MT" panose="020B0502020104020203" pitchFamily="34" charset="77"/>
              <a:sym typeface="American Typewriter"/>
            </a:endParaRPr>
          </a:p>
        </p:txBody>
      </p:sp>
      <p:sp>
        <p:nvSpPr>
          <p:cNvPr id="136" name="chipped"/>
          <p:cNvSpPr txBox="1"/>
          <p:nvPr/>
        </p:nvSpPr>
        <p:spPr>
          <a:xfrm>
            <a:off x="2309074" y="5769060"/>
            <a:ext cx="297998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expensive</a:t>
            </a:r>
            <a:endParaRPr dirty="0">
              <a:latin typeface="Gill Sans MT" panose="020B0502020104020203" pitchFamily="34" charset="77"/>
            </a:endParaRPr>
          </a:p>
        </p:txBody>
      </p:sp>
      <p:sp>
        <p:nvSpPr>
          <p:cNvPr id="137" name="lift"/>
          <p:cNvSpPr txBox="1"/>
          <p:nvPr/>
        </p:nvSpPr>
        <p:spPr>
          <a:xfrm>
            <a:off x="2697802" y="6639612"/>
            <a:ext cx="220252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perfect</a:t>
            </a:r>
            <a:endParaRPr dirty="0">
              <a:latin typeface="Gill Sans MT" panose="020B0502020104020203" pitchFamily="34" charset="77"/>
            </a:endParaRPr>
          </a:p>
        </p:txBody>
      </p:sp>
      <p:sp>
        <p:nvSpPr>
          <p:cNvPr id="138" name="mutter"/>
          <p:cNvSpPr txBox="1"/>
          <p:nvPr/>
        </p:nvSpPr>
        <p:spPr>
          <a:xfrm>
            <a:off x="8471580" y="3961911"/>
            <a:ext cx="148919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ideal</a:t>
            </a:r>
            <a:endParaRPr b="1" dirty="0">
              <a:latin typeface="Gill Sans MT" panose="020B0502020104020203" pitchFamily="34" charset="77"/>
              <a:sym typeface="American Typewriter"/>
            </a:endParaRPr>
          </a:p>
        </p:txBody>
      </p:sp>
      <p:sp>
        <p:nvSpPr>
          <p:cNvPr id="139" name="unveil"/>
          <p:cNvSpPr txBox="1"/>
          <p:nvPr/>
        </p:nvSpPr>
        <p:spPr>
          <a:xfrm>
            <a:off x="7823566" y="5750010"/>
            <a:ext cx="259526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intricate</a:t>
            </a:r>
            <a:endParaRPr b="1" dirty="0">
              <a:latin typeface="Gill Sans MT" panose="020B0502020104020203" pitchFamily="34" charset="77"/>
              <a:sym typeface="American Typewriter"/>
            </a:endParaRPr>
          </a:p>
        </p:txBody>
      </p:sp>
      <p:sp>
        <p:nvSpPr>
          <p:cNvPr id="140" name="tolerate"/>
          <p:cNvSpPr txBox="1"/>
          <p:nvPr/>
        </p:nvSpPr>
        <p:spPr>
          <a:xfrm>
            <a:off x="8235948" y="3065958"/>
            <a:ext cx="196047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design</a:t>
            </a:r>
            <a:endParaRPr dirty="0">
              <a:latin typeface="Gill Sans MT" panose="020B0502020104020203" pitchFamily="34" charset="77"/>
            </a:endParaRPr>
          </a:p>
        </p:txBody>
      </p:sp>
      <p:sp>
        <p:nvSpPr>
          <p:cNvPr id="141" name="fixation"/>
          <p:cNvSpPr txBox="1"/>
          <p:nvPr/>
        </p:nvSpPr>
        <p:spPr>
          <a:xfrm>
            <a:off x="8232745" y="4824210"/>
            <a:ext cx="196688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forage</a:t>
            </a:r>
            <a:endParaRPr dirty="0">
              <a:latin typeface="Gill Sans MT" panose="020B0502020104020203" pitchFamily="34" charset="77"/>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3" name="unveil">
            <a:extLst>
              <a:ext uri="{FF2B5EF4-FFF2-40B4-BE49-F238E27FC236}">
                <a16:creationId xmlns:a16="http://schemas.microsoft.com/office/drawing/2014/main" id="{3DFB6E10-D309-C545-A6B1-2341096960A8}"/>
              </a:ext>
            </a:extLst>
          </p:cNvPr>
          <p:cNvSpPr txBox="1"/>
          <p:nvPr/>
        </p:nvSpPr>
        <p:spPr>
          <a:xfrm>
            <a:off x="8185846" y="6639611"/>
            <a:ext cx="198131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clench</a:t>
            </a:r>
            <a:endParaRPr b="1" dirty="0">
              <a:latin typeface="Gill Sans MT" panose="020B0502020104020203" pitchFamily="34" charset="77"/>
              <a:sym typeface="American Typewriter"/>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37188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462023" y="152134"/>
            <a:ext cx="7378623"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fasten</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153516" y="5287250"/>
            <a:ext cx="10875989"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lock</a:t>
            </a:r>
            <a:endParaRPr sz="28700" dirty="0">
              <a:latin typeface="Gill Sans MT" panose="020B0502020104020203" pitchFamily="34" charset="77"/>
            </a:endParaRPr>
          </a:p>
        </p:txBody>
      </p:sp>
      <p:pic>
        <p:nvPicPr>
          <p:cNvPr id="15" name="Picture 14" descr="Icon&#10;&#10;Description automatically generated">
            <a:extLst>
              <a:ext uri="{FF2B5EF4-FFF2-40B4-BE49-F238E27FC236}">
                <a16:creationId xmlns:a16="http://schemas.microsoft.com/office/drawing/2014/main" id="{CAF6C9E0-1EBB-364B-81DF-94AB303655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3691" y="5587501"/>
            <a:ext cx="3566351" cy="3566351"/>
          </a:xfrm>
          <a:prstGeom prst="rect">
            <a:avLst/>
          </a:prstGeom>
        </p:spPr>
      </p:pic>
      <p:pic>
        <p:nvPicPr>
          <p:cNvPr id="16" name="Picture 15" descr="Logo, icon&#10;&#10;Description automatically generated">
            <a:extLst>
              <a:ext uri="{FF2B5EF4-FFF2-40B4-BE49-F238E27FC236}">
                <a16:creationId xmlns:a16="http://schemas.microsoft.com/office/drawing/2014/main" id="{F166E716-050E-1D4A-8FE0-B85398A94D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40646" y="460177"/>
            <a:ext cx="3618562" cy="3618562"/>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580154" y="42942"/>
            <a:ext cx="6328657"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untie</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746041" y="5887012"/>
            <a:ext cx="11039139"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expensive</a:t>
            </a:r>
            <a:endParaRPr sz="13800" dirty="0">
              <a:latin typeface="Gill Sans MT" panose="020B0502020104020203" pitchFamily="34" charset="77"/>
            </a:endParaRPr>
          </a:p>
        </p:txBody>
      </p:sp>
      <p:pic>
        <p:nvPicPr>
          <p:cNvPr id="16" name="Picture 15" descr="Icon&#10;&#10;Description automatically generated">
            <a:extLst>
              <a:ext uri="{FF2B5EF4-FFF2-40B4-BE49-F238E27FC236}">
                <a16:creationId xmlns:a16="http://schemas.microsoft.com/office/drawing/2014/main" id="{9E836BE7-AE81-4A4B-A0BA-B66D884757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9567" y="-191540"/>
            <a:ext cx="4524668" cy="4524668"/>
          </a:xfrm>
          <a:prstGeom prst="rect">
            <a:avLst/>
          </a:prstGeom>
        </p:spPr>
      </p:pic>
      <p:pic>
        <p:nvPicPr>
          <p:cNvPr id="17" name="Picture 16" descr="Icon&#10;&#10;Description automatically generated">
            <a:extLst>
              <a:ext uri="{FF2B5EF4-FFF2-40B4-BE49-F238E27FC236}">
                <a16:creationId xmlns:a16="http://schemas.microsoft.com/office/drawing/2014/main" id="{2354B9A8-1FF4-224D-9B8E-3F96A0AD66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472" y="5887013"/>
            <a:ext cx="2657137" cy="2657137"/>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109487" y="0"/>
            <a:ext cx="891430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perfect</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450560" y="5275035"/>
            <a:ext cx="1234608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design</a:t>
            </a:r>
            <a:endParaRPr sz="11500" dirty="0">
              <a:latin typeface="Gill Sans MT" panose="020B0502020104020203" pitchFamily="34" charset="77"/>
            </a:endParaRPr>
          </a:p>
        </p:txBody>
      </p:sp>
      <p:pic>
        <p:nvPicPr>
          <p:cNvPr id="16" name="Picture 15" descr="Icon&#10;&#10;Description automatically generated">
            <a:extLst>
              <a:ext uri="{FF2B5EF4-FFF2-40B4-BE49-F238E27FC236}">
                <a16:creationId xmlns:a16="http://schemas.microsoft.com/office/drawing/2014/main" id="{157D1409-6F4F-8547-A97A-60A16EA8EA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0928" y="891206"/>
            <a:ext cx="2674512" cy="2674512"/>
          </a:xfrm>
          <a:prstGeom prst="rect">
            <a:avLst/>
          </a:prstGeom>
        </p:spPr>
      </p:pic>
      <p:pic>
        <p:nvPicPr>
          <p:cNvPr id="17" name="Picture 16" descr="A picture containing icon&#10;&#10;Description automatically generated">
            <a:extLst>
              <a:ext uri="{FF2B5EF4-FFF2-40B4-BE49-F238E27FC236}">
                <a16:creationId xmlns:a16="http://schemas.microsoft.com/office/drawing/2014/main" id="{AB75AFFA-DA10-714C-A2C3-69B516C737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6695" y="5786090"/>
            <a:ext cx="3148325" cy="3148325"/>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404287" y="338201"/>
            <a:ext cx="11999897"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ideal</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604304" y="5203194"/>
            <a:ext cx="10288591"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forage</a:t>
            </a:r>
            <a:endParaRPr sz="13800" dirty="0">
              <a:latin typeface="Gill Sans MT" panose="020B0502020104020203" pitchFamily="34" charset="77"/>
            </a:endParaRPr>
          </a:p>
        </p:txBody>
      </p:sp>
      <p:pic>
        <p:nvPicPr>
          <p:cNvPr id="17" name="Picture 16" descr="Icon&#10;&#10;Description automatically generated">
            <a:extLst>
              <a:ext uri="{FF2B5EF4-FFF2-40B4-BE49-F238E27FC236}">
                <a16:creationId xmlns:a16="http://schemas.microsoft.com/office/drawing/2014/main" id="{2C26B6E7-E490-1E49-B4D6-4F3A27CF19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809" y="5533914"/>
            <a:ext cx="3754894" cy="3754894"/>
          </a:xfrm>
          <a:prstGeom prst="rect">
            <a:avLst/>
          </a:prstGeom>
        </p:spPr>
      </p:pic>
      <p:pic>
        <p:nvPicPr>
          <p:cNvPr id="18" name="Picture 17" descr="Icon&#10;&#10;Description automatically generated">
            <a:extLst>
              <a:ext uri="{FF2B5EF4-FFF2-40B4-BE49-F238E27FC236}">
                <a16:creationId xmlns:a16="http://schemas.microsoft.com/office/drawing/2014/main" id="{2F49CB62-0D4C-404F-A29D-9473411CEC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02075" y="675519"/>
            <a:ext cx="3306733" cy="3306733"/>
          </a:xfrm>
          <a:prstGeom prst="rect">
            <a:avLst/>
          </a:prstGeom>
        </p:spPr>
      </p:pic>
      <p:pic>
        <p:nvPicPr>
          <p:cNvPr id="19" name="Picture 18" descr="Icon&#10;&#10;Description automatically generated">
            <a:extLst>
              <a:ext uri="{FF2B5EF4-FFF2-40B4-BE49-F238E27FC236}">
                <a16:creationId xmlns:a16="http://schemas.microsoft.com/office/drawing/2014/main" id="{DAEC2C63-17BA-E34E-B9F0-9AA99B4230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38040" y="480767"/>
            <a:ext cx="1405424" cy="1405424"/>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087309"/>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331143" y="498724"/>
            <a:ext cx="8635376"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intricate</a:t>
            </a:r>
            <a:endParaRPr sz="115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084854" y="5234955"/>
            <a:ext cx="1296543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clench</a:t>
            </a:r>
            <a:endParaRPr sz="13800" dirty="0">
              <a:latin typeface="Gill Sans MT" panose="020B0502020104020203" pitchFamily="34" charset="77"/>
            </a:endParaRPr>
          </a:p>
        </p:txBody>
      </p:sp>
      <p:pic>
        <p:nvPicPr>
          <p:cNvPr id="16" name="Picture 15" descr="Icon&#10;&#10;Description automatically generated">
            <a:extLst>
              <a:ext uri="{FF2B5EF4-FFF2-40B4-BE49-F238E27FC236}">
                <a16:creationId xmlns:a16="http://schemas.microsoft.com/office/drawing/2014/main" id="{3CA767F3-E429-D34C-AC3D-6EEC60A853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801" y="5651024"/>
            <a:ext cx="3390565" cy="3390565"/>
          </a:xfrm>
          <a:prstGeom prst="rect">
            <a:avLst/>
          </a:prstGeom>
        </p:spPr>
      </p:pic>
      <p:pic>
        <p:nvPicPr>
          <p:cNvPr id="17" name="Picture 16" descr="Shape, circle&#10;&#10;Description automatically generated">
            <a:extLst>
              <a:ext uri="{FF2B5EF4-FFF2-40B4-BE49-F238E27FC236}">
                <a16:creationId xmlns:a16="http://schemas.microsoft.com/office/drawing/2014/main" id="{1FD99897-A1ED-DD4E-BF79-9C06301748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23079" y="1273780"/>
            <a:ext cx="2364540" cy="2364540"/>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630169" y="2274766"/>
            <a:ext cx="186108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fasten</a:t>
            </a:r>
            <a:endParaRPr b="1" dirty="0">
              <a:latin typeface="Gill Sans MT" panose="020B0502020104020203" pitchFamily="34" charset="77"/>
              <a:sym typeface="American Typewriter"/>
            </a:endParaRPr>
          </a:p>
        </p:txBody>
      </p:sp>
      <p:sp>
        <p:nvSpPr>
          <p:cNvPr id="134" name="office"/>
          <p:cNvSpPr txBox="1"/>
          <p:nvPr/>
        </p:nvSpPr>
        <p:spPr>
          <a:xfrm>
            <a:off x="5907498" y="3183419"/>
            <a:ext cx="130644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lock</a:t>
            </a:r>
            <a:endParaRPr dirty="0">
              <a:latin typeface="Gill Sans MT" panose="020B0502020104020203" pitchFamily="34" charset="77"/>
            </a:endParaRPr>
          </a:p>
        </p:txBody>
      </p:sp>
      <p:sp>
        <p:nvSpPr>
          <p:cNvPr id="135" name="spare"/>
          <p:cNvSpPr txBox="1"/>
          <p:nvPr/>
        </p:nvSpPr>
        <p:spPr>
          <a:xfrm>
            <a:off x="5756807" y="4033018"/>
            <a:ext cx="160781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untie</a:t>
            </a:r>
            <a:endParaRPr b="1" dirty="0">
              <a:latin typeface="Gill Sans MT" panose="020B0502020104020203" pitchFamily="34" charset="77"/>
              <a:sym typeface="American Typewriter"/>
            </a:endParaRPr>
          </a:p>
        </p:txBody>
      </p:sp>
      <p:sp>
        <p:nvSpPr>
          <p:cNvPr id="136" name="chipped"/>
          <p:cNvSpPr txBox="1"/>
          <p:nvPr/>
        </p:nvSpPr>
        <p:spPr>
          <a:xfrm>
            <a:off x="5070728" y="4958818"/>
            <a:ext cx="297998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expensive</a:t>
            </a:r>
            <a:endParaRPr dirty="0">
              <a:latin typeface="Gill Sans MT" panose="020B0502020104020203" pitchFamily="34" charset="77"/>
            </a:endParaRPr>
          </a:p>
        </p:txBody>
      </p:sp>
      <p:sp>
        <p:nvSpPr>
          <p:cNvPr id="137" name="lift"/>
          <p:cNvSpPr txBox="1"/>
          <p:nvPr/>
        </p:nvSpPr>
        <p:spPr>
          <a:xfrm>
            <a:off x="5459459" y="5829370"/>
            <a:ext cx="220252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perfect</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816136" y="3418118"/>
            <a:ext cx="1489190"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ideal</a:t>
            </a:r>
            <a:endParaRPr b="1" dirty="0">
              <a:latin typeface="Gill Sans MT" panose="020B0502020104020203" pitchFamily="34" charset="77"/>
              <a:sym typeface="American Typewriter"/>
            </a:endParaRPr>
          </a:p>
        </p:txBody>
      </p:sp>
      <p:sp>
        <p:nvSpPr>
          <p:cNvPr id="140" name="tolerate"/>
          <p:cNvSpPr txBox="1"/>
          <p:nvPr/>
        </p:nvSpPr>
        <p:spPr>
          <a:xfrm>
            <a:off x="5580500" y="2522165"/>
            <a:ext cx="196047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design</a:t>
            </a:r>
            <a:endParaRPr dirty="0">
              <a:latin typeface="Gill Sans MT" panose="020B0502020104020203" pitchFamily="34" charset="77"/>
            </a:endParaRPr>
          </a:p>
        </p:txBody>
      </p:sp>
      <p:sp>
        <p:nvSpPr>
          <p:cNvPr id="141" name="fixation"/>
          <p:cNvSpPr txBox="1"/>
          <p:nvPr/>
        </p:nvSpPr>
        <p:spPr>
          <a:xfrm>
            <a:off x="5577294" y="4280417"/>
            <a:ext cx="196688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forage</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204785" y="5188117"/>
            <a:ext cx="259526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intricate</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511759" y="5996646"/>
            <a:ext cx="198131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clench</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93464" y="1309202"/>
            <a:ext cx="2231381"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fasten</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652718"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74585" y="3978971"/>
            <a:ext cx="6457735" cy="1826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When you fasten something, you close it by means of buttons or a strap, or some other device. If something fastens with buttons or straps, you can close it in this way.</a:t>
            </a:r>
            <a:endParaRPr sz="2800" dirty="0">
              <a:latin typeface="Gill Sans MT" panose="020B0502020104020203" pitchFamily="34" charset="77"/>
            </a:endParaRPr>
          </a:p>
        </p:txBody>
      </p:sp>
      <p:sp>
        <p:nvSpPr>
          <p:cNvPr id="155" name="The was a tear in Freddie’s new school jumper."/>
          <p:cNvSpPr txBox="1"/>
          <p:nvPr/>
        </p:nvSpPr>
        <p:spPr>
          <a:xfrm>
            <a:off x="-55619" y="6131635"/>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Danny needed to </a:t>
            </a:r>
            <a:r>
              <a:rPr lang="en-GB" sz="4000" b="1" dirty="0">
                <a:latin typeface="Gill Sans MT" panose="020B0502020104020203" pitchFamily="34" charset="77"/>
              </a:rPr>
              <a:t>fasten</a:t>
            </a:r>
            <a:r>
              <a:rPr lang="en-GB" sz="4000" dirty="0">
                <a:latin typeface="Gill Sans MT" panose="020B0502020104020203" pitchFamily="34" charset="77"/>
              </a:rPr>
              <a:t> his coat buttons before playing.</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fas</a:t>
            </a:r>
            <a:r>
              <a:rPr lang="en-GB" dirty="0">
                <a:latin typeface="Gill Sans MT" panose="020B0502020104020203" pitchFamily="34" charset="77"/>
              </a:rPr>
              <a:t>-ten</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27358409"/>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link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unfasten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clothing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secure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open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belt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061324862"/>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46311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fasten tightly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quickly fasten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Logo, icon&#10;&#10;Description automatically generated">
            <a:extLst>
              <a:ext uri="{FF2B5EF4-FFF2-40B4-BE49-F238E27FC236}">
                <a16:creationId xmlns:a16="http://schemas.microsoft.com/office/drawing/2014/main" id="{5AAEC32C-FD51-3644-8292-01A4690FFA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1578" y="2393682"/>
            <a:ext cx="3618562" cy="3618562"/>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00438" y="1309202"/>
            <a:ext cx="161743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lock</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24723" y="3944741"/>
            <a:ext cx="6692077"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When you lock something such as a door, drawer, or case, you fasten it, usually with a key, so that other people cannot open it.</a:t>
            </a:r>
            <a:endParaRPr sz="3200" dirty="0">
              <a:latin typeface="Gill Sans MT" panose="020B0502020104020203" pitchFamily="34" charset="77"/>
            </a:endParaRPr>
          </a:p>
        </p:txBody>
      </p:sp>
      <p:sp>
        <p:nvSpPr>
          <p:cNvPr id="155" name="The was a tear in Freddie’s new school jumper."/>
          <p:cNvSpPr txBox="1"/>
          <p:nvPr/>
        </p:nvSpPr>
        <p:spPr>
          <a:xfrm>
            <a:off x="0" y="6143806"/>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caretaker </a:t>
            </a:r>
            <a:r>
              <a:rPr lang="en-GB" sz="4000" b="1" dirty="0">
                <a:latin typeface="Gill Sans MT" panose="020B0502020104020203" pitchFamily="34" charset="77"/>
              </a:rPr>
              <a:t>locked</a:t>
            </a:r>
            <a:r>
              <a:rPr lang="en-GB" sz="4000" dirty="0">
                <a:latin typeface="Gill Sans MT" panose="020B0502020104020203" pitchFamily="34" charset="77"/>
              </a:rPr>
              <a:t> the windows on an evening.</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lock</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937624013"/>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bolt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unlock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block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door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 secure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release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shock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crime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789337794"/>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47638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lock up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close and lock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B9E00426-A06B-B642-A933-9DF4AC515D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5421" y="2577455"/>
            <a:ext cx="3566351" cy="3566351"/>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46551" y="1309202"/>
            <a:ext cx="1925207"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untie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83716" y="3829127"/>
            <a:ext cx="6428564" cy="22570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If you untie something that is tied to another thing or if you untie two things that are tied together, you remove the string or rope that holds them or that has been tied round them.</a:t>
            </a:r>
            <a:endParaRPr sz="2800" dirty="0">
              <a:latin typeface="Gill Sans MT" panose="020B0502020104020203" pitchFamily="34" charset="77"/>
            </a:endParaRPr>
          </a:p>
        </p:txBody>
      </p:sp>
      <p:sp>
        <p:nvSpPr>
          <p:cNvPr id="155" name="The was a tear in Freddie’s new school jumper."/>
          <p:cNvSpPr txBox="1"/>
          <p:nvPr/>
        </p:nvSpPr>
        <p:spPr>
          <a:xfrm>
            <a:off x="0" y="6154066"/>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Ismail </a:t>
            </a:r>
            <a:r>
              <a:rPr lang="en-GB" sz="4000" b="1" dirty="0">
                <a:latin typeface="Gill Sans MT" panose="020B0502020104020203" pitchFamily="34" charset="77"/>
              </a:rPr>
              <a:t>untied</a:t>
            </a:r>
            <a:r>
              <a:rPr lang="en-GB" sz="4000" dirty="0">
                <a:latin typeface="Gill Sans MT" panose="020B0502020104020203" pitchFamily="34" charset="77"/>
              </a:rPr>
              <a:t> his shoe laces.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un-tie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568105264"/>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undo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tie up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why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shoes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unfasten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laces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62079549"/>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carefully untie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quickly untie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164624D9-5FF2-264F-B6F6-0F18157864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4964" y="1899107"/>
            <a:ext cx="4876800" cy="4876800"/>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172910" y="1309202"/>
            <a:ext cx="367248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expensive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68795" y="4364887"/>
            <a:ext cx="6570205"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something is expensive, it costs a lot of money.</a:t>
            </a:r>
            <a:endParaRPr sz="40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Olive said her new party shoes were very </a:t>
            </a:r>
            <a:r>
              <a:rPr lang="en-GB" sz="4000" b="1" dirty="0">
                <a:latin typeface="Gill Sans MT" panose="020B0502020104020203" pitchFamily="34" charset="77"/>
              </a:rPr>
              <a:t>expensive</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ex-pen-</a:t>
            </a:r>
            <a:r>
              <a:rPr lang="en-GB" dirty="0" err="1">
                <a:latin typeface="Gill Sans MT" panose="020B0502020104020203" pitchFamily="34" charset="77"/>
              </a:rPr>
              <a:t>sive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543654457"/>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costly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cheap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extensive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clothes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overpriced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economical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offensive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544367002"/>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very expensive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expensive and costly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Icon&#10;&#10;Description automatically generated">
            <a:extLst>
              <a:ext uri="{FF2B5EF4-FFF2-40B4-BE49-F238E27FC236}">
                <a16:creationId xmlns:a16="http://schemas.microsoft.com/office/drawing/2014/main" id="{7D1C7E14-FBAF-6F40-B8E8-45FAE593A1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4504" y="2768793"/>
            <a:ext cx="2923697" cy="2923697"/>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668247" y="1309202"/>
            <a:ext cx="2681824"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perfect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34290" y="4334933"/>
            <a:ext cx="6292289"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Something that is perfect is as good as it could possibly be.</a:t>
            </a: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Corey drew the </a:t>
            </a:r>
            <a:r>
              <a:rPr lang="en-GB" sz="4000" b="1" dirty="0">
                <a:latin typeface="Gill Sans MT" panose="020B0502020104020203" pitchFamily="34" charset="77"/>
              </a:rPr>
              <a:t>perfect</a:t>
            </a:r>
            <a:r>
              <a:rPr lang="en-GB" sz="4000" dirty="0">
                <a:latin typeface="Gill Sans MT" panose="020B0502020104020203" pitchFamily="34" charset="77"/>
              </a:rPr>
              <a:t> circle.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per-</a:t>
            </a:r>
            <a:r>
              <a:rPr lang="en-GB" dirty="0" err="1">
                <a:latin typeface="Gill Sans MT" panose="020B0502020104020203" pitchFamily="34" charset="77"/>
              </a:rPr>
              <a:t>fect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076108134"/>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exact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rough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effect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idea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precise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imperfect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subject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product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393948204"/>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completely perfect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unbelievably perfect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Icon&#10;&#10;Description automatically generated">
            <a:extLst>
              <a:ext uri="{FF2B5EF4-FFF2-40B4-BE49-F238E27FC236}">
                <a16:creationId xmlns:a16="http://schemas.microsoft.com/office/drawing/2014/main" id="{2CB30734-6027-F74F-8B38-427B524D9B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1217" y="2588359"/>
            <a:ext cx="3363490" cy="3363490"/>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20231</TotalTime>
  <Words>1328</Words>
  <Application>Microsoft Macintosh PowerPoint</Application>
  <PresentationFormat>Custom</PresentationFormat>
  <Paragraphs>349</Paragraphs>
  <Slides>25</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317</cp:revision>
  <dcterms:modified xsi:type="dcterms:W3CDTF">2021-11-02T13:32:30Z</dcterms:modified>
</cp:coreProperties>
</file>