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8"/>
    <p:restoredTop sz="94756"/>
  </p:normalViewPr>
  <p:slideViewPr>
    <p:cSldViewPr snapToGrid="0" snapToObjects="1">
      <p:cViewPr varScale="1">
        <p:scale>
          <a:sx n="63" d="100"/>
          <a:sy n="63" d="100"/>
        </p:scale>
        <p:origin x="94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659498" y="3226831"/>
            <a:ext cx="8069518"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10</a:t>
            </a:r>
            <a:r>
              <a:rPr dirty="0">
                <a:latin typeface="Gill Sans MT" panose="020B0502020104020203" pitchFamily="34" charset="77"/>
              </a:rPr>
              <a:t> </a:t>
            </a:r>
            <a:r>
              <a:rPr lang="en-GB" dirty="0">
                <a:latin typeface="Gill Sans MT" panose="020B0502020104020203" pitchFamily="34" charset="77"/>
              </a:rPr>
              <a:t>– 15th November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81711" y="1309202"/>
            <a:ext cx="213039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admit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4012987"/>
            <a:ext cx="6189251"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admit that something bad, unpleasant, or embarrassing is true, you agree, often unwillingly, that it is true.</a:t>
            </a:r>
            <a:endParaRPr sz="32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Alan </a:t>
            </a:r>
            <a:r>
              <a:rPr lang="en-GB" sz="4000" b="1" dirty="0">
                <a:latin typeface="Gill Sans MT" panose="020B0502020104020203" pitchFamily="34" charset="77"/>
              </a:rPr>
              <a:t>admitted</a:t>
            </a:r>
            <a:r>
              <a:rPr lang="en-GB" sz="4000" dirty="0">
                <a:latin typeface="Gill Sans MT" panose="020B0502020104020203" pitchFamily="34" charset="77"/>
              </a:rPr>
              <a:t> to cheating on the test.</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a:t>
            </a:r>
            <a:r>
              <a:rPr lang="en-GB" dirty="0" err="1">
                <a:latin typeface="Gill Sans MT" panose="020B0502020104020203" pitchFamily="34" charset="77"/>
              </a:rPr>
              <a:t>mit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5287333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confess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permit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accept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conceal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split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truth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30126382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reluctantly admit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finally admit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543FC448-54CC-8E4D-96AD-BAD840156C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7418" y="2282063"/>
            <a:ext cx="3780915" cy="3780915"/>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841913" y="1309202"/>
            <a:ext cx="433452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enthusiastic</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3931678"/>
            <a:ext cx="6222636"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are enthusiastic about something, you show how much you like or enjoy it by the way that you behave and talk.</a:t>
            </a:r>
            <a:endParaRPr sz="32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Year 5 were </a:t>
            </a:r>
            <a:r>
              <a:rPr lang="en-GB" sz="4000" b="1" dirty="0">
                <a:latin typeface="Gill Sans MT" panose="020B0502020104020203" pitchFamily="34" charset="77"/>
              </a:rPr>
              <a:t>enthusiastic</a:t>
            </a:r>
            <a:r>
              <a:rPr lang="en-GB" sz="4000" dirty="0">
                <a:latin typeface="Gill Sans MT" panose="020B0502020104020203" pitchFamily="34" charset="77"/>
              </a:rPr>
              <a:t> about their DT projects.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464791"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en</a:t>
            </a:r>
            <a:r>
              <a:rPr lang="en-GB" dirty="0">
                <a:latin typeface="Gill Sans MT" panose="020B0502020104020203" pitchFamily="34" charset="77"/>
              </a:rPr>
              <a:t>-</a:t>
            </a:r>
            <a:r>
              <a:rPr lang="en-GB" dirty="0" err="1">
                <a:latin typeface="Gill Sans MT" panose="020B0502020104020203" pitchFamily="34" charset="77"/>
              </a:rPr>
              <a:t>thu</a:t>
            </a:r>
            <a:r>
              <a:rPr lang="en-GB" dirty="0">
                <a:latin typeface="Gill Sans MT" panose="020B0502020104020203" pitchFamily="34" charset="77"/>
              </a:rPr>
              <a:t>-</a:t>
            </a:r>
            <a:r>
              <a:rPr lang="en-GB" dirty="0" err="1">
                <a:latin typeface="Gill Sans MT" panose="020B0502020104020203" pitchFamily="34" charset="77"/>
              </a:rPr>
              <a:t>si</a:t>
            </a:r>
            <a:r>
              <a:rPr lang="en-GB" dirty="0">
                <a:latin typeface="Gill Sans MT" panose="020B0502020104020203" pitchFamily="34" charset="77"/>
              </a:rPr>
              <a:t>-as-tic</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80316456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work enthusiastically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enthusiastic discussion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2231436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eager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apathetic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plastic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energy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keen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drastic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happy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F60C52ED-E298-194C-9789-43B1BA8C0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2574" y="2387893"/>
            <a:ext cx="3691717" cy="3691717"/>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49481" y="1309202"/>
            <a:ext cx="282288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browse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3882091"/>
            <a:ext cx="5736861"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browse in a shop, you look at things in a fairly casual way, in the hope that you might find something you like.</a:t>
            </a:r>
            <a:endParaRPr sz="32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Fred </a:t>
            </a:r>
            <a:r>
              <a:rPr lang="en-GB" sz="4000" b="1" dirty="0">
                <a:latin typeface="Gill Sans MT" panose="020B0502020104020203" pitchFamily="34" charset="77"/>
              </a:rPr>
              <a:t>browsed</a:t>
            </a:r>
            <a:r>
              <a:rPr lang="en-GB" sz="4000" dirty="0">
                <a:latin typeface="Gill Sans MT" panose="020B0502020104020203" pitchFamily="34" charset="77"/>
              </a:rPr>
              <a:t> the book shelves for a new book.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browse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05730857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carefully browse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browse slowly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2469395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peruse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allows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scan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books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8A7B9660-D572-824D-872D-EBC02CA560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4058" y="2660201"/>
            <a:ext cx="3348975" cy="3348975"/>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39002" y="1309202"/>
            <a:ext cx="366286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guarantee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3750163"/>
            <a:ext cx="6827167"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guarantee something, you promise that it will definitely happen, or that you will do or provide it for someone.</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Mrs Jobs </a:t>
            </a:r>
            <a:r>
              <a:rPr lang="en-GB" b="1" dirty="0">
                <a:latin typeface="Gill Sans MT" panose="020B0502020104020203" pitchFamily="34" charset="77"/>
              </a:rPr>
              <a:t>guaranteed</a:t>
            </a:r>
            <a:r>
              <a:rPr lang="en-GB" dirty="0">
                <a:latin typeface="Gill Sans MT" panose="020B0502020104020203" pitchFamily="34" charset="77"/>
              </a:rPr>
              <a:t> they would be finished by playtime.</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guar-an-tee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182557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 guarantee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fully guaranteed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96737007"/>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promise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pledge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three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Logo&#10;&#10;Description automatically generated">
            <a:extLst>
              <a:ext uri="{FF2B5EF4-FFF2-40B4-BE49-F238E27FC236}">
                <a16:creationId xmlns:a16="http://schemas.microsoft.com/office/drawing/2014/main" id="{9D6CABB3-9BA0-B843-A01C-46490C7DCE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7056" y="2447944"/>
            <a:ext cx="3722402" cy="3722402"/>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955308" y="1309202"/>
            <a:ext cx="46006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combination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4268070"/>
            <a:ext cx="6201901"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A combination of things is a mixture of them.</a:t>
            </a:r>
            <a:endParaRPr sz="40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They used a </a:t>
            </a:r>
            <a:r>
              <a:rPr lang="en-GB" sz="4000" b="1" dirty="0">
                <a:latin typeface="Gill Sans MT" panose="020B0502020104020203" pitchFamily="34" charset="77"/>
              </a:rPr>
              <a:t>combination</a:t>
            </a:r>
            <a:r>
              <a:rPr lang="en-GB" sz="4000" dirty="0">
                <a:latin typeface="Gill Sans MT" panose="020B0502020104020203" pitchFamily="34" charset="77"/>
              </a:rPr>
              <a:t> of paint and glitter on the cards.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com-bi-</a:t>
            </a:r>
            <a:r>
              <a:rPr lang="en-GB" dirty="0" err="1">
                <a:latin typeface="Gill Sans MT" panose="020B0502020104020203" pitchFamily="34" charset="77"/>
              </a:rPr>
              <a:t>na</a:t>
            </a:r>
            <a:r>
              <a:rPr lang="en-GB" dirty="0">
                <a:latin typeface="Gill Sans MT" panose="020B0502020104020203" pitchFamily="34" charset="77"/>
              </a:rPr>
              <a:t>-</a:t>
            </a:r>
            <a:r>
              <a:rPr lang="en-GB" dirty="0" err="1">
                <a:latin typeface="Gill Sans MT" panose="020B0502020104020203" pitchFamily="34" charset="77"/>
              </a:rPr>
              <a:t>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3282908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funny combination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clever combination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5235145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mixture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education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fusion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population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A picture containing shape&#10;&#10;Description automatically generated">
            <a:extLst>
              <a:ext uri="{FF2B5EF4-FFF2-40B4-BE49-F238E27FC236}">
                <a16:creationId xmlns:a16="http://schemas.microsoft.com/office/drawing/2014/main" id="{7AF5C1B7-BA3E-0D40-8849-1C50D7000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012" y="3441406"/>
            <a:ext cx="2533427" cy="2533427"/>
          </a:xfrm>
          <a:prstGeom prst="rect">
            <a:avLst/>
          </a:prstGeom>
        </p:spPr>
      </p:pic>
      <p:pic>
        <p:nvPicPr>
          <p:cNvPr id="8" name="Picture 7" descr="Logo, company name&#10;&#10;Description automatically generated">
            <a:extLst>
              <a:ext uri="{FF2B5EF4-FFF2-40B4-BE49-F238E27FC236}">
                <a16:creationId xmlns:a16="http://schemas.microsoft.com/office/drawing/2014/main" id="{E5D5F4E9-14FF-DC4D-BDF6-882B6D471B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4873" y="2515049"/>
            <a:ext cx="3449966" cy="3449966"/>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9782845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bunch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clutter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apron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nod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6609566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admit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enthusiastic</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guarantee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combination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577255547"/>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bunch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clutter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apron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nod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cheat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593569025"/>
              </p:ext>
            </p:extLst>
          </p:nvPr>
        </p:nvGraphicFramePr>
        <p:xfrm>
          <a:off x="5307795" y="1251704"/>
          <a:ext cx="4826233" cy="80561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An *** is a piece of clothing that you put on over the front of your normal clothes and tie round your waist, especially when you are cooking, in order to prevent your clothes from getting dirty.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of things is a number of things, especially a large number.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someone ***, they do not obey a set of rules which they should be obeying, for example in a game or exam.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you move your head downwards and upwards to show that you are answering 'yes' to a question, or to show agreement, understanding, or approval.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 is a lot of things in an untidy state, especially things that are not useful or necessary.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9" name="Picture 18">
            <a:extLst>
              <a:ext uri="{FF2B5EF4-FFF2-40B4-BE49-F238E27FC236}">
                <a16:creationId xmlns:a16="http://schemas.microsoft.com/office/drawing/2014/main" id="{EA5BA440-D1A7-D947-84FB-6F12F0F0B8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4709" y="4107918"/>
            <a:ext cx="1085204" cy="1085204"/>
          </a:xfrm>
          <a:prstGeom prst="rect">
            <a:avLst/>
          </a:prstGeom>
        </p:spPr>
      </p:pic>
      <p:pic>
        <p:nvPicPr>
          <p:cNvPr id="20" name="Picture 19" descr="Icon&#10;&#10;Description automatically generated">
            <a:extLst>
              <a:ext uri="{FF2B5EF4-FFF2-40B4-BE49-F238E27FC236}">
                <a16:creationId xmlns:a16="http://schemas.microsoft.com/office/drawing/2014/main" id="{D7BDCFFB-BD25-DC43-A69E-14394E2E96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4801" y="8176146"/>
            <a:ext cx="1065112" cy="1065112"/>
          </a:xfrm>
          <a:prstGeom prst="rect">
            <a:avLst/>
          </a:prstGeom>
        </p:spPr>
      </p:pic>
      <p:pic>
        <p:nvPicPr>
          <p:cNvPr id="27" name="Picture 26" descr="Logo&#10;&#10;Description automatically generated">
            <a:extLst>
              <a:ext uri="{FF2B5EF4-FFF2-40B4-BE49-F238E27FC236}">
                <a16:creationId xmlns:a16="http://schemas.microsoft.com/office/drawing/2014/main" id="{F6F9BC90-2B69-224F-8929-1905AA4632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22354" y="2554782"/>
            <a:ext cx="1323516" cy="1323516"/>
          </a:xfrm>
          <a:prstGeom prst="rect">
            <a:avLst/>
          </a:prstGeom>
        </p:spPr>
      </p:pic>
      <p:pic>
        <p:nvPicPr>
          <p:cNvPr id="28" name="Picture 27" descr="Icon&#10;&#10;Description automatically generated">
            <a:extLst>
              <a:ext uri="{FF2B5EF4-FFF2-40B4-BE49-F238E27FC236}">
                <a16:creationId xmlns:a16="http://schemas.microsoft.com/office/drawing/2014/main" id="{8665A0BE-0D2B-A24C-8907-83E4443544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5947" y="6682093"/>
            <a:ext cx="1323517" cy="1323517"/>
          </a:xfrm>
          <a:prstGeom prst="rect">
            <a:avLst/>
          </a:prstGeom>
        </p:spPr>
      </p:pic>
      <p:sp>
        <p:nvSpPr>
          <p:cNvPr id="29" name="Arc 28">
            <a:extLst>
              <a:ext uri="{FF2B5EF4-FFF2-40B4-BE49-F238E27FC236}">
                <a16:creationId xmlns:a16="http://schemas.microsoft.com/office/drawing/2014/main" id="{AA6FB7AE-9070-B842-98B7-EC2094C9FD64}"/>
              </a:ext>
            </a:extLst>
          </p:cNvPr>
          <p:cNvSpPr/>
          <p:nvPr/>
        </p:nvSpPr>
        <p:spPr>
          <a:xfrm rot="12583346">
            <a:off x="10365639" y="7150543"/>
            <a:ext cx="332855" cy="178030"/>
          </a:xfrm>
          <a:prstGeom prst="arc">
            <a:avLst/>
          </a:prstGeom>
          <a:noFill/>
          <a:ln w="47625"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4000" b="1" i="0" u="none" strike="noStrike" cap="none" spc="0" normalizeH="0" baseline="0">
              <a:ln>
                <a:noFill/>
              </a:ln>
              <a:solidFill>
                <a:srgbClr val="000000"/>
              </a:solidFill>
              <a:effectLst/>
              <a:uFillTx/>
            </a:endParaRPr>
          </a:p>
        </p:txBody>
      </p:sp>
      <p:sp>
        <p:nvSpPr>
          <p:cNvPr id="30" name="Arc 29">
            <a:extLst>
              <a:ext uri="{FF2B5EF4-FFF2-40B4-BE49-F238E27FC236}">
                <a16:creationId xmlns:a16="http://schemas.microsoft.com/office/drawing/2014/main" id="{92EE00BD-6897-EA47-9E59-66E82EF980AB}"/>
              </a:ext>
            </a:extLst>
          </p:cNvPr>
          <p:cNvSpPr/>
          <p:nvPr/>
        </p:nvSpPr>
        <p:spPr>
          <a:xfrm rot="12583346">
            <a:off x="10292714" y="7206742"/>
            <a:ext cx="435741" cy="192392"/>
          </a:xfrm>
          <a:prstGeom prst="arc">
            <a:avLst/>
          </a:prstGeom>
          <a:noFill/>
          <a:ln w="47625"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4000" b="1" i="0" u="none" strike="noStrike" cap="none" spc="0" normalizeH="0" baseline="0">
              <a:ln>
                <a:noFill/>
              </a:ln>
              <a:solidFill>
                <a:srgbClr val="000000"/>
              </a:solidFill>
              <a:effectLst/>
              <a:uFillTx/>
            </a:endParaRPr>
          </a:p>
        </p:txBody>
      </p:sp>
      <p:pic>
        <p:nvPicPr>
          <p:cNvPr id="31" name="Picture 30" descr="Logo&#10;&#10;Description automatically generated">
            <a:extLst>
              <a:ext uri="{FF2B5EF4-FFF2-40B4-BE49-F238E27FC236}">
                <a16:creationId xmlns:a16="http://schemas.microsoft.com/office/drawing/2014/main" id="{64C5093B-E9C4-DE49-8045-D47F98E345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73683" y="5386980"/>
            <a:ext cx="1067324" cy="1067324"/>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07849964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admit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enthusiastic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browse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guarantee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combination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959623355"/>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of things is a mixture of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you promise that it will definitely happen, or that you will do or provide it for someone.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in a shop, you look at things in a fairly casual way, in the hope that you might find something you like.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are *** about something, you show how much you like or enjoy it by the way that you behave and talk.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that something bad, unpleasant, or embarrassing is true, you agree, often unwillingly, that it is true.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0" name="Picture 19" descr="Icon&#10;&#10;Description automatically generated">
            <a:extLst>
              <a:ext uri="{FF2B5EF4-FFF2-40B4-BE49-F238E27FC236}">
                <a16:creationId xmlns:a16="http://schemas.microsoft.com/office/drawing/2014/main" id="{9E35D590-07BA-184A-9A0A-BFD6766A8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917" y="7885565"/>
            <a:ext cx="933589" cy="933589"/>
          </a:xfrm>
          <a:prstGeom prst="rect">
            <a:avLst/>
          </a:prstGeom>
        </p:spPr>
      </p:pic>
      <p:pic>
        <p:nvPicPr>
          <p:cNvPr id="28" name="Picture 27" descr="Icon&#10;&#10;Description automatically generated">
            <a:extLst>
              <a:ext uri="{FF2B5EF4-FFF2-40B4-BE49-F238E27FC236}">
                <a16:creationId xmlns:a16="http://schemas.microsoft.com/office/drawing/2014/main" id="{DA5B99E9-B474-CA4D-BD8D-4F0F5944AA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5948" y="6500191"/>
            <a:ext cx="1084208" cy="1084208"/>
          </a:xfrm>
          <a:prstGeom prst="rect">
            <a:avLst/>
          </a:prstGeom>
        </p:spPr>
      </p:pic>
      <p:pic>
        <p:nvPicPr>
          <p:cNvPr id="29" name="Picture 28" descr="Icon&#10;&#10;Description automatically generated">
            <a:extLst>
              <a:ext uri="{FF2B5EF4-FFF2-40B4-BE49-F238E27FC236}">
                <a16:creationId xmlns:a16="http://schemas.microsoft.com/office/drawing/2014/main" id="{B676CF23-910D-ED44-B42A-2125601904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7849" y="5265436"/>
            <a:ext cx="933589" cy="933589"/>
          </a:xfrm>
          <a:prstGeom prst="rect">
            <a:avLst/>
          </a:prstGeom>
        </p:spPr>
      </p:pic>
      <p:pic>
        <p:nvPicPr>
          <p:cNvPr id="30" name="Picture 29" descr="Logo&#10;&#10;Description automatically generated">
            <a:extLst>
              <a:ext uri="{FF2B5EF4-FFF2-40B4-BE49-F238E27FC236}">
                <a16:creationId xmlns:a16="http://schemas.microsoft.com/office/drawing/2014/main" id="{44445FEB-D7FB-D04A-8F0B-ED68A12950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0607" y="3880062"/>
            <a:ext cx="1084208" cy="1084208"/>
          </a:xfrm>
          <a:prstGeom prst="rect">
            <a:avLst/>
          </a:prstGeom>
        </p:spPr>
      </p:pic>
      <p:pic>
        <p:nvPicPr>
          <p:cNvPr id="31" name="Picture 30" descr="A picture containing shape&#10;&#10;Description automatically generated">
            <a:extLst>
              <a:ext uri="{FF2B5EF4-FFF2-40B4-BE49-F238E27FC236}">
                <a16:creationId xmlns:a16="http://schemas.microsoft.com/office/drawing/2014/main" id="{20D7D48A-B5CA-AD40-9D98-0A90F64B67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22401" y="2467770"/>
            <a:ext cx="625734" cy="625734"/>
          </a:xfrm>
          <a:prstGeom prst="rect">
            <a:avLst/>
          </a:prstGeom>
        </p:spPr>
      </p:pic>
      <p:pic>
        <p:nvPicPr>
          <p:cNvPr id="32" name="Picture 31" descr="Logo, company name&#10;&#10;Description automatically generated">
            <a:extLst>
              <a:ext uri="{FF2B5EF4-FFF2-40B4-BE49-F238E27FC236}">
                <a16:creationId xmlns:a16="http://schemas.microsoft.com/office/drawing/2014/main" id="{11658135-3D11-2A41-90B4-9457F926D7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25807" y="2510172"/>
            <a:ext cx="1084208" cy="1084208"/>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856496" y="3085008"/>
            <a:ext cx="18851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bunch</a:t>
            </a:r>
            <a:endParaRPr b="1" dirty="0">
              <a:latin typeface="Gill Sans MT" panose="020B0502020104020203" pitchFamily="34" charset="77"/>
              <a:sym typeface="American Typewriter"/>
            </a:endParaRPr>
          </a:p>
        </p:txBody>
      </p:sp>
      <p:sp>
        <p:nvSpPr>
          <p:cNvPr id="134" name="office"/>
          <p:cNvSpPr txBox="1"/>
          <p:nvPr/>
        </p:nvSpPr>
        <p:spPr>
          <a:xfrm>
            <a:off x="2753107" y="3993661"/>
            <a:ext cx="209191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clutter</a:t>
            </a:r>
            <a:endParaRPr dirty="0">
              <a:latin typeface="Gill Sans MT" panose="020B0502020104020203" pitchFamily="34" charset="77"/>
            </a:endParaRPr>
          </a:p>
        </p:txBody>
      </p:sp>
      <p:sp>
        <p:nvSpPr>
          <p:cNvPr id="135" name="spare"/>
          <p:cNvSpPr txBox="1"/>
          <p:nvPr/>
        </p:nvSpPr>
        <p:spPr>
          <a:xfrm>
            <a:off x="2886153" y="4843260"/>
            <a:ext cx="182582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apron</a:t>
            </a:r>
            <a:endParaRPr b="1" dirty="0">
              <a:latin typeface="Gill Sans MT" panose="020B0502020104020203" pitchFamily="34" charset="77"/>
              <a:sym typeface="American Typewriter"/>
            </a:endParaRPr>
          </a:p>
        </p:txBody>
      </p:sp>
      <p:sp>
        <p:nvSpPr>
          <p:cNvPr id="136" name="chipped"/>
          <p:cNvSpPr txBox="1"/>
          <p:nvPr/>
        </p:nvSpPr>
        <p:spPr>
          <a:xfrm>
            <a:off x="3193932" y="5769060"/>
            <a:ext cx="121026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nod</a:t>
            </a:r>
            <a:endParaRPr dirty="0">
              <a:latin typeface="Gill Sans MT" panose="020B0502020104020203" pitchFamily="34" charset="77"/>
            </a:endParaRPr>
          </a:p>
        </p:txBody>
      </p:sp>
      <p:sp>
        <p:nvSpPr>
          <p:cNvPr id="137" name="lift"/>
          <p:cNvSpPr txBox="1"/>
          <p:nvPr/>
        </p:nvSpPr>
        <p:spPr>
          <a:xfrm>
            <a:off x="2939855" y="6639612"/>
            <a:ext cx="171842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cheat</a:t>
            </a:r>
            <a:endParaRPr dirty="0">
              <a:latin typeface="Gill Sans MT" panose="020B0502020104020203" pitchFamily="34" charset="77"/>
            </a:endParaRPr>
          </a:p>
        </p:txBody>
      </p:sp>
      <p:sp>
        <p:nvSpPr>
          <p:cNvPr id="138" name="mutter"/>
          <p:cNvSpPr txBox="1"/>
          <p:nvPr/>
        </p:nvSpPr>
        <p:spPr>
          <a:xfrm>
            <a:off x="7424821" y="3961911"/>
            <a:ext cx="358271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enthusiastic</a:t>
            </a:r>
            <a:endParaRPr b="1" dirty="0">
              <a:latin typeface="Gill Sans MT" panose="020B0502020104020203" pitchFamily="34" charset="77"/>
              <a:sym typeface="American Typewriter"/>
            </a:endParaRPr>
          </a:p>
        </p:txBody>
      </p:sp>
      <p:sp>
        <p:nvSpPr>
          <p:cNvPr id="139" name="unveil"/>
          <p:cNvSpPr txBox="1"/>
          <p:nvPr/>
        </p:nvSpPr>
        <p:spPr>
          <a:xfrm>
            <a:off x="7578308" y="5750010"/>
            <a:ext cx="308578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guarantee</a:t>
            </a:r>
            <a:endParaRPr b="1" dirty="0">
              <a:latin typeface="Gill Sans MT" panose="020B0502020104020203" pitchFamily="34" charset="77"/>
              <a:sym typeface="American Typewriter"/>
            </a:endParaRPr>
          </a:p>
        </p:txBody>
      </p:sp>
      <p:sp>
        <p:nvSpPr>
          <p:cNvPr id="140" name="tolerate"/>
          <p:cNvSpPr txBox="1"/>
          <p:nvPr/>
        </p:nvSpPr>
        <p:spPr>
          <a:xfrm>
            <a:off x="8300870" y="3065958"/>
            <a:ext cx="183063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admit</a:t>
            </a:r>
            <a:endParaRPr dirty="0">
              <a:latin typeface="Gill Sans MT" panose="020B0502020104020203" pitchFamily="34" charset="77"/>
            </a:endParaRPr>
          </a:p>
        </p:txBody>
      </p:sp>
      <p:sp>
        <p:nvSpPr>
          <p:cNvPr id="141" name="fixation"/>
          <p:cNvSpPr txBox="1"/>
          <p:nvPr/>
        </p:nvSpPr>
        <p:spPr>
          <a:xfrm>
            <a:off x="8101300" y="4824210"/>
            <a:ext cx="222977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browse</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278548" y="6639611"/>
            <a:ext cx="379591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combination</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23162" y="305549"/>
            <a:ext cx="75741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bunch</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72651" y="5287250"/>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clutter</a:t>
            </a:r>
            <a:endParaRPr sz="28700" dirty="0">
              <a:latin typeface="Gill Sans MT" panose="020B0502020104020203" pitchFamily="34" charset="77"/>
            </a:endParaRPr>
          </a:p>
        </p:txBody>
      </p:sp>
      <p:pic>
        <p:nvPicPr>
          <p:cNvPr id="14" name="Picture 13">
            <a:extLst>
              <a:ext uri="{FF2B5EF4-FFF2-40B4-BE49-F238E27FC236}">
                <a16:creationId xmlns:a16="http://schemas.microsoft.com/office/drawing/2014/main" id="{649F3D39-B9CA-DC48-AA78-CEF5A1AAAB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2354" y="583405"/>
            <a:ext cx="3409370" cy="3409370"/>
          </a:xfrm>
          <a:prstGeom prst="rect">
            <a:avLst/>
          </a:prstGeom>
        </p:spPr>
      </p:pic>
      <p:pic>
        <p:nvPicPr>
          <p:cNvPr id="17" name="Picture 16" descr="Icon&#10;&#10;Description automatically generated">
            <a:extLst>
              <a:ext uri="{FF2B5EF4-FFF2-40B4-BE49-F238E27FC236}">
                <a16:creationId xmlns:a16="http://schemas.microsoft.com/office/drawing/2014/main" id="{AE026C89-45D1-DF4C-9483-C5DC8EE7D4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089" y="5693267"/>
            <a:ext cx="3374505" cy="3374505"/>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54371" y="42942"/>
            <a:ext cx="7380225"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apron</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71390" y="4878251"/>
            <a:ext cx="11039139"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nod</a:t>
            </a:r>
            <a:endParaRPr sz="13800" dirty="0">
              <a:latin typeface="Gill Sans MT" panose="020B0502020104020203" pitchFamily="34" charset="77"/>
            </a:endParaRPr>
          </a:p>
        </p:txBody>
      </p:sp>
      <p:pic>
        <p:nvPicPr>
          <p:cNvPr id="18" name="Picture 17" descr="Logo&#10;&#10;Description automatically generated">
            <a:extLst>
              <a:ext uri="{FF2B5EF4-FFF2-40B4-BE49-F238E27FC236}">
                <a16:creationId xmlns:a16="http://schemas.microsoft.com/office/drawing/2014/main" id="{81594BED-141E-1B43-910A-74B1FABAFD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9907" y="385263"/>
            <a:ext cx="3689773" cy="3689773"/>
          </a:xfrm>
          <a:prstGeom prst="rect">
            <a:avLst/>
          </a:prstGeom>
        </p:spPr>
      </p:pic>
      <p:pic>
        <p:nvPicPr>
          <p:cNvPr id="19" name="Picture 18" descr="Icon&#10;&#10;Description automatically generated">
            <a:extLst>
              <a:ext uri="{FF2B5EF4-FFF2-40B4-BE49-F238E27FC236}">
                <a16:creationId xmlns:a16="http://schemas.microsoft.com/office/drawing/2014/main" id="{6CB505B9-D0B7-5541-AE56-62A93A093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202" y="5636942"/>
            <a:ext cx="3635891" cy="3635891"/>
          </a:xfrm>
          <a:prstGeom prst="rect">
            <a:avLst/>
          </a:prstGeom>
        </p:spPr>
      </p:pic>
      <p:sp>
        <p:nvSpPr>
          <p:cNvPr id="20" name="Arc 19">
            <a:extLst>
              <a:ext uri="{FF2B5EF4-FFF2-40B4-BE49-F238E27FC236}">
                <a16:creationId xmlns:a16="http://schemas.microsoft.com/office/drawing/2014/main" id="{B53E681D-9520-5C44-BA69-6621F73B3661}"/>
              </a:ext>
            </a:extLst>
          </p:cNvPr>
          <p:cNvSpPr/>
          <p:nvPr/>
        </p:nvSpPr>
        <p:spPr>
          <a:xfrm rot="11831201">
            <a:off x="1330165" y="6525729"/>
            <a:ext cx="914400" cy="914400"/>
          </a:xfrm>
          <a:prstGeom prst="arc">
            <a:avLst/>
          </a:prstGeom>
          <a:noFill/>
          <a:ln w="47625"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4000" b="1" i="0" u="none" strike="noStrike" cap="none" spc="0" normalizeH="0" baseline="0">
              <a:ln>
                <a:noFill/>
              </a:ln>
              <a:solidFill>
                <a:srgbClr val="000000"/>
              </a:solidFill>
              <a:effectLst/>
              <a:uFillTx/>
            </a:endParaRPr>
          </a:p>
        </p:txBody>
      </p:sp>
      <p:sp>
        <p:nvSpPr>
          <p:cNvPr id="21" name="Arc 20">
            <a:extLst>
              <a:ext uri="{FF2B5EF4-FFF2-40B4-BE49-F238E27FC236}">
                <a16:creationId xmlns:a16="http://schemas.microsoft.com/office/drawing/2014/main" id="{5E032CF7-0183-9442-9AB9-5B2B23FE9E07}"/>
              </a:ext>
            </a:extLst>
          </p:cNvPr>
          <p:cNvSpPr/>
          <p:nvPr/>
        </p:nvSpPr>
        <p:spPr>
          <a:xfrm rot="11831201">
            <a:off x="1162570" y="6595883"/>
            <a:ext cx="1197043" cy="988167"/>
          </a:xfrm>
          <a:prstGeom prst="arc">
            <a:avLst/>
          </a:prstGeom>
          <a:noFill/>
          <a:ln w="47625"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4000" b="1"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08292" y="100488"/>
            <a:ext cx="67742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cheat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25548" y="5287250"/>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admit</a:t>
            </a:r>
            <a:endParaRPr sz="11500" dirty="0">
              <a:latin typeface="Gill Sans MT" panose="020B0502020104020203" pitchFamily="34" charset="77"/>
            </a:endParaRPr>
          </a:p>
        </p:txBody>
      </p:sp>
      <p:pic>
        <p:nvPicPr>
          <p:cNvPr id="18" name="Picture 17" descr="Logo&#10;&#10;Description automatically generated">
            <a:extLst>
              <a:ext uri="{FF2B5EF4-FFF2-40B4-BE49-F238E27FC236}">
                <a16:creationId xmlns:a16="http://schemas.microsoft.com/office/drawing/2014/main" id="{C4891170-20C0-494F-AC21-B65F5D97C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572382"/>
            <a:ext cx="3312160" cy="3312160"/>
          </a:xfrm>
          <a:prstGeom prst="rect">
            <a:avLst/>
          </a:prstGeom>
        </p:spPr>
      </p:pic>
      <p:pic>
        <p:nvPicPr>
          <p:cNvPr id="19" name="Picture 18" descr="Icon&#10;&#10;Description automatically generated">
            <a:extLst>
              <a:ext uri="{FF2B5EF4-FFF2-40B4-BE49-F238E27FC236}">
                <a16:creationId xmlns:a16="http://schemas.microsoft.com/office/drawing/2014/main" id="{E42EF505-02FD-0D4E-B350-375A60BC5E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624" y="5691691"/>
            <a:ext cx="3376081" cy="3376081"/>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1112465"/>
            <a:ext cx="11999897"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enthusiastic</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48023" y="5613965"/>
            <a:ext cx="1028859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browse</a:t>
            </a:r>
            <a:endParaRPr sz="11500" dirty="0">
              <a:latin typeface="Gill Sans MT" panose="020B0502020104020203" pitchFamily="34" charset="77"/>
            </a:endParaRPr>
          </a:p>
        </p:txBody>
      </p:sp>
      <p:pic>
        <p:nvPicPr>
          <p:cNvPr id="20" name="Picture 19" descr="Icon&#10;&#10;Description automatically generated">
            <a:extLst>
              <a:ext uri="{FF2B5EF4-FFF2-40B4-BE49-F238E27FC236}">
                <a16:creationId xmlns:a16="http://schemas.microsoft.com/office/drawing/2014/main" id="{B4BE56F1-46A4-604C-8115-84782AEF3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3765" y="720471"/>
            <a:ext cx="3081811" cy="3081811"/>
          </a:xfrm>
          <a:prstGeom prst="rect">
            <a:avLst/>
          </a:prstGeom>
        </p:spPr>
      </p:pic>
      <p:pic>
        <p:nvPicPr>
          <p:cNvPr id="21" name="Picture 20" descr="Icon&#10;&#10;Description automatically generated">
            <a:extLst>
              <a:ext uri="{FF2B5EF4-FFF2-40B4-BE49-F238E27FC236}">
                <a16:creationId xmlns:a16="http://schemas.microsoft.com/office/drawing/2014/main" id="{C5047678-1DCB-6149-9EBE-A02A93EC34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809" y="5714770"/>
            <a:ext cx="3348975" cy="3348975"/>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506058" y="675695"/>
            <a:ext cx="8548815"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guarantee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365938" y="6141509"/>
            <a:ext cx="12965430"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combination</a:t>
            </a:r>
            <a:endParaRPr sz="13800" dirty="0">
              <a:latin typeface="Gill Sans MT" panose="020B0502020104020203" pitchFamily="34" charset="77"/>
            </a:endParaRPr>
          </a:p>
        </p:txBody>
      </p:sp>
      <p:pic>
        <p:nvPicPr>
          <p:cNvPr id="14" name="Picture 13" descr="A picture containing shape&#10;&#10;Description automatically generated">
            <a:extLst>
              <a:ext uri="{FF2B5EF4-FFF2-40B4-BE49-F238E27FC236}">
                <a16:creationId xmlns:a16="http://schemas.microsoft.com/office/drawing/2014/main" id="{95392210-6796-C042-A874-29BC8DBBE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16" y="5623414"/>
            <a:ext cx="1991095" cy="1991095"/>
          </a:xfrm>
          <a:prstGeom prst="rect">
            <a:avLst/>
          </a:prstGeom>
        </p:spPr>
      </p:pic>
      <p:pic>
        <p:nvPicPr>
          <p:cNvPr id="15" name="Picture 14" descr="Logo, company name&#10;&#10;Description automatically generated">
            <a:extLst>
              <a:ext uri="{FF2B5EF4-FFF2-40B4-BE49-F238E27FC236}">
                <a16:creationId xmlns:a16="http://schemas.microsoft.com/office/drawing/2014/main" id="{60E02FBB-ED39-844D-9A96-40F75A5525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022" y="5665816"/>
            <a:ext cx="3449966" cy="3449966"/>
          </a:xfrm>
          <a:prstGeom prst="rect">
            <a:avLst/>
          </a:prstGeom>
        </p:spPr>
      </p:pic>
      <p:pic>
        <p:nvPicPr>
          <p:cNvPr id="18" name="Picture 17" descr="Logo&#10;&#10;Description automatically generated">
            <a:extLst>
              <a:ext uri="{FF2B5EF4-FFF2-40B4-BE49-F238E27FC236}">
                <a16:creationId xmlns:a16="http://schemas.microsoft.com/office/drawing/2014/main" id="{9831A62F-1212-6548-AA0D-9F0C31EC36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7351" y="564789"/>
            <a:ext cx="3327345" cy="3327345"/>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18148" y="2274766"/>
            <a:ext cx="18851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bunch</a:t>
            </a:r>
            <a:endParaRPr b="1" dirty="0">
              <a:latin typeface="Gill Sans MT" panose="020B0502020104020203" pitchFamily="34" charset="77"/>
              <a:sym typeface="American Typewriter"/>
            </a:endParaRPr>
          </a:p>
        </p:txBody>
      </p:sp>
      <p:sp>
        <p:nvSpPr>
          <p:cNvPr id="134" name="office"/>
          <p:cNvSpPr txBox="1"/>
          <p:nvPr/>
        </p:nvSpPr>
        <p:spPr>
          <a:xfrm>
            <a:off x="5514763" y="3183419"/>
            <a:ext cx="209191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clutter</a:t>
            </a:r>
            <a:endParaRPr dirty="0">
              <a:latin typeface="Gill Sans MT" panose="020B0502020104020203" pitchFamily="34" charset="77"/>
            </a:endParaRPr>
          </a:p>
        </p:txBody>
      </p:sp>
      <p:sp>
        <p:nvSpPr>
          <p:cNvPr id="135" name="spare"/>
          <p:cNvSpPr txBox="1"/>
          <p:nvPr/>
        </p:nvSpPr>
        <p:spPr>
          <a:xfrm>
            <a:off x="5647803" y="4033018"/>
            <a:ext cx="182582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apron</a:t>
            </a:r>
            <a:endParaRPr b="1" dirty="0">
              <a:latin typeface="Gill Sans MT" panose="020B0502020104020203" pitchFamily="34" charset="77"/>
              <a:sym typeface="American Typewriter"/>
            </a:endParaRPr>
          </a:p>
        </p:txBody>
      </p:sp>
      <p:sp>
        <p:nvSpPr>
          <p:cNvPr id="136" name="chipped"/>
          <p:cNvSpPr txBox="1"/>
          <p:nvPr/>
        </p:nvSpPr>
        <p:spPr>
          <a:xfrm>
            <a:off x="5955586" y="4958818"/>
            <a:ext cx="121026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nod</a:t>
            </a:r>
            <a:endParaRPr dirty="0">
              <a:latin typeface="Gill Sans MT" panose="020B0502020104020203" pitchFamily="34" charset="77"/>
            </a:endParaRPr>
          </a:p>
        </p:txBody>
      </p:sp>
      <p:sp>
        <p:nvSpPr>
          <p:cNvPr id="137" name="lift"/>
          <p:cNvSpPr txBox="1"/>
          <p:nvPr/>
        </p:nvSpPr>
        <p:spPr>
          <a:xfrm>
            <a:off x="5701512" y="5829370"/>
            <a:ext cx="171842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cheat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4769378" y="3418118"/>
            <a:ext cx="358271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enthusiastic</a:t>
            </a:r>
            <a:endParaRPr b="1" dirty="0">
              <a:latin typeface="Gill Sans MT" panose="020B0502020104020203" pitchFamily="34" charset="77"/>
              <a:sym typeface="American Typewriter"/>
            </a:endParaRPr>
          </a:p>
        </p:txBody>
      </p:sp>
      <p:sp>
        <p:nvSpPr>
          <p:cNvPr id="140" name="tolerate"/>
          <p:cNvSpPr txBox="1"/>
          <p:nvPr/>
        </p:nvSpPr>
        <p:spPr>
          <a:xfrm>
            <a:off x="5645422" y="2522165"/>
            <a:ext cx="183063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admit</a:t>
            </a:r>
            <a:endParaRPr dirty="0">
              <a:latin typeface="Gill Sans MT" panose="020B0502020104020203" pitchFamily="34" charset="77"/>
            </a:endParaRPr>
          </a:p>
        </p:txBody>
      </p:sp>
      <p:sp>
        <p:nvSpPr>
          <p:cNvPr id="141" name="fixation"/>
          <p:cNvSpPr txBox="1"/>
          <p:nvPr/>
        </p:nvSpPr>
        <p:spPr>
          <a:xfrm>
            <a:off x="5445849" y="4280417"/>
            <a:ext cx="222977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browse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4965939" y="5188117"/>
            <a:ext cx="30729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guarantee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604461" y="5996646"/>
            <a:ext cx="379591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combination</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63810" y="1309202"/>
            <a:ext cx="229069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bunch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3917416"/>
            <a:ext cx="6457735"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A bunch of things is a number of things, especially a large number.</a:t>
            </a:r>
            <a:endParaRPr sz="40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Robert picked a </a:t>
            </a:r>
            <a:r>
              <a:rPr lang="en-GB" sz="4000" b="1" dirty="0">
                <a:latin typeface="Gill Sans MT" panose="020B0502020104020203" pitchFamily="34" charset="77"/>
              </a:rPr>
              <a:t>bunch</a:t>
            </a:r>
            <a:r>
              <a:rPr lang="en-GB" sz="4000" dirty="0">
                <a:latin typeface="Gill Sans MT" panose="020B0502020104020203" pitchFamily="34" charset="77"/>
              </a:rPr>
              <a:t> of flowers to give to the teacher.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bunch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3673307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collection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crunch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flowers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group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7374691"/>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colourful bunch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rowdy bunch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8" name="Picture 7">
            <a:extLst>
              <a:ext uri="{FF2B5EF4-FFF2-40B4-BE49-F238E27FC236}">
                <a16:creationId xmlns:a16="http://schemas.microsoft.com/office/drawing/2014/main" id="{2F559313-83FB-504A-9812-853F95B20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093" y="2618192"/>
            <a:ext cx="3409370" cy="340937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47592" y="1309202"/>
            <a:ext cx="252312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clutter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190962"/>
            <a:ext cx="6204397"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Clutter is a lot of things in an untidy state, especially things that are not useful or necessary.</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Alf’s head was </a:t>
            </a:r>
            <a:r>
              <a:rPr lang="en-GB" sz="4000" b="1" dirty="0">
                <a:latin typeface="Gill Sans MT" panose="020B0502020104020203" pitchFamily="34" charset="77"/>
              </a:rPr>
              <a:t>cluttered</a:t>
            </a:r>
            <a:r>
              <a:rPr lang="en-GB" sz="4000" dirty="0">
                <a:latin typeface="Gill Sans MT" panose="020B0502020104020203" pitchFamily="34" charset="77"/>
              </a:rPr>
              <a:t> with ideas and thoughts.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clut-ter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04912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jumble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mutter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mess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bedroom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315763727"/>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total clutter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clutter and mess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06630FD2-EA8F-6749-B123-C7F5B90564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811" y="2477659"/>
            <a:ext cx="3374505" cy="3374505"/>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91862" y="1309202"/>
            <a:ext cx="223458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apron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716" y="3829127"/>
            <a:ext cx="6428564"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An apron is a piece of clothing that you put on over the front of your normal clothes and tie round your waist, especially when you are cooking, in order to prevent your clothes from getting dirty.</a:t>
            </a:r>
            <a:endParaRPr sz="28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wore </a:t>
            </a:r>
            <a:r>
              <a:rPr lang="en-GB" sz="4000" b="1" dirty="0">
                <a:latin typeface="Gill Sans MT" panose="020B0502020104020203" pitchFamily="34" charset="77"/>
              </a:rPr>
              <a:t>aprons</a:t>
            </a:r>
            <a:r>
              <a:rPr lang="en-GB" sz="4000" dirty="0">
                <a:latin typeface="Gill Sans MT" panose="020B0502020104020203" pitchFamily="34" charset="77"/>
              </a:rPr>
              <a:t> during the cooking lesson.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a:t>
            </a:r>
            <a:r>
              <a:rPr lang="en-GB" dirty="0" err="1">
                <a:latin typeface="Gill Sans MT" panose="020B0502020104020203" pitchFamily="34" charset="77"/>
              </a:rPr>
              <a:t>pron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500969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pinny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patron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cooking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overall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clean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62409384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flowery apron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colourful apron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Logo&#10;&#10;Description automatically generated">
            <a:extLst>
              <a:ext uri="{FF2B5EF4-FFF2-40B4-BE49-F238E27FC236}">
                <a16:creationId xmlns:a16="http://schemas.microsoft.com/office/drawing/2014/main" id="{91E91F53-D4B0-F149-B51C-835C4E855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443" y="2396382"/>
            <a:ext cx="3689773" cy="3689773"/>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57341" y="1309202"/>
            <a:ext cx="150361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nod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3841668"/>
            <a:ext cx="5833605"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nod, you move your head downwards and upwards to show that you are answering 'yes' to a question, or to show agreement, understanding, or approval.</a:t>
            </a:r>
            <a:endParaRPr sz="32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Jennifer </a:t>
            </a:r>
            <a:r>
              <a:rPr lang="en-GB" sz="4000" b="1" dirty="0">
                <a:latin typeface="Gill Sans MT" panose="020B0502020104020203" pitchFamily="34" charset="77"/>
              </a:rPr>
              <a:t>nodded</a:t>
            </a:r>
            <a:r>
              <a:rPr lang="en-GB" sz="4000" dirty="0">
                <a:latin typeface="Gill Sans MT" panose="020B0502020104020203" pitchFamily="34" charset="77"/>
              </a:rPr>
              <a:t> when asked if she wanted peas.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5088013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correct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signal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13216504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nod slowly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nod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A8EC36CB-026F-AC4A-86D5-120CB774E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564" y="2488376"/>
            <a:ext cx="3635891" cy="3635891"/>
          </a:xfrm>
          <a:prstGeom prst="rect">
            <a:avLst/>
          </a:prstGeom>
        </p:spPr>
      </p:pic>
      <p:sp>
        <p:nvSpPr>
          <p:cNvPr id="7" name="Arc 6">
            <a:extLst>
              <a:ext uri="{FF2B5EF4-FFF2-40B4-BE49-F238E27FC236}">
                <a16:creationId xmlns:a16="http://schemas.microsoft.com/office/drawing/2014/main" id="{2D18B9B4-316E-B740-BAE3-94D15A0923B8}"/>
              </a:ext>
            </a:extLst>
          </p:cNvPr>
          <p:cNvSpPr/>
          <p:nvPr/>
        </p:nvSpPr>
        <p:spPr>
          <a:xfrm rot="11831201">
            <a:off x="8781527" y="3377163"/>
            <a:ext cx="914400" cy="914400"/>
          </a:xfrm>
          <a:prstGeom prst="arc">
            <a:avLst/>
          </a:prstGeom>
          <a:noFill/>
          <a:ln w="47625"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4000" b="1" i="0" u="none" strike="noStrike" cap="none" spc="0" normalizeH="0" baseline="0">
              <a:ln>
                <a:noFill/>
              </a:ln>
              <a:solidFill>
                <a:srgbClr val="000000"/>
              </a:solidFill>
              <a:effectLst/>
              <a:uFillTx/>
            </a:endParaRPr>
          </a:p>
        </p:txBody>
      </p:sp>
      <p:sp>
        <p:nvSpPr>
          <p:cNvPr id="25" name="Arc 24">
            <a:extLst>
              <a:ext uri="{FF2B5EF4-FFF2-40B4-BE49-F238E27FC236}">
                <a16:creationId xmlns:a16="http://schemas.microsoft.com/office/drawing/2014/main" id="{2955853A-A4D5-374A-9CA4-6E05A0D82B7B}"/>
              </a:ext>
            </a:extLst>
          </p:cNvPr>
          <p:cNvSpPr/>
          <p:nvPr/>
        </p:nvSpPr>
        <p:spPr>
          <a:xfrm rot="11831201">
            <a:off x="8613932" y="3447317"/>
            <a:ext cx="1197043" cy="988167"/>
          </a:xfrm>
          <a:prstGeom prst="arc">
            <a:avLst/>
          </a:prstGeom>
          <a:noFill/>
          <a:ln w="47625"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4000" b="1"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81635" y="1309202"/>
            <a:ext cx="205505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cheat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3904046"/>
            <a:ext cx="6292289"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someone cheats, they do not obey a set of rules which they should be obeying, for example in a game or exam.</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Alan had </a:t>
            </a:r>
            <a:r>
              <a:rPr lang="en-GB" sz="4000" b="1" dirty="0">
                <a:latin typeface="Gill Sans MT" panose="020B0502020104020203" pitchFamily="34" charset="77"/>
              </a:rPr>
              <a:t>cheated</a:t>
            </a:r>
            <a:r>
              <a:rPr lang="en-GB" sz="4000" dirty="0">
                <a:latin typeface="Gill Sans MT" panose="020B0502020104020203" pitchFamily="34" charset="77"/>
              </a:rPr>
              <a:t> by taking an extra card in the game.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cheat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4622483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swindle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dupe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imperfect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2247180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cheats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real cheat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F3AF2213-3854-B94E-A419-D73A6A6C4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2145" y="2570791"/>
            <a:ext cx="3312160" cy="331216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20806</TotalTime>
  <Words>1356</Words>
  <Application>Microsoft Macintosh PowerPoint</Application>
  <PresentationFormat>Custom</PresentationFormat>
  <Paragraphs>346</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322</cp:revision>
  <dcterms:modified xsi:type="dcterms:W3CDTF">2021-11-10T20:25:31Z</dcterms:modified>
</cp:coreProperties>
</file>