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1"/>
    <p:restoredTop sz="94756"/>
  </p:normalViewPr>
  <p:slideViewPr>
    <p:cSldViewPr snapToGrid="0" snapToObjects="1">
      <p:cViewPr varScale="1">
        <p:scale>
          <a:sx n="63" d="100"/>
          <a:sy n="63" d="100"/>
        </p:scale>
        <p:origin x="7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13012" y="3226831"/>
            <a:ext cx="816249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11</a:t>
            </a:r>
            <a:r>
              <a:rPr dirty="0">
                <a:latin typeface="Gill Sans MT" panose="020B0502020104020203" pitchFamily="34" charset="77"/>
              </a:rPr>
              <a:t> </a:t>
            </a:r>
            <a:r>
              <a:rPr lang="en-GB" dirty="0">
                <a:latin typeface="Gill Sans MT" panose="020B0502020104020203" pitchFamily="34" charset="77"/>
              </a:rPr>
              <a:t>– 22nd November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55638" y="1309202"/>
            <a:ext cx="178253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443874"/>
            <a:ext cx="590985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shed something means to get rid of it.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Boris </a:t>
            </a:r>
            <a:r>
              <a:rPr lang="en-GB" sz="4000" b="1" dirty="0">
                <a:latin typeface="Gill Sans MT" panose="020B0502020104020203" pitchFamily="34" charset="77"/>
              </a:rPr>
              <a:t>shed</a:t>
            </a:r>
            <a:r>
              <a:rPr lang="en-GB" sz="4000" dirty="0">
                <a:latin typeface="Gill Sans MT" panose="020B0502020104020203" pitchFamily="34" charset="77"/>
              </a:rPr>
              <a:t> his coat and ran into the classroom.</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409732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take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put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9315626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shed instantly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0EA20906-CA69-6942-A40C-64A0885B9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78385">
            <a:off x="8006372" y="2134498"/>
            <a:ext cx="3716128" cy="371612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1768" y="1309202"/>
            <a:ext cx="23548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genius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2226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Genius is very great ability or skill in a particular subject or activity.</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Robert was a </a:t>
            </a:r>
            <a:r>
              <a:rPr lang="en-GB" sz="4000" b="1" dirty="0">
                <a:latin typeface="Gill Sans MT" panose="020B0502020104020203" pitchFamily="34" charset="77"/>
              </a:rPr>
              <a:t>genius</a:t>
            </a:r>
            <a:r>
              <a:rPr lang="en-GB" sz="4000" dirty="0">
                <a:latin typeface="Gill Sans MT" panose="020B0502020104020203" pitchFamily="34" charset="77"/>
              </a:rPr>
              <a:t> when it game to playing guitar.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gen-</a:t>
            </a:r>
            <a:r>
              <a:rPr lang="en-GB" dirty="0" err="1">
                <a:latin typeface="Gill Sans MT" panose="020B0502020104020203" pitchFamily="34" charset="77"/>
              </a:rPr>
              <a:t>ius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2480522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genius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she was a genius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4730580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brilliance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stupidity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cleverness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8F68E082-BBA1-5A49-ADFF-05BC7B211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496" y="2026883"/>
            <a:ext cx="4107426" cy="410742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6758" y="1309202"/>
            <a:ext cx="18883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hitch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128312"/>
            <a:ext cx="573686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hitch is a slight problem or difficulty which causes a short delay.</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nativity performance went without a </a:t>
            </a:r>
            <a:r>
              <a:rPr lang="en-GB" sz="4000" b="1" dirty="0">
                <a:latin typeface="Gill Sans MT" panose="020B0502020104020203" pitchFamily="34" charset="77"/>
              </a:rPr>
              <a:t>hitch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hitch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4162037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unforeseen hitch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unintended hitch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925143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22AE2670-F931-4C4B-A807-16C1DAA2B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579" y="2336115"/>
            <a:ext cx="3798193" cy="3798193"/>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1074"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seize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8271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seize something, you take hold of it quickly, firmly, and forcefully.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Naz </a:t>
            </a:r>
            <a:r>
              <a:rPr lang="en-GB" b="1" dirty="0">
                <a:latin typeface="Gill Sans MT" panose="020B0502020104020203" pitchFamily="34" charset="77"/>
              </a:rPr>
              <a:t>seized</a:t>
            </a:r>
            <a:r>
              <a:rPr lang="en-GB" dirty="0">
                <a:latin typeface="Gill Sans MT" panose="020B0502020104020203" pitchFamily="34" charset="77"/>
              </a:rPr>
              <a:t> his chance to be on school council.</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seize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2172661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forcefully seized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seized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9410382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 go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10;&#10;Description automatically generated">
            <a:extLst>
              <a:ext uri="{FF2B5EF4-FFF2-40B4-BE49-F238E27FC236}">
                <a16:creationId xmlns:a16="http://schemas.microsoft.com/office/drawing/2014/main" id="{F41FD309-1F45-7044-92D9-624E24349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027" y="2427624"/>
            <a:ext cx="3748687" cy="374868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8340" y="1309202"/>
            <a:ext cx="307456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retaliate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775627"/>
            <a:ext cx="620190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retaliate when someone harms or annoys you, you do something which harms or annoys them in return.</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red team needed to </a:t>
            </a:r>
            <a:r>
              <a:rPr lang="en-GB" sz="4000" b="1" dirty="0">
                <a:latin typeface="Gill Sans MT" panose="020B0502020104020203" pitchFamily="34" charset="77"/>
              </a:rPr>
              <a:t>retaliate</a:t>
            </a:r>
            <a:r>
              <a:rPr lang="en-GB" sz="4000" dirty="0">
                <a:latin typeface="Gill Sans MT" panose="020B0502020104020203" pitchFamily="34" charset="77"/>
              </a:rPr>
              <a:t>…and fast!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tal</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567022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respond and retaliate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retaliate in 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442970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fight 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humiliate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ory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affiliate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E36F1F69-B782-8C4F-A1E8-74C41D3EF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424" y="2569078"/>
            <a:ext cx="3506939" cy="350693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2447252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smudge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order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begin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fail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1800925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genius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seize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retaliate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3896184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smudge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begin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5735160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something that you are going to pay for, you ask for it to be brought to you, sent to you, or obtained for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dirty 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to do something that you were trying to do, you are unable to do it or do not succeed in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To *** to do something means to start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task that requires a lot of time and effort.</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Logo&#10;&#10;Description automatically generated">
            <a:extLst>
              <a:ext uri="{FF2B5EF4-FFF2-40B4-BE49-F238E27FC236}">
                <a16:creationId xmlns:a16="http://schemas.microsoft.com/office/drawing/2014/main" id="{312A66ED-86C0-F24E-8CEF-3FD343A12B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905" y="4153861"/>
            <a:ext cx="933589" cy="933589"/>
          </a:xfrm>
          <a:prstGeom prst="rect">
            <a:avLst/>
          </a:prstGeom>
        </p:spPr>
      </p:pic>
      <p:pic>
        <p:nvPicPr>
          <p:cNvPr id="23" name="Picture 22" descr="Icon&#10;&#10;Description automatically generated">
            <a:extLst>
              <a:ext uri="{FF2B5EF4-FFF2-40B4-BE49-F238E27FC236}">
                <a16:creationId xmlns:a16="http://schemas.microsoft.com/office/drawing/2014/main" id="{B7C6660F-2A80-DD46-811E-6EB095A2C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2697" y="6481438"/>
            <a:ext cx="1021119" cy="1021119"/>
          </a:xfrm>
          <a:prstGeom prst="rect">
            <a:avLst/>
          </a:prstGeom>
        </p:spPr>
      </p:pic>
      <p:pic>
        <p:nvPicPr>
          <p:cNvPr id="24" name="Picture 23" descr="Icon&#10;&#10;Description automatically generated">
            <a:extLst>
              <a:ext uri="{FF2B5EF4-FFF2-40B4-BE49-F238E27FC236}">
                <a16:creationId xmlns:a16="http://schemas.microsoft.com/office/drawing/2014/main" id="{57CB1273-9387-0244-BF91-49D9BE9B5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2697" y="2812251"/>
            <a:ext cx="1021119" cy="1021119"/>
          </a:xfrm>
          <a:prstGeom prst="rect">
            <a:avLst/>
          </a:prstGeom>
        </p:spPr>
      </p:pic>
      <p:pic>
        <p:nvPicPr>
          <p:cNvPr id="25" name="Picture 24" descr="A picture containing logo&#10;&#10;Description automatically generated">
            <a:extLst>
              <a:ext uri="{FF2B5EF4-FFF2-40B4-BE49-F238E27FC236}">
                <a16:creationId xmlns:a16="http://schemas.microsoft.com/office/drawing/2014/main" id="{C1EC6548-F13A-4541-B01B-D1E47D63F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6461" y="7809598"/>
            <a:ext cx="933590" cy="933590"/>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8B557628-832A-F44C-914C-F43C9C6AEB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6231" y="5160323"/>
            <a:ext cx="1311598" cy="131159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28491241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genius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hitch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seize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retaliate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54571638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slight problem or difficulty which causes a short delay.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when someone harms or annoys you, you do something which harms or annoys them in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 something means to get rid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take hold of it quickly, firmly, and forcefully.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very great ability or skill in a particular subject or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CF2C9599-7FB8-414F-81F5-DAB327200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78385">
            <a:off x="10405409" y="5373297"/>
            <a:ext cx="837996" cy="837996"/>
          </a:xfrm>
          <a:prstGeom prst="rect">
            <a:avLst/>
          </a:prstGeom>
        </p:spPr>
      </p:pic>
      <p:pic>
        <p:nvPicPr>
          <p:cNvPr id="23" name="Picture 22" descr="Icon&#10;&#10;Description automatically generated">
            <a:extLst>
              <a:ext uri="{FF2B5EF4-FFF2-40B4-BE49-F238E27FC236}">
                <a16:creationId xmlns:a16="http://schemas.microsoft.com/office/drawing/2014/main" id="{19F30DB6-797B-8341-BAAE-9FF5A1E27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068" y="7689267"/>
            <a:ext cx="1257509" cy="1257509"/>
          </a:xfrm>
          <a:prstGeom prst="rect">
            <a:avLst/>
          </a:prstGeom>
        </p:spPr>
      </p:pic>
      <p:pic>
        <p:nvPicPr>
          <p:cNvPr id="24" name="Picture 23" descr="Icon&#10;&#10;Description automatically generated">
            <a:extLst>
              <a:ext uri="{FF2B5EF4-FFF2-40B4-BE49-F238E27FC236}">
                <a16:creationId xmlns:a16="http://schemas.microsoft.com/office/drawing/2014/main" id="{A4D8A047-6C69-9A45-8297-5209B5ABD7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8743" y="2584321"/>
            <a:ext cx="1179810" cy="1179810"/>
          </a:xfrm>
          <a:prstGeom prst="rect">
            <a:avLst/>
          </a:prstGeom>
        </p:spPr>
      </p:pic>
      <p:pic>
        <p:nvPicPr>
          <p:cNvPr id="25" name="Picture 24" descr="Logo&#10;&#10;Description automatically generated">
            <a:extLst>
              <a:ext uri="{FF2B5EF4-FFF2-40B4-BE49-F238E27FC236}">
                <a16:creationId xmlns:a16="http://schemas.microsoft.com/office/drawing/2014/main" id="{16418B2D-CB87-3D47-8DA1-F189B08EC8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4664" y="6489753"/>
            <a:ext cx="1079485" cy="1079485"/>
          </a:xfrm>
          <a:prstGeom prst="rect">
            <a:avLst/>
          </a:prstGeom>
        </p:spPr>
      </p:pic>
      <p:pic>
        <p:nvPicPr>
          <p:cNvPr id="26" name="Picture 25">
            <a:extLst>
              <a:ext uri="{FF2B5EF4-FFF2-40B4-BE49-F238E27FC236}">
                <a16:creationId xmlns:a16="http://schemas.microsoft.com/office/drawing/2014/main" id="{CE0178A2-6B3F-2945-B96F-E20D76F21E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46978" y="3884160"/>
            <a:ext cx="1257509" cy="125750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602421" y="3085008"/>
            <a:ext cx="23932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smudge</a:t>
            </a:r>
            <a:endParaRPr b="1" dirty="0">
              <a:latin typeface="Gill Sans MT" panose="020B0502020104020203" pitchFamily="34" charset="77"/>
              <a:sym typeface="American Typewriter"/>
            </a:endParaRPr>
          </a:p>
        </p:txBody>
      </p:sp>
      <p:sp>
        <p:nvSpPr>
          <p:cNvPr id="134" name="office"/>
          <p:cNvSpPr txBox="1"/>
          <p:nvPr/>
        </p:nvSpPr>
        <p:spPr>
          <a:xfrm>
            <a:off x="2952682" y="3993661"/>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begin</a:t>
            </a:r>
            <a:endParaRPr dirty="0">
              <a:latin typeface="Gill Sans MT" panose="020B0502020104020203" pitchFamily="34" charset="77"/>
            </a:endParaRPr>
          </a:p>
        </p:txBody>
      </p:sp>
      <p:sp>
        <p:nvSpPr>
          <p:cNvPr id="135" name="spare"/>
          <p:cNvSpPr txBox="1"/>
          <p:nvPr/>
        </p:nvSpPr>
        <p:spPr>
          <a:xfrm>
            <a:off x="2922222" y="4843260"/>
            <a:ext cx="17536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order</a:t>
            </a:r>
            <a:endParaRPr b="1" dirty="0">
              <a:latin typeface="Gill Sans MT" panose="020B0502020104020203" pitchFamily="34" charset="77"/>
              <a:sym typeface="American Typewriter"/>
            </a:endParaRPr>
          </a:p>
        </p:txBody>
      </p:sp>
      <p:sp>
        <p:nvSpPr>
          <p:cNvPr id="136" name="chipped"/>
          <p:cNvSpPr txBox="1"/>
          <p:nvPr/>
        </p:nvSpPr>
        <p:spPr>
          <a:xfrm>
            <a:off x="2693797" y="5769060"/>
            <a:ext cx="2210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project</a:t>
            </a:r>
            <a:endParaRPr dirty="0">
              <a:latin typeface="Gill Sans MT" panose="020B0502020104020203" pitchFamily="34" charset="77"/>
            </a:endParaRPr>
          </a:p>
        </p:txBody>
      </p:sp>
      <p:sp>
        <p:nvSpPr>
          <p:cNvPr id="137" name="lift"/>
          <p:cNvSpPr txBox="1"/>
          <p:nvPr/>
        </p:nvSpPr>
        <p:spPr>
          <a:xfrm>
            <a:off x="3316561" y="6639612"/>
            <a:ext cx="9650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fail</a:t>
            </a:r>
            <a:endParaRPr dirty="0">
              <a:latin typeface="Gill Sans MT" panose="020B0502020104020203" pitchFamily="34" charset="77"/>
            </a:endParaRPr>
          </a:p>
        </p:txBody>
      </p:sp>
      <p:sp>
        <p:nvSpPr>
          <p:cNvPr id="138" name="mutter"/>
          <p:cNvSpPr txBox="1"/>
          <p:nvPr/>
        </p:nvSpPr>
        <p:spPr>
          <a:xfrm>
            <a:off x="8235941" y="3961911"/>
            <a:ext cx="19604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genius</a:t>
            </a:r>
            <a:endParaRPr b="1" dirty="0">
              <a:latin typeface="Gill Sans MT" panose="020B0502020104020203" pitchFamily="34" charset="77"/>
              <a:sym typeface="American Typewriter"/>
            </a:endParaRPr>
          </a:p>
        </p:txBody>
      </p:sp>
      <p:sp>
        <p:nvSpPr>
          <p:cNvPr id="139" name="unveil"/>
          <p:cNvSpPr txBox="1"/>
          <p:nvPr/>
        </p:nvSpPr>
        <p:spPr>
          <a:xfrm>
            <a:off x="8341338" y="5750010"/>
            <a:ext cx="15597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seize</a:t>
            </a:r>
            <a:endParaRPr b="1" dirty="0">
              <a:latin typeface="Gill Sans MT" panose="020B0502020104020203" pitchFamily="34" charset="77"/>
              <a:sym typeface="American Typewriter"/>
            </a:endParaRPr>
          </a:p>
        </p:txBody>
      </p:sp>
      <p:sp>
        <p:nvSpPr>
          <p:cNvPr id="140" name="tolerate"/>
          <p:cNvSpPr txBox="1"/>
          <p:nvPr/>
        </p:nvSpPr>
        <p:spPr>
          <a:xfrm>
            <a:off x="8490826" y="3065958"/>
            <a:ext cx="14507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shed</a:t>
            </a:r>
            <a:endParaRPr dirty="0">
              <a:latin typeface="Gill Sans MT" panose="020B0502020104020203" pitchFamily="34" charset="77"/>
            </a:endParaRPr>
          </a:p>
        </p:txBody>
      </p:sp>
      <p:sp>
        <p:nvSpPr>
          <p:cNvPr id="141" name="fixation"/>
          <p:cNvSpPr txBox="1"/>
          <p:nvPr/>
        </p:nvSpPr>
        <p:spPr>
          <a:xfrm>
            <a:off x="8428314" y="4824210"/>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hitch</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79676" y="6639611"/>
            <a:ext cx="25936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retaliate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455978"/>
            <a:ext cx="794127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smudge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2651"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begin</a:t>
            </a:r>
            <a:endParaRPr sz="28700" dirty="0">
              <a:latin typeface="Gill Sans MT" panose="020B0502020104020203" pitchFamily="34" charset="77"/>
            </a:endParaRPr>
          </a:p>
        </p:txBody>
      </p:sp>
      <p:pic>
        <p:nvPicPr>
          <p:cNvPr id="15" name="Picture 14" descr="Logo&#10;&#10;Description automatically generated">
            <a:extLst>
              <a:ext uri="{FF2B5EF4-FFF2-40B4-BE49-F238E27FC236}">
                <a16:creationId xmlns:a16="http://schemas.microsoft.com/office/drawing/2014/main" id="{E981263C-E26C-A742-AB1F-6E53705BA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706" y="543354"/>
            <a:ext cx="3267710" cy="3267710"/>
          </a:xfrm>
          <a:prstGeom prst="rect">
            <a:avLst/>
          </a:prstGeom>
        </p:spPr>
      </p:pic>
      <p:pic>
        <p:nvPicPr>
          <p:cNvPr id="16" name="Picture 15" descr="Icon&#10;&#10;Description automatically generated">
            <a:extLst>
              <a:ext uri="{FF2B5EF4-FFF2-40B4-BE49-F238E27FC236}">
                <a16:creationId xmlns:a16="http://schemas.microsoft.com/office/drawing/2014/main" id="{791B9674-5E44-2840-A093-7C74C9DBE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829" y="5657097"/>
            <a:ext cx="3385643" cy="338564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18492" y="42942"/>
            <a:ext cx="725198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order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30023" y="5599395"/>
            <a:ext cx="1103913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project</a:t>
            </a:r>
            <a:endParaRPr sz="13800" dirty="0">
              <a:latin typeface="Gill Sans MT" panose="020B0502020104020203" pitchFamily="34" charset="77"/>
            </a:endParaRPr>
          </a:p>
        </p:txBody>
      </p:sp>
      <p:pic>
        <p:nvPicPr>
          <p:cNvPr id="22" name="Picture 21" descr="Icon&#10;&#10;Description automatically generated">
            <a:extLst>
              <a:ext uri="{FF2B5EF4-FFF2-40B4-BE49-F238E27FC236}">
                <a16:creationId xmlns:a16="http://schemas.microsoft.com/office/drawing/2014/main" id="{CB0C0E77-4B5B-F743-8600-F08A6A40F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266" y="497994"/>
            <a:ext cx="3460936" cy="3460936"/>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CC7B34C6-C6B5-8B48-8115-F080A443A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31" y="5731191"/>
            <a:ext cx="3255804" cy="325580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5938" y="305549"/>
            <a:ext cx="352019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fail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shed</a:t>
            </a:r>
            <a:endParaRPr sz="11500" dirty="0">
              <a:latin typeface="Gill Sans MT" panose="020B0502020104020203" pitchFamily="34" charset="77"/>
            </a:endParaRPr>
          </a:p>
        </p:txBody>
      </p:sp>
      <p:pic>
        <p:nvPicPr>
          <p:cNvPr id="16" name="Picture 15" descr="A picture containing icon&#10;&#10;Description automatically generated">
            <a:extLst>
              <a:ext uri="{FF2B5EF4-FFF2-40B4-BE49-F238E27FC236}">
                <a16:creationId xmlns:a16="http://schemas.microsoft.com/office/drawing/2014/main" id="{BA3EB365-9ED5-C746-929D-A2638B65F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446" y="-756384"/>
            <a:ext cx="6358609" cy="635860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EFC34E0A-9326-9C41-99B6-5BD585104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78385">
            <a:off x="1079884" y="5696489"/>
            <a:ext cx="3155070" cy="315507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81974"/>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genius</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hitch</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71839719-B77E-4C4A-B7D8-224B542C9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549113"/>
            <a:ext cx="3524942" cy="3524942"/>
          </a:xfrm>
          <a:prstGeom prst="rect">
            <a:avLst/>
          </a:prstGeom>
        </p:spPr>
      </p:pic>
      <p:pic>
        <p:nvPicPr>
          <p:cNvPr id="4" name="Picture 3" descr="Icon&#10;&#10;Description automatically generated">
            <a:extLst>
              <a:ext uri="{FF2B5EF4-FFF2-40B4-BE49-F238E27FC236}">
                <a16:creationId xmlns:a16="http://schemas.microsoft.com/office/drawing/2014/main" id="{BAA6821E-7BA6-F442-A8F9-04FDE3FED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93" y="5595033"/>
            <a:ext cx="3513379" cy="3513379"/>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84658" y="0"/>
            <a:ext cx="616835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seize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96943" y="5979061"/>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retaliate</a:t>
            </a:r>
            <a:endParaRPr sz="115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305B3950-BDF6-EC4B-9542-3DD2922A8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58" y="402689"/>
            <a:ext cx="3748687" cy="3748687"/>
          </a:xfrm>
          <a:prstGeom prst="rect">
            <a:avLst/>
          </a:prstGeom>
        </p:spPr>
      </p:pic>
      <p:pic>
        <p:nvPicPr>
          <p:cNvPr id="17" name="Picture 16">
            <a:extLst>
              <a:ext uri="{FF2B5EF4-FFF2-40B4-BE49-F238E27FC236}">
                <a16:creationId xmlns:a16="http://schemas.microsoft.com/office/drawing/2014/main" id="{B75AEC2A-EF68-CB46-95F4-C5E8E8BB2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015" y="5620689"/>
            <a:ext cx="3447083" cy="344708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364073" y="2274766"/>
            <a:ext cx="23932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smudge</a:t>
            </a:r>
            <a:endParaRPr b="1" dirty="0">
              <a:latin typeface="Gill Sans MT" panose="020B0502020104020203" pitchFamily="34" charset="77"/>
              <a:sym typeface="American Typewriter"/>
            </a:endParaRPr>
          </a:p>
        </p:txBody>
      </p:sp>
      <p:sp>
        <p:nvSpPr>
          <p:cNvPr id="134" name="office"/>
          <p:cNvSpPr txBox="1"/>
          <p:nvPr/>
        </p:nvSpPr>
        <p:spPr>
          <a:xfrm>
            <a:off x="5714338" y="3183419"/>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begin</a:t>
            </a:r>
            <a:endParaRPr dirty="0">
              <a:latin typeface="Gill Sans MT" panose="020B0502020104020203" pitchFamily="34" charset="77"/>
            </a:endParaRPr>
          </a:p>
        </p:txBody>
      </p:sp>
      <p:sp>
        <p:nvSpPr>
          <p:cNvPr id="135" name="spare"/>
          <p:cNvSpPr txBox="1"/>
          <p:nvPr/>
        </p:nvSpPr>
        <p:spPr>
          <a:xfrm>
            <a:off x="5683872" y="4033018"/>
            <a:ext cx="17536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order</a:t>
            </a:r>
            <a:endParaRPr b="1" dirty="0">
              <a:latin typeface="Gill Sans MT" panose="020B0502020104020203" pitchFamily="34" charset="77"/>
              <a:sym typeface="American Typewriter"/>
            </a:endParaRPr>
          </a:p>
        </p:txBody>
      </p:sp>
      <p:sp>
        <p:nvSpPr>
          <p:cNvPr id="136" name="chipped"/>
          <p:cNvSpPr txBox="1"/>
          <p:nvPr/>
        </p:nvSpPr>
        <p:spPr>
          <a:xfrm>
            <a:off x="5455451" y="4958818"/>
            <a:ext cx="2210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project</a:t>
            </a:r>
            <a:endParaRPr dirty="0">
              <a:latin typeface="Gill Sans MT" panose="020B0502020104020203" pitchFamily="34" charset="77"/>
            </a:endParaRPr>
          </a:p>
        </p:txBody>
      </p:sp>
      <p:sp>
        <p:nvSpPr>
          <p:cNvPr id="137" name="lift"/>
          <p:cNvSpPr txBox="1"/>
          <p:nvPr/>
        </p:nvSpPr>
        <p:spPr>
          <a:xfrm>
            <a:off x="6078218" y="5829370"/>
            <a:ext cx="9650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fail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80498" y="3418118"/>
            <a:ext cx="19604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genius</a:t>
            </a:r>
            <a:endParaRPr b="1" dirty="0">
              <a:latin typeface="Gill Sans MT" panose="020B0502020104020203" pitchFamily="34" charset="77"/>
              <a:sym typeface="American Typewriter"/>
            </a:endParaRPr>
          </a:p>
        </p:txBody>
      </p:sp>
      <p:sp>
        <p:nvSpPr>
          <p:cNvPr id="140" name="tolerate"/>
          <p:cNvSpPr txBox="1"/>
          <p:nvPr/>
        </p:nvSpPr>
        <p:spPr>
          <a:xfrm>
            <a:off x="5835378" y="2522165"/>
            <a:ext cx="14507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shed</a:t>
            </a:r>
            <a:endParaRPr dirty="0">
              <a:latin typeface="Gill Sans MT" panose="020B0502020104020203" pitchFamily="34" charset="77"/>
            </a:endParaRPr>
          </a:p>
        </p:txBody>
      </p:sp>
      <p:sp>
        <p:nvSpPr>
          <p:cNvPr id="141" name="fixation"/>
          <p:cNvSpPr txBox="1"/>
          <p:nvPr/>
        </p:nvSpPr>
        <p:spPr>
          <a:xfrm>
            <a:off x="5772863" y="4280417"/>
            <a:ext cx="1575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hitch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22557" y="5188117"/>
            <a:ext cx="15597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seize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05589" y="5996646"/>
            <a:ext cx="259366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retaliate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80079" y="1309202"/>
            <a:ext cx="28581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smudge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532969"/>
            <a:ext cx="645773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smudge is a dirty mark.</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Ron left </a:t>
            </a:r>
            <a:r>
              <a:rPr lang="en-GB" sz="4000" b="1" dirty="0">
                <a:latin typeface="Gill Sans MT" panose="020B0502020104020203" pitchFamily="34" charset="77"/>
              </a:rPr>
              <a:t>smudges</a:t>
            </a:r>
            <a:r>
              <a:rPr lang="en-GB" sz="4000" dirty="0">
                <a:latin typeface="Gill Sans MT" panose="020B0502020104020203" pitchFamily="34" charset="77"/>
              </a:rPr>
              <a:t> of paint on the paper.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smudge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68645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mark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smear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1989394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dirty smudge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covered in smudges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822D3665-00E4-6D4F-B908-5CF3BD7DA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981" y="2537344"/>
            <a:ext cx="3267710" cy="326771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4073" y="1309202"/>
            <a:ext cx="201016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begin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314073"/>
            <a:ext cx="620439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To begin to do something means to start doing it.</a:t>
            </a:r>
            <a:endParaRPr sz="40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time to </a:t>
            </a:r>
            <a:r>
              <a:rPr lang="en-GB" sz="4000" b="1" dirty="0">
                <a:latin typeface="Gill Sans MT" panose="020B0502020104020203" pitchFamily="34" charset="77"/>
              </a:rPr>
              <a:t>begin</a:t>
            </a:r>
            <a:r>
              <a:rPr lang="en-GB" sz="4000" dirty="0">
                <a:latin typeface="Gill Sans MT" panose="020B0502020104020203" pitchFamily="34" charset="77"/>
              </a:rPr>
              <a:t> the story.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be-gin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7117018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launch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5617141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begin to believe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begin the 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8" name="Picture 7" descr="Icon&#10;&#10;Description automatically generated">
            <a:extLst>
              <a:ext uri="{FF2B5EF4-FFF2-40B4-BE49-F238E27FC236}">
                <a16:creationId xmlns:a16="http://schemas.microsoft.com/office/drawing/2014/main" id="{ADD79AFF-997E-5E4A-8424-02F997CD6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079" y="1924054"/>
            <a:ext cx="4135784" cy="4135784"/>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1098" y="1309202"/>
            <a:ext cx="219611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order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921460"/>
            <a:ext cx="6428564"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order something that you are going to pay for, you ask for it to be brought to you, sent to you, or obtained for you.</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 </a:t>
            </a:r>
            <a:r>
              <a:rPr lang="en-GB" sz="4000" b="1" dirty="0">
                <a:latin typeface="Gill Sans MT" panose="020B0502020104020203" pitchFamily="34" charset="77"/>
              </a:rPr>
              <a:t>ordered</a:t>
            </a:r>
            <a:r>
              <a:rPr lang="en-GB" sz="4000" dirty="0">
                <a:latin typeface="Gill Sans MT" panose="020B0502020104020203" pitchFamily="34" charset="77"/>
              </a:rPr>
              <a:t> a cheese sandwich for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or-der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136465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request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815616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calmly order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ordered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3C45636-B037-4C40-A08C-E0C1C20DF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830" y="2546640"/>
            <a:ext cx="3875695" cy="387569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9003" y="1309202"/>
            <a:ext cx="27202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project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58336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project is a task that requires a lot of time and effort.</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started their castle </a:t>
            </a:r>
            <a:r>
              <a:rPr lang="en-GB" sz="4000" b="1" dirty="0">
                <a:latin typeface="Gill Sans MT" panose="020B0502020104020203" pitchFamily="34" charset="77"/>
              </a:rPr>
              <a:t>project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proj-ect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5072345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096167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tricky 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BF74C6CA-4EC0-824F-874A-417DDC79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348" y="2136647"/>
            <a:ext cx="3797034" cy="379703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56925" y="1309202"/>
            <a:ext cx="11044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fail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150267"/>
            <a:ext cx="629228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fail to do something that you were trying to do, you are unable to do it or do not succeed in doing it.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Molly </a:t>
            </a:r>
            <a:r>
              <a:rPr lang="en-GB" sz="4000" b="1" dirty="0">
                <a:latin typeface="Gill Sans MT" panose="020B0502020104020203" pitchFamily="34" charset="77"/>
              </a:rPr>
              <a:t>failed</a:t>
            </a:r>
            <a:r>
              <a:rPr lang="en-GB" sz="4000" dirty="0">
                <a:latin typeface="Gill Sans MT" panose="020B0502020104020203" pitchFamily="34" charset="77"/>
              </a:rPr>
              <a:t> to stay on the balance beam.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543095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challenge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837843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failed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only just failed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674430F0-AD5C-3B47-A5DC-23A59065D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209" y="2124580"/>
            <a:ext cx="4876800" cy="48768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22298</TotalTime>
  <Words>1195</Words>
  <Application>Microsoft Macintosh PowerPoint</Application>
  <PresentationFormat>Custom</PresentationFormat>
  <Paragraphs>340</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324</cp:revision>
  <dcterms:modified xsi:type="dcterms:W3CDTF">2021-11-18T09:14:44Z</dcterms:modified>
</cp:coreProperties>
</file>