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26"/>
    <p:restoredTop sz="94756"/>
  </p:normalViewPr>
  <p:slideViewPr>
    <p:cSldViewPr snapToGrid="0" snapToObjects="1">
      <p:cViewPr>
        <p:scale>
          <a:sx n="50" d="100"/>
          <a:sy n="50" d="100"/>
        </p:scale>
        <p:origin x="52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29419" y="3226831"/>
            <a:ext cx="7729681"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13</a:t>
            </a:r>
            <a:r>
              <a:rPr dirty="0">
                <a:latin typeface="Gill Sans MT" panose="020B0502020104020203" pitchFamily="34" charset="77"/>
              </a:rPr>
              <a:t> </a:t>
            </a:r>
            <a:r>
              <a:rPr lang="en-GB" dirty="0">
                <a:latin typeface="Gill Sans MT" panose="020B0502020104020203" pitchFamily="34" charset="77"/>
              </a:rPr>
              <a:t>– 6th December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3136" y="1309202"/>
            <a:ext cx="27475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beckon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074542"/>
            <a:ext cx="6468651"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beckon to someone, you signal to them to come to you.</a:t>
            </a:r>
            <a:endParaRPr sz="40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teacher </a:t>
            </a:r>
            <a:r>
              <a:rPr lang="en-GB" sz="4000" b="1" dirty="0">
                <a:latin typeface="Gill Sans MT" panose="020B0502020104020203" pitchFamily="34" charset="77"/>
              </a:rPr>
              <a:t>beckoned</a:t>
            </a:r>
            <a:r>
              <a:rPr lang="en-GB" sz="4000" dirty="0">
                <a:latin typeface="Gill Sans MT" panose="020B0502020104020203" pitchFamily="34" charset="77"/>
              </a:rPr>
              <a:t> the children into the hall. </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beck-on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8092976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signal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reckon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second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189525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beckon excitedly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beckoned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4971DA2D-A672-744F-A445-DC66B97C1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014" y="2725269"/>
            <a:ext cx="3321235" cy="332123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62705" y="1309202"/>
            <a:ext cx="34929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sensation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56045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Sensation is your ability to feel things physically, especially through your sense of touch.</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Eating the ice-cream too fast created a painful </a:t>
            </a:r>
            <a:r>
              <a:rPr lang="en-GB" sz="4000" b="1" dirty="0">
                <a:latin typeface="Gill Sans MT" panose="020B0502020104020203" pitchFamily="34" charset="77"/>
              </a:rPr>
              <a:t>sensation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sen-sa-tion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2340292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new sensation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unusual sensation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5204091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window, close&#10;&#10;Description automatically generated">
            <a:extLst>
              <a:ext uri="{FF2B5EF4-FFF2-40B4-BE49-F238E27FC236}">
                <a16:creationId xmlns:a16="http://schemas.microsoft.com/office/drawing/2014/main" id="{6B554BC6-A90D-0044-BAB3-DE7BB5720A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485" y="2527703"/>
            <a:ext cx="3414214" cy="341421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5735" y="1309202"/>
            <a:ext cx="21303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strain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573686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strain to do something, you make a great effort to do it when it is difficult to do.</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a:t>
            </a:r>
            <a:r>
              <a:rPr lang="en-GB" sz="4000" b="1" dirty="0">
                <a:latin typeface="Gill Sans MT" panose="020B0502020104020203" pitchFamily="34" charset="77"/>
              </a:rPr>
              <a:t>strained</a:t>
            </a:r>
            <a:r>
              <a:rPr lang="en-GB" sz="4000" dirty="0">
                <a:latin typeface="Gill Sans MT" panose="020B0502020104020203" pitchFamily="34" charset="77"/>
              </a:rPr>
              <a:t> to hold his position in gymnastics.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strain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6238020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under great strain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strain and injure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1337419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struggle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toil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energy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78C23931-3A24-A847-BA89-3F74D0FC9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754" y="2302168"/>
            <a:ext cx="3987974" cy="398797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5247" y="1309202"/>
            <a:ext cx="255037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expect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2937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expect something to happen, you believe that it will happen.</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Igor </a:t>
            </a:r>
            <a:r>
              <a:rPr lang="en-GB" b="1" dirty="0">
                <a:latin typeface="Gill Sans MT" panose="020B0502020104020203" pitchFamily="34" charset="77"/>
              </a:rPr>
              <a:t>expected</a:t>
            </a:r>
            <a:r>
              <a:rPr lang="en-GB" dirty="0">
                <a:latin typeface="Gill Sans MT" panose="020B0502020104020203" pitchFamily="34" charset="77"/>
              </a:rPr>
              <a:t> to get full marks in the test.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a:t>
            </a:r>
            <a:r>
              <a:rPr lang="en-GB" dirty="0" err="1">
                <a:latin typeface="Gill Sans MT" panose="020B0502020104020203" pitchFamily="34" charset="77"/>
              </a:rPr>
              <a:t>pect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089948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expect to 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always expects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8379601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anticipate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delivery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await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antly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subject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A0CA08AB-0113-6D4E-AC7C-0DBE7150A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584" y="2486934"/>
            <a:ext cx="3530555" cy="3530555"/>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8106" y="1309202"/>
            <a:ext cx="24750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thread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06404"/>
            <a:ext cx="6201901"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thread your way through a group of people or things, or thread through it, you move through it carefully or slowly, changing direction frequently as you move.</a:t>
            </a:r>
            <a:endParaRPr sz="28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Jones </a:t>
            </a:r>
            <a:r>
              <a:rPr lang="en-GB" sz="4000" b="1" dirty="0">
                <a:latin typeface="Gill Sans MT" panose="020B0502020104020203" pitchFamily="34" charset="77"/>
              </a:rPr>
              <a:t>threaded</a:t>
            </a:r>
            <a:r>
              <a:rPr lang="en-GB" sz="4000" dirty="0">
                <a:latin typeface="Gill Sans MT" panose="020B0502020104020203" pitchFamily="34" charset="77"/>
              </a:rPr>
              <a:t> his way through the children.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thread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824562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thread and weave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thread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2931166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file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FC869713-5903-3B49-886F-4715937C7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5786" y="2447532"/>
            <a:ext cx="3548299" cy="354829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5661427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enemy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snack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thick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murky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7916192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beckon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sensation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strain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expect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2832806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enemy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sticky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murky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690759883"/>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substance is soft, or thick and liquid, and can *** to other things. *** things are covered with a *** substance.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is your ***, they hate you or want to harm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place or time of day is dark and rather unpleasant because there is not enough 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simple meal that is quick to cook and to 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Something that is *** has a large distance between its two opposite sides.</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B23B9936-D417-C04D-BCE9-19FDD43042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2436" y="3810710"/>
            <a:ext cx="1347316" cy="1347316"/>
          </a:xfrm>
          <a:prstGeom prst="rect">
            <a:avLst/>
          </a:prstGeom>
        </p:spPr>
      </p:pic>
      <p:pic>
        <p:nvPicPr>
          <p:cNvPr id="23" name="Picture 22" descr="Logo, icon&#10;&#10;Description automatically generated">
            <a:extLst>
              <a:ext uri="{FF2B5EF4-FFF2-40B4-BE49-F238E27FC236}">
                <a16:creationId xmlns:a16="http://schemas.microsoft.com/office/drawing/2014/main" id="{D84EADD5-BEFF-9C44-9627-94DD74349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7509" y="6414108"/>
            <a:ext cx="1288434" cy="1288434"/>
          </a:xfrm>
          <a:prstGeom prst="rect">
            <a:avLst/>
          </a:prstGeom>
        </p:spPr>
      </p:pic>
      <p:pic>
        <p:nvPicPr>
          <p:cNvPr id="24" name="Picture 23" descr="A picture containing vector graphics&#10;&#10;Description automatically generated">
            <a:extLst>
              <a:ext uri="{FF2B5EF4-FFF2-40B4-BE49-F238E27FC236}">
                <a16:creationId xmlns:a16="http://schemas.microsoft.com/office/drawing/2014/main" id="{99BBDEF6-47F5-DF4E-B857-84928A32F9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9812" y="2613566"/>
            <a:ext cx="1197144" cy="1197144"/>
          </a:xfrm>
          <a:prstGeom prst="rect">
            <a:avLst/>
          </a:prstGeom>
        </p:spPr>
      </p:pic>
      <p:pic>
        <p:nvPicPr>
          <p:cNvPr id="25" name="Picture 24" descr="Icon&#10;&#10;Description automatically generated">
            <a:extLst>
              <a:ext uri="{FF2B5EF4-FFF2-40B4-BE49-F238E27FC236}">
                <a16:creationId xmlns:a16="http://schemas.microsoft.com/office/drawing/2014/main" id="{4A055AF3-88C0-F048-8E63-0F83B041F1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87714" y="7925750"/>
            <a:ext cx="1014316" cy="1014316"/>
          </a:xfrm>
          <a:prstGeom prst="rect">
            <a:avLst/>
          </a:prstGeom>
        </p:spPr>
      </p:pic>
      <p:pic>
        <p:nvPicPr>
          <p:cNvPr id="26" name="Picture 25" descr="Icon&#10;&#10;Description automatically generated">
            <a:extLst>
              <a:ext uri="{FF2B5EF4-FFF2-40B4-BE49-F238E27FC236}">
                <a16:creationId xmlns:a16="http://schemas.microsoft.com/office/drawing/2014/main" id="{9A71FD29-6B4E-4141-B868-25EAEB786A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1894" y="5134104"/>
            <a:ext cx="1168400" cy="116840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53801978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beckon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sensation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expect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thread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407986819"/>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is your ability to feel things physically, especially through your sense of 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to happen, you believe that it will happen.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to someone, you signal to them to come to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your way through a group of people or things, or thread through it, you move through it carefully or slowly, changing direction frequently as you 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to do something, you make a great effort to do it when it is difficult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D0B6A5EE-924D-1248-A5EE-71F9153CA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917" y="5269386"/>
            <a:ext cx="940568" cy="940568"/>
          </a:xfrm>
          <a:prstGeom prst="rect">
            <a:avLst/>
          </a:prstGeom>
        </p:spPr>
      </p:pic>
      <p:pic>
        <p:nvPicPr>
          <p:cNvPr id="23" name="Picture 22" descr="A picture containing window, close&#10;&#10;Description automatically generated">
            <a:extLst>
              <a:ext uri="{FF2B5EF4-FFF2-40B4-BE49-F238E27FC236}">
                <a16:creationId xmlns:a16="http://schemas.microsoft.com/office/drawing/2014/main" id="{0DAE496B-46F9-0344-B4AD-656EE3FD9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3946" y="2736431"/>
            <a:ext cx="940569" cy="940569"/>
          </a:xfrm>
          <a:prstGeom prst="rect">
            <a:avLst/>
          </a:prstGeom>
        </p:spPr>
      </p:pic>
      <p:pic>
        <p:nvPicPr>
          <p:cNvPr id="24" name="Picture 23" descr="Icon&#10;&#10;Description automatically generated">
            <a:extLst>
              <a:ext uri="{FF2B5EF4-FFF2-40B4-BE49-F238E27FC236}">
                <a16:creationId xmlns:a16="http://schemas.microsoft.com/office/drawing/2014/main" id="{D4EA4DA5-74DB-FC48-9F54-BD2345D9FA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3431" y="7657640"/>
            <a:ext cx="1179810" cy="1179810"/>
          </a:xfrm>
          <a:prstGeom prst="rect">
            <a:avLst/>
          </a:prstGeom>
        </p:spPr>
      </p:pic>
      <p:pic>
        <p:nvPicPr>
          <p:cNvPr id="25" name="Picture 24" descr="Icon&#10;&#10;Description automatically generated">
            <a:extLst>
              <a:ext uri="{FF2B5EF4-FFF2-40B4-BE49-F238E27FC236}">
                <a16:creationId xmlns:a16="http://schemas.microsoft.com/office/drawing/2014/main" id="{5088F0D5-9E88-6346-B9AB-61BD46BC28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7484" y="3847328"/>
            <a:ext cx="1179810" cy="1179810"/>
          </a:xfrm>
          <a:prstGeom prst="rect">
            <a:avLst/>
          </a:prstGeom>
        </p:spPr>
      </p:pic>
      <p:pic>
        <p:nvPicPr>
          <p:cNvPr id="26" name="Picture 25" descr="Icon&#10;&#10;Description automatically generated">
            <a:extLst>
              <a:ext uri="{FF2B5EF4-FFF2-40B4-BE49-F238E27FC236}">
                <a16:creationId xmlns:a16="http://schemas.microsoft.com/office/drawing/2014/main" id="{E873DD16-7EAA-3F4C-A99F-CACBCAD92D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07484" y="6420153"/>
            <a:ext cx="1114679" cy="111467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56311" y="3085008"/>
            <a:ext cx="20855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enemy</a:t>
            </a:r>
            <a:endParaRPr b="1" dirty="0">
              <a:latin typeface="Gill Sans MT" panose="020B0502020104020203" pitchFamily="34" charset="77"/>
              <a:sym typeface="American Typewriter"/>
            </a:endParaRPr>
          </a:p>
        </p:txBody>
      </p:sp>
      <p:sp>
        <p:nvSpPr>
          <p:cNvPr id="134" name="office"/>
          <p:cNvSpPr txBox="1"/>
          <p:nvPr/>
        </p:nvSpPr>
        <p:spPr>
          <a:xfrm>
            <a:off x="2933448" y="3993661"/>
            <a:ext cx="17312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snack</a:t>
            </a:r>
            <a:endParaRPr dirty="0">
              <a:latin typeface="Gill Sans MT" panose="020B0502020104020203" pitchFamily="34" charset="77"/>
            </a:endParaRPr>
          </a:p>
        </p:txBody>
      </p:sp>
      <p:sp>
        <p:nvSpPr>
          <p:cNvPr id="135" name="spare"/>
          <p:cNvSpPr txBox="1"/>
          <p:nvPr/>
        </p:nvSpPr>
        <p:spPr>
          <a:xfrm>
            <a:off x="2911003" y="4843260"/>
            <a:ext cx="17761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sticky</a:t>
            </a:r>
            <a:endParaRPr b="1" dirty="0">
              <a:latin typeface="Gill Sans MT" panose="020B0502020104020203" pitchFamily="34" charset="77"/>
              <a:sym typeface="American Typewriter"/>
            </a:endParaRPr>
          </a:p>
        </p:txBody>
      </p:sp>
      <p:sp>
        <p:nvSpPr>
          <p:cNvPr id="136" name="chipped"/>
          <p:cNvSpPr txBox="1"/>
          <p:nvPr/>
        </p:nvSpPr>
        <p:spPr>
          <a:xfrm>
            <a:off x="3021613" y="5769060"/>
            <a:ext cx="15549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thick</a:t>
            </a:r>
            <a:endParaRPr dirty="0">
              <a:latin typeface="Gill Sans MT" panose="020B0502020104020203" pitchFamily="34" charset="77"/>
            </a:endParaRPr>
          </a:p>
        </p:txBody>
      </p:sp>
      <p:sp>
        <p:nvSpPr>
          <p:cNvPr id="137" name="lift"/>
          <p:cNvSpPr txBox="1"/>
          <p:nvPr/>
        </p:nvSpPr>
        <p:spPr>
          <a:xfrm>
            <a:off x="2788373" y="6639612"/>
            <a:ext cx="20213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murky</a:t>
            </a:r>
            <a:endParaRPr dirty="0">
              <a:latin typeface="Gill Sans MT" panose="020B0502020104020203" pitchFamily="34" charset="77"/>
            </a:endParaRPr>
          </a:p>
        </p:txBody>
      </p:sp>
      <p:sp>
        <p:nvSpPr>
          <p:cNvPr id="138" name="mutter"/>
          <p:cNvSpPr txBox="1"/>
          <p:nvPr/>
        </p:nvSpPr>
        <p:spPr>
          <a:xfrm>
            <a:off x="7791111" y="3961911"/>
            <a:ext cx="28501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sensation</a:t>
            </a:r>
            <a:endParaRPr b="1" dirty="0">
              <a:latin typeface="Gill Sans MT" panose="020B0502020104020203" pitchFamily="34" charset="77"/>
              <a:sym typeface="American Typewriter"/>
            </a:endParaRPr>
          </a:p>
        </p:txBody>
      </p:sp>
      <p:sp>
        <p:nvSpPr>
          <p:cNvPr id="139" name="unveil"/>
          <p:cNvSpPr txBox="1"/>
          <p:nvPr/>
        </p:nvSpPr>
        <p:spPr>
          <a:xfrm>
            <a:off x="8082456" y="5750010"/>
            <a:ext cx="20774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expect</a:t>
            </a:r>
            <a:endParaRPr b="1" dirty="0">
              <a:latin typeface="Gill Sans MT" panose="020B0502020104020203" pitchFamily="34" charset="77"/>
              <a:sym typeface="American Typewriter"/>
            </a:endParaRPr>
          </a:p>
        </p:txBody>
      </p:sp>
      <p:sp>
        <p:nvSpPr>
          <p:cNvPr id="140" name="tolerate"/>
          <p:cNvSpPr txBox="1"/>
          <p:nvPr/>
        </p:nvSpPr>
        <p:spPr>
          <a:xfrm>
            <a:off x="8107710" y="3065958"/>
            <a:ext cx="22169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beckon</a:t>
            </a:r>
            <a:endParaRPr dirty="0">
              <a:latin typeface="Gill Sans MT" panose="020B0502020104020203" pitchFamily="34" charset="77"/>
            </a:endParaRPr>
          </a:p>
        </p:txBody>
      </p:sp>
      <p:sp>
        <p:nvSpPr>
          <p:cNvPr id="141" name="fixation"/>
          <p:cNvSpPr txBox="1"/>
          <p:nvPr/>
        </p:nvSpPr>
        <p:spPr>
          <a:xfrm>
            <a:off x="8327328" y="4824210"/>
            <a:ext cx="17777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strain</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49784" y="6639611"/>
            <a:ext cx="20534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thread</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64593" y="480767"/>
            <a:ext cx="690894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enemy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2651"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snack</a:t>
            </a:r>
            <a:endParaRPr sz="287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DA3C0D55-565A-F74C-9EAB-841D18215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042" y="-169801"/>
            <a:ext cx="4958992" cy="4958992"/>
          </a:xfrm>
          <a:prstGeom prst="rect">
            <a:avLst/>
          </a:prstGeom>
        </p:spPr>
      </p:pic>
      <p:pic>
        <p:nvPicPr>
          <p:cNvPr id="16" name="Picture 15" descr="Logo, icon&#10;&#10;Description automatically generated">
            <a:extLst>
              <a:ext uri="{FF2B5EF4-FFF2-40B4-BE49-F238E27FC236}">
                <a16:creationId xmlns:a16="http://schemas.microsoft.com/office/drawing/2014/main" id="{9FAC1398-3A85-BE40-B1CC-23E8ACC67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886" y="5420291"/>
            <a:ext cx="3894117" cy="389411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81009" y="42942"/>
            <a:ext cx="712695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sticky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30023" y="4876800"/>
            <a:ext cx="11039139"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thick</a:t>
            </a:r>
            <a:endParaRPr sz="13800" dirty="0">
              <a:latin typeface="Gill Sans MT" panose="020B0502020104020203" pitchFamily="34" charset="77"/>
            </a:endParaRPr>
          </a:p>
        </p:txBody>
      </p:sp>
      <p:pic>
        <p:nvPicPr>
          <p:cNvPr id="17" name="Picture 16" descr="A picture containing vector graphics&#10;&#10;Description automatically generated">
            <a:extLst>
              <a:ext uri="{FF2B5EF4-FFF2-40B4-BE49-F238E27FC236}">
                <a16:creationId xmlns:a16="http://schemas.microsoft.com/office/drawing/2014/main" id="{B8DFEF6A-F9A0-954C-927A-C928A42DB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129" y="473271"/>
            <a:ext cx="3532693" cy="3532693"/>
          </a:xfrm>
          <a:prstGeom prst="rect">
            <a:avLst/>
          </a:prstGeom>
        </p:spPr>
      </p:pic>
      <p:pic>
        <p:nvPicPr>
          <p:cNvPr id="18" name="Picture 17" descr="Icon&#10;&#10;Description automatically generated">
            <a:extLst>
              <a:ext uri="{FF2B5EF4-FFF2-40B4-BE49-F238E27FC236}">
                <a16:creationId xmlns:a16="http://schemas.microsoft.com/office/drawing/2014/main" id="{529DC95A-BF81-AD4E-BC05-C4F8C91595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950" y="5723291"/>
            <a:ext cx="3253255" cy="325325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84724" y="190032"/>
            <a:ext cx="802142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murky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13575" y="5731759"/>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beckon</a:t>
            </a:r>
            <a:endParaRPr sz="8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23645601-B604-E846-8D20-5AB78E15C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792" y="369962"/>
            <a:ext cx="3666199" cy="3666199"/>
          </a:xfrm>
          <a:prstGeom prst="rect">
            <a:avLst/>
          </a:prstGeom>
        </p:spPr>
      </p:pic>
      <p:pic>
        <p:nvPicPr>
          <p:cNvPr id="4" name="Picture 3" descr="Icon&#10;&#10;Description automatically generated">
            <a:extLst>
              <a:ext uri="{FF2B5EF4-FFF2-40B4-BE49-F238E27FC236}">
                <a16:creationId xmlns:a16="http://schemas.microsoft.com/office/drawing/2014/main" id="{715297BD-02FE-0440-B97D-25DB3DC80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49" y="5746536"/>
            <a:ext cx="3321235" cy="332123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30163" y="803484"/>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sensation</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69107" y="5203194"/>
            <a:ext cx="110000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strain</a:t>
            </a:r>
            <a:endParaRPr sz="11500" dirty="0">
              <a:latin typeface="Gill Sans MT" panose="020B0502020104020203" pitchFamily="34" charset="77"/>
            </a:endParaRPr>
          </a:p>
        </p:txBody>
      </p:sp>
      <p:pic>
        <p:nvPicPr>
          <p:cNvPr id="16" name="Picture 15" descr="A picture containing window, close&#10;&#10;Description automatically generated">
            <a:extLst>
              <a:ext uri="{FF2B5EF4-FFF2-40B4-BE49-F238E27FC236}">
                <a16:creationId xmlns:a16="http://schemas.microsoft.com/office/drawing/2014/main" id="{23E2DF6F-C930-004F-9C44-F7A955077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007" y="625684"/>
            <a:ext cx="3296558" cy="3296558"/>
          </a:xfrm>
          <a:prstGeom prst="rect">
            <a:avLst/>
          </a:prstGeom>
        </p:spPr>
      </p:pic>
      <p:pic>
        <p:nvPicPr>
          <p:cNvPr id="4" name="Picture 3" descr="Icon&#10;&#10;Description automatically generated">
            <a:extLst>
              <a:ext uri="{FF2B5EF4-FFF2-40B4-BE49-F238E27FC236}">
                <a16:creationId xmlns:a16="http://schemas.microsoft.com/office/drawing/2014/main" id="{884A7592-BEF7-3A49-BDA0-4E806BAB3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743" y="5730058"/>
            <a:ext cx="3384962" cy="338496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32454" y="100488"/>
            <a:ext cx="846706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expect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871892" y="5287250"/>
            <a:ext cx="129654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thread</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581CD61D-DE59-BE4A-B7A9-5604100F6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5573" y="825261"/>
            <a:ext cx="2875760" cy="2875760"/>
          </a:xfrm>
          <a:prstGeom prst="rect">
            <a:avLst/>
          </a:prstGeom>
        </p:spPr>
      </p:pic>
      <p:pic>
        <p:nvPicPr>
          <p:cNvPr id="4" name="Picture 3" descr="Icon&#10;&#10;Description automatically generated">
            <a:extLst>
              <a:ext uri="{FF2B5EF4-FFF2-40B4-BE49-F238E27FC236}">
                <a16:creationId xmlns:a16="http://schemas.microsoft.com/office/drawing/2014/main" id="{5766DDEC-21B2-3540-A263-5F60C419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86" y="5927519"/>
            <a:ext cx="2844800" cy="28448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17963" y="2274766"/>
            <a:ext cx="20855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enemy</a:t>
            </a:r>
            <a:endParaRPr b="1" dirty="0">
              <a:latin typeface="Gill Sans MT" panose="020B0502020104020203" pitchFamily="34" charset="77"/>
              <a:sym typeface="American Typewriter"/>
            </a:endParaRPr>
          </a:p>
        </p:txBody>
      </p:sp>
      <p:sp>
        <p:nvSpPr>
          <p:cNvPr id="134" name="office"/>
          <p:cNvSpPr txBox="1"/>
          <p:nvPr/>
        </p:nvSpPr>
        <p:spPr>
          <a:xfrm>
            <a:off x="5695104" y="3183419"/>
            <a:ext cx="173124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snack</a:t>
            </a:r>
            <a:endParaRPr dirty="0">
              <a:latin typeface="Gill Sans MT" panose="020B0502020104020203" pitchFamily="34" charset="77"/>
            </a:endParaRPr>
          </a:p>
        </p:txBody>
      </p:sp>
      <p:sp>
        <p:nvSpPr>
          <p:cNvPr id="135" name="spare"/>
          <p:cNvSpPr txBox="1"/>
          <p:nvPr/>
        </p:nvSpPr>
        <p:spPr>
          <a:xfrm>
            <a:off x="5672653" y="4033018"/>
            <a:ext cx="177612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sticky</a:t>
            </a:r>
            <a:endParaRPr b="1" dirty="0">
              <a:latin typeface="Gill Sans MT" panose="020B0502020104020203" pitchFamily="34" charset="77"/>
              <a:sym typeface="American Typewriter"/>
            </a:endParaRPr>
          </a:p>
        </p:txBody>
      </p:sp>
      <p:sp>
        <p:nvSpPr>
          <p:cNvPr id="136" name="chipped"/>
          <p:cNvSpPr txBox="1"/>
          <p:nvPr/>
        </p:nvSpPr>
        <p:spPr>
          <a:xfrm>
            <a:off x="5783268" y="4958818"/>
            <a:ext cx="15549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thick</a:t>
            </a:r>
            <a:endParaRPr dirty="0">
              <a:latin typeface="Gill Sans MT" panose="020B0502020104020203" pitchFamily="34" charset="77"/>
            </a:endParaRPr>
          </a:p>
        </p:txBody>
      </p:sp>
      <p:sp>
        <p:nvSpPr>
          <p:cNvPr id="137" name="lift"/>
          <p:cNvSpPr txBox="1"/>
          <p:nvPr/>
        </p:nvSpPr>
        <p:spPr>
          <a:xfrm>
            <a:off x="5550030" y="5829370"/>
            <a:ext cx="20213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murky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135669" y="3418118"/>
            <a:ext cx="285014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sensation</a:t>
            </a:r>
            <a:endParaRPr b="1" dirty="0">
              <a:latin typeface="Gill Sans MT" panose="020B0502020104020203" pitchFamily="34" charset="77"/>
              <a:sym typeface="American Typewriter"/>
            </a:endParaRPr>
          </a:p>
        </p:txBody>
      </p:sp>
      <p:sp>
        <p:nvSpPr>
          <p:cNvPr id="140" name="tolerate"/>
          <p:cNvSpPr txBox="1"/>
          <p:nvPr/>
        </p:nvSpPr>
        <p:spPr>
          <a:xfrm>
            <a:off x="5452262" y="2522165"/>
            <a:ext cx="221695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beckon</a:t>
            </a:r>
            <a:endParaRPr dirty="0">
              <a:latin typeface="Gill Sans MT" panose="020B0502020104020203" pitchFamily="34" charset="77"/>
            </a:endParaRPr>
          </a:p>
        </p:txBody>
      </p:sp>
      <p:sp>
        <p:nvSpPr>
          <p:cNvPr id="141" name="fixation"/>
          <p:cNvSpPr txBox="1"/>
          <p:nvPr/>
        </p:nvSpPr>
        <p:spPr>
          <a:xfrm>
            <a:off x="5671877" y="4280417"/>
            <a:ext cx="17777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strain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63675" y="5188117"/>
            <a:ext cx="20774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expect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75697" y="5996646"/>
            <a:ext cx="20534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thread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61220" y="1309202"/>
            <a:ext cx="249587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enemy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6"/>
            <a:ext cx="6457735"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someone is your enemy, they hate you or want to harm you.</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red team were the </a:t>
            </a:r>
            <a:r>
              <a:rPr lang="en-GB" sz="4000" b="1" dirty="0">
                <a:latin typeface="Gill Sans MT" panose="020B0502020104020203" pitchFamily="34" charset="77"/>
              </a:rPr>
              <a:t>enemy</a:t>
            </a:r>
            <a:r>
              <a:rPr lang="en-GB" sz="4000" dirty="0">
                <a:latin typeface="Gill Sans MT" panose="020B0502020104020203" pitchFamily="34" charset="77"/>
              </a:rPr>
              <a:t> in the game.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en</a:t>
            </a:r>
            <a:r>
              <a:rPr lang="en-GB" dirty="0">
                <a:latin typeface="Gill Sans MT" panose="020B0502020104020203" pitchFamily="34" charset="77"/>
              </a:rPr>
              <a:t>-e-my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331468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foe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rival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96953239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sneaky enemy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dangerous enemy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F968699B-B3BF-4A43-BDB6-31EADC16B8CC}"/>
              </a:ext>
            </a:extLst>
          </p:cNvPr>
          <p:cNvPicPr>
            <a:picLocks noChangeAspect="1"/>
          </p:cNvPicPr>
          <p:nvPr/>
        </p:nvPicPr>
        <p:blipFill rotWithShape="1">
          <a:blip r:embed="rId3">
            <a:extLst>
              <a:ext uri="{28A0092B-C50C-407E-A947-70E740481C1C}">
                <a14:useLocalDpi xmlns:a14="http://schemas.microsoft.com/office/drawing/2010/main" val="0"/>
              </a:ext>
            </a:extLst>
          </a:blip>
          <a:srcRect b="21692"/>
          <a:stretch/>
        </p:blipFill>
        <p:spPr>
          <a:xfrm>
            <a:off x="6971244" y="1822440"/>
            <a:ext cx="5502864" cy="43091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8389" y="1309202"/>
            <a:ext cx="21015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snack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06296"/>
            <a:ext cx="5777677"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snack is a simple meal that is quick to cook and to eat.</a:t>
            </a:r>
            <a:endParaRPr sz="40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time for a </a:t>
            </a:r>
            <a:r>
              <a:rPr lang="en-GB" sz="4000" b="1" dirty="0">
                <a:latin typeface="Gill Sans MT" panose="020B0502020104020203" pitchFamily="34" charset="77"/>
              </a:rPr>
              <a:t>snack</a:t>
            </a:r>
            <a:r>
              <a:rPr lang="en-GB" sz="4000" dirty="0">
                <a:latin typeface="Gill Sans MT" panose="020B0502020104020203" pitchFamily="34" charset="77"/>
              </a:rPr>
              <a:t>, as everyone was hungry.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snack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9605123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nibble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bite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7584471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delicious snack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tasty snack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9EB1B95C-BB33-B949-BC4A-51900787E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5969" y="2271117"/>
            <a:ext cx="3894117" cy="389411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0336" y="1309202"/>
            <a:ext cx="215764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sticky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921460"/>
            <a:ext cx="7007684"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sticky substance is soft, or thick and liquid, and can stick to other things. Sticky things are covered with a sticky substance.</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mud was </a:t>
            </a:r>
            <a:r>
              <a:rPr lang="en-GB" sz="4000" b="1" dirty="0">
                <a:latin typeface="Gill Sans MT" panose="020B0502020104020203" pitchFamily="34" charset="77"/>
              </a:rPr>
              <a:t>sticky</a:t>
            </a:r>
            <a:r>
              <a:rPr lang="en-GB" sz="4000" dirty="0">
                <a:latin typeface="Gill Sans MT" panose="020B0502020104020203" pitchFamily="34" charset="77"/>
              </a:rPr>
              <a:t> and left footprints everywhere.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stick-y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3209179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adhesive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gluey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317694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gloopy and sticky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annoyingly sticky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F2C23248-4C03-6349-9EF7-B72225869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048" y="2541251"/>
            <a:ext cx="3532693" cy="353269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74602" y="1309202"/>
            <a:ext cx="186910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thick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9512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thick has a large distance between its two opposite sides.</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tree </a:t>
            </a:r>
            <a:r>
              <a:rPr lang="en-GB" sz="4000" dirty="0" err="1">
                <a:latin typeface="Gill Sans MT" panose="020B0502020104020203" pitchFamily="34" charset="77"/>
              </a:rPr>
              <a:t>trunck</a:t>
            </a:r>
            <a:r>
              <a:rPr lang="en-GB" sz="4000" dirty="0">
                <a:latin typeface="Gill Sans MT" panose="020B0502020104020203" pitchFamily="34" charset="77"/>
              </a:rPr>
              <a:t> was </a:t>
            </a:r>
            <a:r>
              <a:rPr lang="en-GB" sz="4000" b="1" dirty="0">
                <a:latin typeface="Gill Sans MT" panose="020B0502020104020203" pitchFamily="34" charset="77"/>
              </a:rPr>
              <a:t>thick</a:t>
            </a:r>
            <a:r>
              <a:rPr lang="en-GB" sz="4000" dirty="0">
                <a:latin typeface="Gill Sans MT" panose="020B0502020104020203" pitchFamily="34" charset="77"/>
              </a:rPr>
              <a:t> and strong.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thick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5756568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chunky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branch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bulky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8766845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large and 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thick piece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AEAA51C-4419-BB4D-A9AE-D3BC81314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930" y="2637861"/>
            <a:ext cx="3253255" cy="325325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8093" y="1309202"/>
            <a:ext cx="24221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murky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63011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murky place or time of day is dark and rather unpleasant because there is not enough light.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sky was </a:t>
            </a:r>
            <a:r>
              <a:rPr lang="en-GB" sz="4000" b="1" dirty="0">
                <a:latin typeface="Gill Sans MT" panose="020B0502020104020203" pitchFamily="34" charset="77"/>
              </a:rPr>
              <a:t>murky</a:t>
            </a:r>
            <a:r>
              <a:rPr lang="en-GB" sz="4000" dirty="0">
                <a:latin typeface="Gill Sans MT" panose="020B0502020104020203" pitchFamily="34" charset="77"/>
              </a:rPr>
              <a:t> and it started to rain.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murk-y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1114097"/>
              </p:ext>
            </p:extLst>
          </p:nvPr>
        </p:nvGraphicFramePr>
        <p:xfrm>
          <a:off x="5112" y="7748437"/>
          <a:ext cx="12999688" cy="2086884"/>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quirky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gloomy</a:t>
                      </a:r>
                    </a:p>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sunny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turkey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1610490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cold and murky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unusually murky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6D49328E-8F14-BA4C-BBE1-DC6427504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965" y="2335124"/>
            <a:ext cx="3802831" cy="380283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23145</TotalTime>
  <Words>1256</Words>
  <Application>Microsoft Macintosh PowerPoint</Application>
  <PresentationFormat>Custom</PresentationFormat>
  <Paragraphs>349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329</cp:revision>
  <dcterms:modified xsi:type="dcterms:W3CDTF">2021-11-29T12:47:46Z</dcterms:modified>
</cp:coreProperties>
</file>