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882"/>
    <p:restoredTop sz="94756"/>
  </p:normalViewPr>
  <p:slideViewPr>
    <p:cSldViewPr snapToGrid="0" snapToObjects="1">
      <p:cViewPr varScale="1">
        <p:scale>
          <a:sx n="63" d="100"/>
          <a:sy n="63" d="100"/>
        </p:scale>
        <p:origin x="8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659500" y="3226831"/>
            <a:ext cx="8069517"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12</a:t>
            </a:r>
            <a:r>
              <a:rPr dirty="0">
                <a:latin typeface="Gill Sans MT" panose="020B0502020104020203" pitchFamily="34" charset="77"/>
              </a:rPr>
              <a:t> </a:t>
            </a:r>
            <a:r>
              <a:rPr lang="en-GB" dirty="0">
                <a:latin typeface="Gill Sans MT" panose="020B0502020104020203" pitchFamily="34" charset="77"/>
              </a:rPr>
              <a:t>– 29th November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6617" y="1309202"/>
            <a:ext cx="330058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charisma</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772154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say that someone has charisma when they can attract, influence, and inspire people by their personal qualities.</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Darren was full of </a:t>
            </a:r>
            <a:r>
              <a:rPr lang="en-GB" sz="4000" b="1" dirty="0">
                <a:latin typeface="Gill Sans MT" panose="020B0502020104020203" pitchFamily="34" charset="77"/>
              </a:rPr>
              <a:t>charisma</a:t>
            </a:r>
            <a:r>
              <a:rPr lang="en-GB" sz="4000" dirty="0">
                <a:latin typeface="Gill Sans MT" panose="020B0502020104020203" pitchFamily="34" charset="77"/>
              </a:rPr>
              <a:t> and was a great nativity actor.</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cha-</a:t>
            </a:r>
            <a:r>
              <a:rPr lang="en-GB" dirty="0" err="1">
                <a:latin typeface="Gill Sans MT" panose="020B0502020104020203" pitchFamily="34" charset="77"/>
              </a:rPr>
              <a:t>ris</a:t>
            </a:r>
            <a:r>
              <a:rPr lang="en-GB" dirty="0">
                <a:latin typeface="Gill Sans MT" panose="020B0502020104020203" pitchFamily="34" charset="77"/>
              </a:rPr>
              <a:t>-ma</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7093747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personality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quality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8123843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brilliant and charismatic</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full of charisma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7" name="Picture 6" descr="Icon&#10;&#10;Description automatically generated">
            <a:extLst>
              <a:ext uri="{FF2B5EF4-FFF2-40B4-BE49-F238E27FC236}">
                <a16:creationId xmlns:a16="http://schemas.microsoft.com/office/drawing/2014/main" id="{057184DD-8077-4947-9040-12ADB89D3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6019" y="2569151"/>
            <a:ext cx="3540392" cy="3540392"/>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98532" y="1309202"/>
            <a:ext cx="282128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protect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560456"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To protect someone or something means to prevent them from being harmed or damaged.</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They recycled to </a:t>
            </a:r>
            <a:r>
              <a:rPr lang="en-GB" sz="4000" b="1" dirty="0">
                <a:latin typeface="Gill Sans MT" panose="020B0502020104020203" pitchFamily="34" charset="77"/>
              </a:rPr>
              <a:t>protect</a:t>
            </a:r>
            <a:r>
              <a:rPr lang="en-GB" sz="4000" dirty="0">
                <a:latin typeface="Gill Sans MT" panose="020B0502020104020203" pitchFamily="34" charset="77"/>
              </a:rPr>
              <a:t> the planet.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a:t>
            </a:r>
            <a:r>
              <a:rPr lang="en-GB" dirty="0" err="1">
                <a:latin typeface="Gill Sans MT" panose="020B0502020104020203" pitchFamily="34" charset="77"/>
              </a:rPr>
              <a:t>tect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0843721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protect completely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protect from 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2328743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guard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attack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defend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harm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79F19A4-79E5-9649-8060-F0F2DC705B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240" y="2302168"/>
            <a:ext cx="4310704" cy="431070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22660" y="1309202"/>
            <a:ext cx="327653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stranded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573686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Being stranded means to be left without the means to move from somewhere.</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Ruby was </a:t>
            </a:r>
            <a:r>
              <a:rPr lang="en-GB" sz="4000" b="1" dirty="0">
                <a:latin typeface="Gill Sans MT" panose="020B0502020104020203" pitchFamily="34" charset="77"/>
              </a:rPr>
              <a:t>stranded</a:t>
            </a:r>
            <a:r>
              <a:rPr lang="en-GB" sz="4000" dirty="0">
                <a:latin typeface="Gill Sans MT" panose="020B0502020104020203" pitchFamily="34" charset="77"/>
              </a:rPr>
              <a:t> on the island.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strand-ed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5103455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stranded and alone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stranded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5320244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stuck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island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helpless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expanded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A picture containing logo&#10;&#10;Description automatically generated">
            <a:extLst>
              <a:ext uri="{FF2B5EF4-FFF2-40B4-BE49-F238E27FC236}">
                <a16:creationId xmlns:a16="http://schemas.microsoft.com/office/drawing/2014/main" id="{1DDDBDC9-5A4F-664E-910E-0C791C74A0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198" y="2455733"/>
            <a:ext cx="3591192" cy="3591192"/>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9560" y="1309202"/>
            <a:ext cx="264175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useless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3873273"/>
            <a:ext cx="713196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is useless, you cannot use it. If someone feels useless, they feel bad because they are unable to help someone or achieve anything.</a:t>
            </a:r>
            <a:endParaRPr sz="32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Dan felt like he was </a:t>
            </a:r>
            <a:r>
              <a:rPr lang="en-GB" b="1" dirty="0">
                <a:latin typeface="Gill Sans MT" panose="020B0502020104020203" pitchFamily="34" charset="77"/>
              </a:rPr>
              <a:t>useless</a:t>
            </a:r>
            <a:r>
              <a:rPr lang="en-GB" dirty="0">
                <a:latin typeface="Gill Sans MT" panose="020B0502020104020203" pitchFamily="34" charset="77"/>
              </a:rPr>
              <a:t> at basketball.</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use-less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826811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totally useless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felt useless when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84202861"/>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worthless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juiceless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sports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inept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competent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maths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81D2F7BA-E309-BC4E-AFA0-A8C48A03A1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94" y="2415093"/>
            <a:ext cx="3724394" cy="3724394"/>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05332" y="1309202"/>
            <a:ext cx="330058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compare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775627"/>
            <a:ext cx="6201901"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compare things, you consider them and discover the differences or similarities between them.</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compared</a:t>
            </a:r>
            <a:r>
              <a:rPr lang="en-GB" sz="4000" dirty="0">
                <a:latin typeface="Gill Sans MT" panose="020B0502020104020203" pitchFamily="34" charset="77"/>
              </a:rPr>
              <a:t> materials in science.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com-pare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0532785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compare closely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compare every 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02697813"/>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contrast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share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liken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square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051BF2BC-48AB-B14E-91A6-8C903879A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226" y="2182175"/>
            <a:ext cx="4476435" cy="447643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36724466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rough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tough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weigh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catch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437306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protest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stranded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useless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compare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79598053"/>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tough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weigh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412170390"/>
              </p:ext>
            </p:extLst>
          </p:nvPr>
        </p:nvGraphicFramePr>
        <p:xfrm>
          <a:off x="5307795" y="1251704"/>
          <a:ext cx="4826233" cy="80280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someone or something *** a particular amount, this amount is how heavy they 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a person or animal, you capture them after chasing them, or by using a trap, net, or other device.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a surface is ***, it is uneven and not smooth.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task or problem is difficult to do or solve.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someone *** you to do something, they teach you the skills that you need in order to do it. If you *** to do something, you learn the skills that you need in order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19" name="Picture 18" descr="Icon&#10;&#10;Description automatically generated">
            <a:extLst>
              <a:ext uri="{FF2B5EF4-FFF2-40B4-BE49-F238E27FC236}">
                <a16:creationId xmlns:a16="http://schemas.microsoft.com/office/drawing/2014/main" id="{5A416954-5ECE-9344-BC6A-25E517E05A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32429" y="5099240"/>
            <a:ext cx="1179810" cy="1179810"/>
          </a:xfrm>
          <a:prstGeom prst="rect">
            <a:avLst/>
          </a:prstGeom>
        </p:spPr>
      </p:pic>
      <p:pic>
        <p:nvPicPr>
          <p:cNvPr id="20" name="Picture 19">
            <a:extLst>
              <a:ext uri="{FF2B5EF4-FFF2-40B4-BE49-F238E27FC236}">
                <a16:creationId xmlns:a16="http://schemas.microsoft.com/office/drawing/2014/main" id="{AEA0F283-1CA1-9D43-BEDA-86E309735D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5478" y="6414587"/>
            <a:ext cx="933589" cy="933589"/>
          </a:xfrm>
          <a:prstGeom prst="rect">
            <a:avLst/>
          </a:prstGeom>
        </p:spPr>
      </p:pic>
      <p:pic>
        <p:nvPicPr>
          <p:cNvPr id="27" name="Picture 26" descr="Icon&#10;&#10;Description automatically generated">
            <a:extLst>
              <a:ext uri="{FF2B5EF4-FFF2-40B4-BE49-F238E27FC236}">
                <a16:creationId xmlns:a16="http://schemas.microsoft.com/office/drawing/2014/main" id="{09AEAB37-3B0F-FC43-B82F-C12F5A8237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7066" y="2526508"/>
            <a:ext cx="1179810" cy="1179810"/>
          </a:xfrm>
          <a:prstGeom prst="rect">
            <a:avLst/>
          </a:prstGeom>
        </p:spPr>
      </p:pic>
      <p:pic>
        <p:nvPicPr>
          <p:cNvPr id="28" name="Picture 27" descr="Icon&#10;&#10;Description automatically generated">
            <a:extLst>
              <a:ext uri="{FF2B5EF4-FFF2-40B4-BE49-F238E27FC236}">
                <a16:creationId xmlns:a16="http://schemas.microsoft.com/office/drawing/2014/main" id="{FF76E299-F992-1A4A-80AE-2EF4D36BDF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7153" y="3851662"/>
            <a:ext cx="1179810" cy="1179810"/>
          </a:xfrm>
          <a:prstGeom prst="rect">
            <a:avLst/>
          </a:prstGeom>
        </p:spPr>
      </p:pic>
      <p:pic>
        <p:nvPicPr>
          <p:cNvPr id="29" name="Picture 28" descr="A picture containing vector graphics&#10;&#10;Description automatically generated">
            <a:extLst>
              <a:ext uri="{FF2B5EF4-FFF2-40B4-BE49-F238E27FC236}">
                <a16:creationId xmlns:a16="http://schemas.microsoft.com/office/drawing/2014/main" id="{5FECB7C3-E511-4344-8A17-C74EDC72F1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5917" y="7586130"/>
            <a:ext cx="1179810" cy="1179810"/>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08839579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charisma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protect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stranded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useless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compare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423023438"/>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Being *** means to be left without the means to move from somewhere.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To *** someone or something means to prevent them from being harmed or damaged.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you *** things, you consider them and discover the differences or similarities between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something, you take hold of it quickly, firmly, and forcefully.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is ***, you cannot use it. If someone feels ***, they feel bad because they are unable to help someone or achieve anything.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19" name="Picture 18" descr="Icon&#10;&#10;Description automatically generated">
            <a:extLst>
              <a:ext uri="{FF2B5EF4-FFF2-40B4-BE49-F238E27FC236}">
                <a16:creationId xmlns:a16="http://schemas.microsoft.com/office/drawing/2014/main" id="{FC15B3DD-2AFF-3244-B58F-BD3A0FE91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95948" y="3907137"/>
            <a:ext cx="1232743" cy="1232743"/>
          </a:xfrm>
          <a:prstGeom prst="rect">
            <a:avLst/>
          </a:prstGeom>
        </p:spPr>
      </p:pic>
      <p:pic>
        <p:nvPicPr>
          <p:cNvPr id="20" name="Picture 19" descr="Icon&#10;&#10;Description automatically generated">
            <a:extLst>
              <a:ext uri="{FF2B5EF4-FFF2-40B4-BE49-F238E27FC236}">
                <a16:creationId xmlns:a16="http://schemas.microsoft.com/office/drawing/2014/main" id="{7EA3AAD4-1B1A-BD48-98F3-D97050A754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00467" y="6483249"/>
            <a:ext cx="1023703" cy="1023703"/>
          </a:xfrm>
          <a:prstGeom prst="rect">
            <a:avLst/>
          </a:prstGeom>
        </p:spPr>
      </p:pic>
      <p:pic>
        <p:nvPicPr>
          <p:cNvPr id="27" name="Picture 26" descr="A picture containing logo&#10;&#10;Description automatically generated">
            <a:extLst>
              <a:ext uri="{FF2B5EF4-FFF2-40B4-BE49-F238E27FC236}">
                <a16:creationId xmlns:a16="http://schemas.microsoft.com/office/drawing/2014/main" id="{4057B17D-A763-AA4D-B41C-717D8F5611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5917" y="2657020"/>
            <a:ext cx="1023704" cy="1023704"/>
          </a:xfrm>
          <a:prstGeom prst="rect">
            <a:avLst/>
          </a:prstGeom>
        </p:spPr>
      </p:pic>
      <p:pic>
        <p:nvPicPr>
          <p:cNvPr id="28" name="Picture 27" descr="Icon&#10;&#10;Description automatically generated">
            <a:extLst>
              <a:ext uri="{FF2B5EF4-FFF2-40B4-BE49-F238E27FC236}">
                <a16:creationId xmlns:a16="http://schemas.microsoft.com/office/drawing/2014/main" id="{57DF8988-0A7A-0847-B93B-30591F491B8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8" y="7692619"/>
            <a:ext cx="1262687" cy="1262687"/>
          </a:xfrm>
          <a:prstGeom prst="rect">
            <a:avLst/>
          </a:prstGeom>
        </p:spPr>
      </p:pic>
      <p:pic>
        <p:nvPicPr>
          <p:cNvPr id="29" name="Picture 28" descr="Icon&#10;&#10;Description automatically generated">
            <a:extLst>
              <a:ext uri="{FF2B5EF4-FFF2-40B4-BE49-F238E27FC236}">
                <a16:creationId xmlns:a16="http://schemas.microsoft.com/office/drawing/2014/main" id="{F468CF24-DF80-EC40-8619-5B5F54C3FD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95948" y="5192936"/>
            <a:ext cx="1262687" cy="1262687"/>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96573" y="3085008"/>
            <a:ext cx="18049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tough</a:t>
            </a:r>
            <a:endParaRPr b="1" dirty="0">
              <a:latin typeface="Gill Sans MT" panose="020B0502020104020203" pitchFamily="34" charset="77"/>
              <a:sym typeface="American Typewriter"/>
            </a:endParaRPr>
          </a:p>
        </p:txBody>
      </p:sp>
      <p:sp>
        <p:nvSpPr>
          <p:cNvPr id="134" name="office"/>
          <p:cNvSpPr txBox="1"/>
          <p:nvPr/>
        </p:nvSpPr>
        <p:spPr>
          <a:xfrm>
            <a:off x="2882952" y="3993661"/>
            <a:ext cx="18322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rough</a:t>
            </a:r>
            <a:endParaRPr dirty="0">
              <a:latin typeface="Gill Sans MT" panose="020B0502020104020203" pitchFamily="34" charset="77"/>
            </a:endParaRPr>
          </a:p>
        </p:txBody>
      </p:sp>
      <p:sp>
        <p:nvSpPr>
          <p:cNvPr id="135" name="spare"/>
          <p:cNvSpPr txBox="1"/>
          <p:nvPr/>
        </p:nvSpPr>
        <p:spPr>
          <a:xfrm>
            <a:off x="2890964" y="4843260"/>
            <a:ext cx="18162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weigh</a:t>
            </a:r>
            <a:endParaRPr b="1" dirty="0">
              <a:latin typeface="Gill Sans MT" panose="020B0502020104020203" pitchFamily="34" charset="77"/>
              <a:sym typeface="American Typewriter"/>
            </a:endParaRPr>
          </a:p>
        </p:txBody>
      </p:sp>
      <p:sp>
        <p:nvSpPr>
          <p:cNvPr id="136" name="chipped"/>
          <p:cNvSpPr txBox="1"/>
          <p:nvPr/>
        </p:nvSpPr>
        <p:spPr>
          <a:xfrm>
            <a:off x="2955889" y="5769060"/>
            <a:ext cx="16863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catch</a:t>
            </a:r>
            <a:endParaRPr dirty="0">
              <a:latin typeface="Gill Sans MT" panose="020B0502020104020203" pitchFamily="34" charset="77"/>
            </a:endParaRPr>
          </a:p>
        </p:txBody>
      </p:sp>
      <p:sp>
        <p:nvSpPr>
          <p:cNvPr id="137" name="lift"/>
          <p:cNvSpPr txBox="1"/>
          <p:nvPr/>
        </p:nvSpPr>
        <p:spPr>
          <a:xfrm>
            <a:off x="3044051" y="6639612"/>
            <a:ext cx="15100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train</a:t>
            </a:r>
            <a:endParaRPr dirty="0">
              <a:latin typeface="Gill Sans MT" panose="020B0502020104020203" pitchFamily="34" charset="77"/>
            </a:endParaRPr>
          </a:p>
        </p:txBody>
      </p:sp>
      <p:sp>
        <p:nvSpPr>
          <p:cNvPr id="138" name="mutter"/>
          <p:cNvSpPr txBox="1"/>
          <p:nvPr/>
        </p:nvSpPr>
        <p:spPr>
          <a:xfrm>
            <a:off x="8068429" y="3961911"/>
            <a:ext cx="22955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protect</a:t>
            </a:r>
            <a:endParaRPr b="1" dirty="0">
              <a:latin typeface="Gill Sans MT" panose="020B0502020104020203" pitchFamily="34" charset="77"/>
              <a:sym typeface="American Typewriter"/>
            </a:endParaRPr>
          </a:p>
        </p:txBody>
      </p:sp>
      <p:sp>
        <p:nvSpPr>
          <p:cNvPr id="139" name="unveil"/>
          <p:cNvSpPr txBox="1"/>
          <p:nvPr/>
        </p:nvSpPr>
        <p:spPr>
          <a:xfrm>
            <a:off x="8053601" y="5750010"/>
            <a:ext cx="21352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useless</a:t>
            </a:r>
            <a:endParaRPr b="1" dirty="0">
              <a:latin typeface="Gill Sans MT" panose="020B0502020104020203" pitchFamily="34" charset="77"/>
              <a:sym typeface="American Typewriter"/>
            </a:endParaRPr>
          </a:p>
        </p:txBody>
      </p:sp>
      <p:sp>
        <p:nvSpPr>
          <p:cNvPr id="140" name="tolerate"/>
          <p:cNvSpPr txBox="1"/>
          <p:nvPr/>
        </p:nvSpPr>
        <p:spPr>
          <a:xfrm>
            <a:off x="7829587" y="3065958"/>
            <a:ext cx="27731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charisma</a:t>
            </a:r>
            <a:endParaRPr dirty="0">
              <a:latin typeface="Gill Sans MT" panose="020B0502020104020203" pitchFamily="34" charset="77"/>
            </a:endParaRPr>
          </a:p>
        </p:txBody>
      </p:sp>
      <p:sp>
        <p:nvSpPr>
          <p:cNvPr id="141" name="fixation"/>
          <p:cNvSpPr txBox="1"/>
          <p:nvPr/>
        </p:nvSpPr>
        <p:spPr>
          <a:xfrm>
            <a:off x="7872074" y="4824210"/>
            <a:ext cx="26882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stranded</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15557" y="6639611"/>
            <a:ext cx="27219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compare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34193" y="100488"/>
            <a:ext cx="718786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tough</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72651"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rough</a:t>
            </a:r>
            <a:endParaRPr sz="28700" dirty="0">
              <a:latin typeface="Gill Sans MT" panose="020B0502020104020203" pitchFamily="34" charset="77"/>
            </a:endParaRPr>
          </a:p>
        </p:txBody>
      </p:sp>
      <p:pic>
        <p:nvPicPr>
          <p:cNvPr id="14" name="Picture 13">
            <a:extLst>
              <a:ext uri="{FF2B5EF4-FFF2-40B4-BE49-F238E27FC236}">
                <a16:creationId xmlns:a16="http://schemas.microsoft.com/office/drawing/2014/main" id="{5F4F378E-E367-A44C-B60F-D3C22D577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5780" y="602862"/>
            <a:ext cx="3251200" cy="3251200"/>
          </a:xfrm>
          <a:prstGeom prst="rect">
            <a:avLst/>
          </a:prstGeom>
        </p:spPr>
      </p:pic>
      <p:pic>
        <p:nvPicPr>
          <p:cNvPr id="4" name="Picture 3" descr="Icon&#10;&#10;Description automatically generated">
            <a:extLst>
              <a:ext uri="{FF2B5EF4-FFF2-40B4-BE49-F238E27FC236}">
                <a16:creationId xmlns:a16="http://schemas.microsoft.com/office/drawing/2014/main" id="{B37CF15A-B16F-E749-9C84-36174D7F3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80" y="5725163"/>
            <a:ext cx="3555251" cy="3555251"/>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0859" y="42942"/>
            <a:ext cx="728725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weigh</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048818" y="4761228"/>
            <a:ext cx="11039139"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catch</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F4B64EC6-FDB2-E846-A748-6910894A1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186" y="419097"/>
            <a:ext cx="3618729" cy="3618729"/>
          </a:xfrm>
          <a:prstGeom prst="rect">
            <a:avLst/>
          </a:prstGeom>
        </p:spPr>
      </p:pic>
      <p:pic>
        <p:nvPicPr>
          <p:cNvPr id="4" name="Picture 3" descr="Icon&#10;&#10;Description automatically generated">
            <a:extLst>
              <a:ext uri="{FF2B5EF4-FFF2-40B4-BE49-F238E27FC236}">
                <a16:creationId xmlns:a16="http://schemas.microsoft.com/office/drawing/2014/main" id="{811C7A78-3A6B-814D-863E-F624DC5811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454" y="5943243"/>
            <a:ext cx="3124529" cy="3124529"/>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42960" y="100488"/>
            <a:ext cx="5849358"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train</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96455" y="5944633"/>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charisma</a:t>
            </a:r>
            <a:endParaRPr sz="9600" dirty="0">
              <a:latin typeface="Gill Sans MT" panose="020B0502020104020203" pitchFamily="34" charset="77"/>
            </a:endParaRPr>
          </a:p>
        </p:txBody>
      </p:sp>
      <p:pic>
        <p:nvPicPr>
          <p:cNvPr id="17" name="Picture 16" descr="A picture containing vector graphics&#10;&#10;Description automatically generated">
            <a:extLst>
              <a:ext uri="{FF2B5EF4-FFF2-40B4-BE49-F238E27FC236}">
                <a16:creationId xmlns:a16="http://schemas.microsoft.com/office/drawing/2014/main" id="{34A845B7-1C02-7A4A-850E-0145F97E07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905" y="488717"/>
            <a:ext cx="3479489" cy="3479489"/>
          </a:xfrm>
          <a:prstGeom prst="rect">
            <a:avLst/>
          </a:prstGeom>
        </p:spPr>
      </p:pic>
      <p:pic>
        <p:nvPicPr>
          <p:cNvPr id="18" name="Picture 17" descr="Icon&#10;&#10;Description automatically generated">
            <a:extLst>
              <a:ext uri="{FF2B5EF4-FFF2-40B4-BE49-F238E27FC236}">
                <a16:creationId xmlns:a16="http://schemas.microsoft.com/office/drawing/2014/main" id="{FF28E920-7A12-9640-97E9-F538C35ABC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516" y="5579723"/>
            <a:ext cx="3540392" cy="3540392"/>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997748" y="391448"/>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protect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124691" y="5983181"/>
            <a:ext cx="11000055"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stranded</a:t>
            </a:r>
            <a:endParaRPr sz="115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EFFE968E-9370-9A45-B7D1-0D255AE797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6470" y="577566"/>
            <a:ext cx="3636245" cy="3636245"/>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27353799-F128-2142-8515-8E8BBDD24D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17" y="5532544"/>
            <a:ext cx="3596188" cy="3596188"/>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91810" y="159929"/>
            <a:ext cx="878285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useless</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20532" y="5829844"/>
            <a:ext cx="1296543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compare</a:t>
            </a:r>
            <a:endParaRPr sz="11500" dirty="0">
              <a:latin typeface="Gill Sans MT" panose="020B0502020104020203" pitchFamily="34" charset="77"/>
            </a:endParaRPr>
          </a:p>
        </p:txBody>
      </p:sp>
      <p:pic>
        <p:nvPicPr>
          <p:cNvPr id="14" name="Picture 13" descr="Icon&#10;&#10;Description automatically generated">
            <a:extLst>
              <a:ext uri="{FF2B5EF4-FFF2-40B4-BE49-F238E27FC236}">
                <a16:creationId xmlns:a16="http://schemas.microsoft.com/office/drawing/2014/main" id="{C4238A44-CF2E-AF4F-99BE-65CD79DDC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7212" y="563908"/>
            <a:ext cx="3357154" cy="3357154"/>
          </a:xfrm>
          <a:prstGeom prst="rect">
            <a:avLst/>
          </a:prstGeom>
        </p:spPr>
      </p:pic>
      <p:pic>
        <p:nvPicPr>
          <p:cNvPr id="15" name="Picture 14" descr="Icon&#10;&#10;Description automatically generated">
            <a:extLst>
              <a:ext uri="{FF2B5EF4-FFF2-40B4-BE49-F238E27FC236}">
                <a16:creationId xmlns:a16="http://schemas.microsoft.com/office/drawing/2014/main" id="{9FFC0DEC-EFAD-7A4A-9025-915F3DC54E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51" y="5545778"/>
            <a:ext cx="3645775" cy="364577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58225" y="2274766"/>
            <a:ext cx="180498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tough</a:t>
            </a:r>
            <a:endParaRPr b="1" dirty="0">
              <a:latin typeface="Gill Sans MT" panose="020B0502020104020203" pitchFamily="34" charset="77"/>
              <a:sym typeface="American Typewriter"/>
            </a:endParaRPr>
          </a:p>
        </p:txBody>
      </p:sp>
      <p:sp>
        <p:nvSpPr>
          <p:cNvPr id="134" name="office"/>
          <p:cNvSpPr txBox="1"/>
          <p:nvPr/>
        </p:nvSpPr>
        <p:spPr>
          <a:xfrm>
            <a:off x="5644608" y="3183419"/>
            <a:ext cx="18322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rough</a:t>
            </a:r>
            <a:endParaRPr dirty="0">
              <a:latin typeface="Gill Sans MT" panose="020B0502020104020203" pitchFamily="34" charset="77"/>
            </a:endParaRPr>
          </a:p>
        </p:txBody>
      </p:sp>
      <p:sp>
        <p:nvSpPr>
          <p:cNvPr id="135" name="spare"/>
          <p:cNvSpPr txBox="1"/>
          <p:nvPr/>
        </p:nvSpPr>
        <p:spPr>
          <a:xfrm>
            <a:off x="5652614" y="4033018"/>
            <a:ext cx="181620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weigh</a:t>
            </a:r>
            <a:endParaRPr b="1" dirty="0">
              <a:latin typeface="Gill Sans MT" panose="020B0502020104020203" pitchFamily="34" charset="77"/>
              <a:sym typeface="American Typewriter"/>
            </a:endParaRPr>
          </a:p>
        </p:txBody>
      </p:sp>
      <p:sp>
        <p:nvSpPr>
          <p:cNvPr id="136" name="chipped"/>
          <p:cNvSpPr txBox="1"/>
          <p:nvPr/>
        </p:nvSpPr>
        <p:spPr>
          <a:xfrm>
            <a:off x="5717544" y="4958818"/>
            <a:ext cx="168635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catch</a:t>
            </a:r>
            <a:endParaRPr dirty="0">
              <a:latin typeface="Gill Sans MT" panose="020B0502020104020203" pitchFamily="34" charset="77"/>
            </a:endParaRPr>
          </a:p>
        </p:txBody>
      </p:sp>
      <p:sp>
        <p:nvSpPr>
          <p:cNvPr id="137" name="lift"/>
          <p:cNvSpPr txBox="1"/>
          <p:nvPr/>
        </p:nvSpPr>
        <p:spPr>
          <a:xfrm>
            <a:off x="5805708" y="5829370"/>
            <a:ext cx="151003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train</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412986" y="3418118"/>
            <a:ext cx="22955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protect</a:t>
            </a:r>
            <a:endParaRPr b="1" dirty="0">
              <a:latin typeface="Gill Sans MT" panose="020B0502020104020203" pitchFamily="34" charset="77"/>
              <a:sym typeface="American Typewriter"/>
            </a:endParaRPr>
          </a:p>
        </p:txBody>
      </p:sp>
      <p:sp>
        <p:nvSpPr>
          <p:cNvPr id="140" name="tolerate"/>
          <p:cNvSpPr txBox="1"/>
          <p:nvPr/>
        </p:nvSpPr>
        <p:spPr>
          <a:xfrm>
            <a:off x="5174139" y="2522165"/>
            <a:ext cx="27731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charisma</a:t>
            </a:r>
            <a:endParaRPr dirty="0">
              <a:latin typeface="Gill Sans MT" panose="020B0502020104020203" pitchFamily="34" charset="77"/>
            </a:endParaRPr>
          </a:p>
        </p:txBody>
      </p:sp>
      <p:sp>
        <p:nvSpPr>
          <p:cNvPr id="141" name="fixation"/>
          <p:cNvSpPr txBox="1"/>
          <p:nvPr/>
        </p:nvSpPr>
        <p:spPr>
          <a:xfrm>
            <a:off x="5216623" y="4280417"/>
            <a:ext cx="268823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stranded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434820" y="5188117"/>
            <a:ext cx="21352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useless</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41470" y="5996646"/>
            <a:ext cx="272190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compare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20718" y="1309202"/>
            <a:ext cx="217687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tough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225193"/>
            <a:ext cx="6457735"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A tough task or problem is difficult to do or solve.</a:t>
            </a:r>
            <a:endParaRPr sz="40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Today’s reading questions were very </a:t>
            </a:r>
            <a:r>
              <a:rPr lang="en-GB" sz="4000" b="1" dirty="0">
                <a:latin typeface="Gill Sans MT" panose="020B0502020104020203" pitchFamily="34" charset="77"/>
              </a:rPr>
              <a:t>tough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tough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89379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hard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easy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137935"/>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tough and difficult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tough to 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8" name="Picture 7" descr="Icon&#10;&#10;Description automatically generated">
            <a:extLst>
              <a:ext uri="{FF2B5EF4-FFF2-40B4-BE49-F238E27FC236}">
                <a16:creationId xmlns:a16="http://schemas.microsoft.com/office/drawing/2014/main" id="{1885C348-72B2-BA4D-811F-A2E67ADAF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803" y="2659870"/>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1864" y="1309202"/>
            <a:ext cx="223458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rough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314073"/>
            <a:ext cx="6204397"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a surface is rough, it is uneven and not smooth.</a:t>
            </a:r>
            <a:endParaRPr sz="40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animal’s fur was very </a:t>
            </a:r>
            <a:r>
              <a:rPr lang="en-GB" sz="4000" b="1" dirty="0">
                <a:latin typeface="Gill Sans MT" panose="020B0502020104020203" pitchFamily="34" charset="77"/>
              </a:rPr>
              <a:t>rough</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rough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8606930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hoarse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soft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stuff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material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harsh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bluff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feeling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21406935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rough and uncomfortable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rough and ready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21CE727-7CC6-6C4E-82BD-F3832880A2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0844" y="2437628"/>
            <a:ext cx="3707568" cy="3707568"/>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05489" y="1309202"/>
            <a:ext cx="220733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weigh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4075348"/>
            <a:ext cx="6428564"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or something weighs a particular amount, this amount is how heavy they are.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Bilal </a:t>
            </a:r>
            <a:r>
              <a:rPr lang="en-GB" sz="4000" b="1" dirty="0">
                <a:latin typeface="Gill Sans MT" panose="020B0502020104020203" pitchFamily="34" charset="77"/>
              </a:rPr>
              <a:t>weighed</a:t>
            </a:r>
            <a:r>
              <a:rPr lang="en-GB" sz="4000" dirty="0">
                <a:latin typeface="Gill Sans MT" panose="020B0502020104020203" pitchFamily="34" charset="77"/>
              </a:rPr>
              <a:t> the different ingredients on a scale.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weigh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24450972"/>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measure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13933825"/>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weigh and measure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weight the ingredients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F9EECACC-EA39-064F-A283-89E5F0660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411" y="2323812"/>
            <a:ext cx="3618729" cy="3618729"/>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00061" y="1309202"/>
            <a:ext cx="20181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catch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087889"/>
            <a:ext cx="69512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catch a person or animal, you capture them after chasing them, or by using a trap, net, or other device.</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Ralph was trying to </a:t>
            </a:r>
            <a:r>
              <a:rPr lang="en-GB" sz="4000" b="1" dirty="0">
                <a:latin typeface="Gill Sans MT" panose="020B0502020104020203" pitchFamily="34" charset="77"/>
              </a:rPr>
              <a:t>catch</a:t>
            </a:r>
            <a:r>
              <a:rPr lang="en-GB" sz="4000" dirty="0">
                <a:latin typeface="Gill Sans MT" panose="020B0502020104020203" pitchFamily="34" charset="77"/>
              </a:rPr>
              <a:t> </a:t>
            </a:r>
            <a:r>
              <a:rPr lang="en-GB" sz="4000" dirty="0" err="1">
                <a:latin typeface="Gill Sans MT" panose="020B0502020104020203" pitchFamily="34" charset="77"/>
              </a:rPr>
              <a:t>Firma</a:t>
            </a:r>
            <a:r>
              <a:rPr lang="en-GB" sz="4000" dirty="0">
                <a:latin typeface="Gill Sans MT" panose="020B0502020104020203" pitchFamily="34" charset="77"/>
              </a:rPr>
              <a:t> on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catch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9425777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capture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seize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6432166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catch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catch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122B9F45-53A1-E34F-A5C5-860D79304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900" y="2439491"/>
            <a:ext cx="4031840" cy="403184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16288" y="1309202"/>
            <a:ext cx="178574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train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027156"/>
            <a:ext cx="7267743"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someone trains you to do something, they teach you the skills that you need in order to do it. If you train to do something, you learn the skills that you need in order to do it.</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girls were </a:t>
            </a:r>
            <a:r>
              <a:rPr lang="en-GB" sz="4000" b="1" dirty="0">
                <a:latin typeface="Gill Sans MT" panose="020B0502020104020203" pitchFamily="34" charset="77"/>
              </a:rPr>
              <a:t>training</a:t>
            </a:r>
            <a:r>
              <a:rPr lang="en-GB" sz="4000" dirty="0">
                <a:latin typeface="Gill Sans MT" panose="020B0502020104020203" pitchFamily="34" charset="77"/>
              </a:rPr>
              <a:t> for the football tournament.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train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6389516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exercise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again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sports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upskill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8348891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trained hard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needed to train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A picture containing vector graphics&#10;&#10;Description automatically generated">
            <a:extLst>
              <a:ext uri="{FF2B5EF4-FFF2-40B4-BE49-F238E27FC236}">
                <a16:creationId xmlns:a16="http://schemas.microsoft.com/office/drawing/2014/main" id="{CAC16FFF-4441-9941-8D79-781BEDB94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728" y="2253327"/>
            <a:ext cx="3802831" cy="3802831"/>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23029</TotalTime>
  <Words>1268</Words>
  <Application>Microsoft Macintosh PowerPoint</Application>
  <PresentationFormat>Custom</PresentationFormat>
  <Paragraphs>344</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329</cp:revision>
  <dcterms:modified xsi:type="dcterms:W3CDTF">2021-11-30T08:06:23Z</dcterms:modified>
</cp:coreProperties>
</file>