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10"/>
    <p:restoredTop sz="94775"/>
  </p:normalViewPr>
  <p:slideViewPr>
    <p:cSldViewPr snapToGrid="0" snapToObjects="1">
      <p:cViewPr varScale="1">
        <p:scale>
          <a:sx n="63" d="100"/>
          <a:sy n="63" d="100"/>
        </p:scale>
        <p:origin x="1176"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089100" y="3226831"/>
            <a:ext cx="7210308"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6</a:t>
            </a:r>
            <a:r>
              <a:rPr dirty="0">
                <a:latin typeface="Gill Sans MT" panose="020B0502020104020203" pitchFamily="34" charset="77"/>
              </a:rPr>
              <a:t> </a:t>
            </a:r>
            <a:r>
              <a:rPr lang="en-GB" dirty="0">
                <a:latin typeface="Gill Sans MT" panose="020B0502020104020203" pitchFamily="34" charset="77"/>
              </a:rPr>
              <a:t>– 11th October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29608" y="1309202"/>
            <a:ext cx="223458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fertile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4166875"/>
            <a:ext cx="618925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Land or soil that is fertile is able to support the growth of a large number of strong healthy plants.</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fertile</a:t>
            </a:r>
            <a:r>
              <a:rPr lang="en-GB" sz="4000" dirty="0">
                <a:latin typeface="Gill Sans MT" panose="020B0502020104020203" pitchFamily="34" charset="77"/>
              </a:rPr>
              <a:t> soil was great for growing vegetables.</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fer-tile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8927558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fruitful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infertile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turtle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ise</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hurtle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52462718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fertile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very fertile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05B22056-E8D0-0643-8B18-FE44349DF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859" y="2371670"/>
            <a:ext cx="3810389" cy="3810389"/>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2339" y="1293813"/>
            <a:ext cx="2593659"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swarm</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4085566"/>
            <a:ext cx="613327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people swarm somewhere, they move there quickly in a large group.</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a:t>
            </a:r>
            <a:r>
              <a:rPr lang="en-GB" sz="4000" b="1" dirty="0">
                <a:latin typeface="Gill Sans MT" panose="020B0502020104020203" pitchFamily="34" charset="77"/>
              </a:rPr>
              <a:t>swarmed</a:t>
            </a:r>
            <a:r>
              <a:rPr lang="en-GB" sz="4000" dirty="0">
                <a:latin typeface="Gill Sans MT" panose="020B0502020104020203" pitchFamily="34" charset="77"/>
              </a:rPr>
              <a:t> into the classroom.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464791"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swarm</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16808388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swarmed 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randomly swarmed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9582408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crowd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warn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horde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insects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Logo&#10;&#10;Description automatically generated">
            <a:extLst>
              <a:ext uri="{FF2B5EF4-FFF2-40B4-BE49-F238E27FC236}">
                <a16:creationId xmlns:a16="http://schemas.microsoft.com/office/drawing/2014/main" id="{23D71665-3C06-524C-BC1D-90085D9FE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97181">
            <a:off x="9540108" y="3795575"/>
            <a:ext cx="1764586" cy="1764586"/>
          </a:xfrm>
          <a:prstGeom prst="rect">
            <a:avLst/>
          </a:prstGeom>
        </p:spPr>
      </p:pic>
      <p:pic>
        <p:nvPicPr>
          <p:cNvPr id="23" name="Picture 22" descr="Logo&#10;&#10;Description automatically generated">
            <a:extLst>
              <a:ext uri="{FF2B5EF4-FFF2-40B4-BE49-F238E27FC236}">
                <a16:creationId xmlns:a16="http://schemas.microsoft.com/office/drawing/2014/main" id="{6DB90899-B1BC-B84B-9D0F-7445083C4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74490">
            <a:off x="7543022" y="3967430"/>
            <a:ext cx="1416240" cy="1416240"/>
          </a:xfrm>
          <a:prstGeom prst="rect">
            <a:avLst/>
          </a:prstGeom>
        </p:spPr>
      </p:pic>
      <p:pic>
        <p:nvPicPr>
          <p:cNvPr id="24" name="Picture 23" descr="Logo&#10;&#10;Description automatically generated">
            <a:extLst>
              <a:ext uri="{FF2B5EF4-FFF2-40B4-BE49-F238E27FC236}">
                <a16:creationId xmlns:a16="http://schemas.microsoft.com/office/drawing/2014/main" id="{C2D7735F-DF22-1745-95D6-444271CB74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805696" y="3216396"/>
            <a:ext cx="1416240" cy="1416240"/>
          </a:xfrm>
          <a:prstGeom prst="rect">
            <a:avLst/>
          </a:prstGeom>
        </p:spPr>
      </p:pic>
      <p:pic>
        <p:nvPicPr>
          <p:cNvPr id="25" name="Picture 24" descr="Logo&#10;&#10;Description automatically generated">
            <a:extLst>
              <a:ext uri="{FF2B5EF4-FFF2-40B4-BE49-F238E27FC236}">
                <a16:creationId xmlns:a16="http://schemas.microsoft.com/office/drawing/2014/main" id="{D866E4CB-6894-4741-ADBC-A7F60BD7C3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86769">
            <a:off x="9364094" y="5062878"/>
            <a:ext cx="1213697" cy="1213697"/>
          </a:xfrm>
          <a:prstGeom prst="rect">
            <a:avLst/>
          </a:prstGeom>
        </p:spPr>
      </p:pic>
      <p:pic>
        <p:nvPicPr>
          <p:cNvPr id="26" name="Picture 25" descr="Logo&#10;&#10;Description automatically generated">
            <a:extLst>
              <a:ext uri="{FF2B5EF4-FFF2-40B4-BE49-F238E27FC236}">
                <a16:creationId xmlns:a16="http://schemas.microsoft.com/office/drawing/2014/main" id="{18D42C48-8750-994E-A004-5B5BA3B53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365981">
            <a:off x="8287492" y="2385876"/>
            <a:ext cx="1713895" cy="1713895"/>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05818" y="1309202"/>
            <a:ext cx="331020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plummet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79"/>
            <a:ext cx="686462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or something plummets, they fall very fast towards the ground, usually from a great height.</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seagulls </a:t>
            </a:r>
            <a:r>
              <a:rPr lang="en-GB" sz="4000" b="1" dirty="0">
                <a:latin typeface="Gill Sans MT" panose="020B0502020104020203" pitchFamily="34" charset="77"/>
              </a:rPr>
              <a:t>plummeted</a:t>
            </a:r>
            <a:r>
              <a:rPr lang="en-GB" sz="4000" dirty="0">
                <a:latin typeface="Gill Sans MT" panose="020B0502020104020203" pitchFamily="34" charset="77"/>
              </a:rPr>
              <a:t> from the sky, hunting for chips.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plum-met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0439345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swiftly plummeted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plummeted with venom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46833336"/>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plunge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hurtle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Logo&#10;&#10;Description automatically generated">
            <a:extLst>
              <a:ext uri="{FF2B5EF4-FFF2-40B4-BE49-F238E27FC236}">
                <a16:creationId xmlns:a16="http://schemas.microsoft.com/office/drawing/2014/main" id="{D90224CE-6DFF-394B-8A78-9CFD1383B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75268">
            <a:off x="7809567" y="2409525"/>
            <a:ext cx="3988777" cy="3988777"/>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94060" y="1309202"/>
            <a:ext cx="295273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colossal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3934829"/>
            <a:ext cx="6827167"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you describe something as colossal, you are emphasising that it is very large.</a:t>
            </a:r>
            <a:endParaRPr sz="40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book was </a:t>
            </a:r>
            <a:r>
              <a:rPr lang="en-GB" b="1" dirty="0">
                <a:latin typeface="Gill Sans MT" panose="020B0502020104020203" pitchFamily="34" charset="77"/>
              </a:rPr>
              <a:t>colossal</a:t>
            </a:r>
            <a:r>
              <a:rPr lang="en-GB" dirty="0">
                <a:latin typeface="Gill Sans MT" panose="020B0502020104020203" pitchFamily="34" charset="77"/>
              </a:rPr>
              <a:t>, but we loved every page.</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co-los-</a:t>
            </a:r>
            <a:r>
              <a:rPr lang="en-GB" dirty="0" err="1">
                <a:latin typeface="Gill Sans MT" panose="020B0502020104020203" pitchFamily="34" charset="77"/>
              </a:rPr>
              <a:t>sal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41687639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vast and colossal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colossal heart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74446782"/>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monstrous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fossil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elephantine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jostle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4C0E3CE7-54CA-BF46-8DDC-F98A4BD53D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7648">
            <a:off x="8378410" y="2530774"/>
            <a:ext cx="3602831" cy="3602831"/>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045870" y="1309202"/>
            <a:ext cx="441948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dumbstruck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8" y="3960294"/>
            <a:ext cx="6852141"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you are dumbstruck, you are so shocked or surprised that you cannot speak.</a:t>
            </a:r>
            <a:endParaRPr sz="40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teacher was </a:t>
            </a:r>
            <a:r>
              <a:rPr lang="en-GB" sz="4000" b="1" dirty="0">
                <a:latin typeface="Gill Sans MT" panose="020B0502020104020203" pitchFamily="34" charset="77"/>
              </a:rPr>
              <a:t>dumbstruck</a:t>
            </a:r>
            <a:r>
              <a:rPr lang="en-GB" sz="4000" dirty="0">
                <a:latin typeface="Gill Sans MT" panose="020B0502020104020203" pitchFamily="34" charset="77"/>
              </a:rPr>
              <a:t> by how well they could sing.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dumb-</a:t>
            </a:r>
            <a:r>
              <a:rPr lang="en-GB" dirty="0" err="1">
                <a:latin typeface="Gill Sans MT" panose="020B0502020104020203" pitchFamily="34" charset="77"/>
              </a:rPr>
              <a:t>struk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40476741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dumbstruck and shocked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dumbstruck with fear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26115346"/>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horror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450D08D3-FC62-E244-BE76-486DFA30F7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7497" y="2665329"/>
            <a:ext cx="3348189" cy="3348189"/>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4761269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slope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deep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whisker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lucky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6063479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swarm</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plummet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colossal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fertile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7717542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slope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palace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whisker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lucky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800350871"/>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something is ***, it extends a long way down from the ground or from the top surface of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The *** of an animal such as a cat or a mouse are the long stiff hairs that grow near its mouth.</a:t>
                      </a:r>
                      <a:endParaRPr lang="en-GB" sz="24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You say that someone is *** when they have something that is very desirable or when they are in a very desirable 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a surface ***, it is at an angle, so that one end is higher than the other.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You can refer to any large splendid house or other building as 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9" name="Picture 18" descr="Logo&#10;&#10;Description automatically generated">
            <a:extLst>
              <a:ext uri="{FF2B5EF4-FFF2-40B4-BE49-F238E27FC236}">
                <a16:creationId xmlns:a16="http://schemas.microsoft.com/office/drawing/2014/main" id="{D9E5A2C1-BF8C-A043-80DC-845769A761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8276" y="6499341"/>
            <a:ext cx="934965" cy="934965"/>
          </a:xfrm>
          <a:prstGeom prst="rect">
            <a:avLst/>
          </a:prstGeom>
        </p:spPr>
      </p:pic>
      <p:pic>
        <p:nvPicPr>
          <p:cNvPr id="20" name="Picture 19" descr="Logo&#10;&#10;Description automatically generated with medium confidence">
            <a:extLst>
              <a:ext uri="{FF2B5EF4-FFF2-40B4-BE49-F238E27FC236}">
                <a16:creationId xmlns:a16="http://schemas.microsoft.com/office/drawing/2014/main" id="{C825B62B-0E94-A44B-B552-6F5F71B10F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0873" y="2400934"/>
            <a:ext cx="1222368" cy="1222368"/>
          </a:xfrm>
          <a:prstGeom prst="rect">
            <a:avLst/>
          </a:prstGeom>
        </p:spPr>
      </p:pic>
      <p:pic>
        <p:nvPicPr>
          <p:cNvPr id="24" name="Picture 23" descr="Logo&#10;&#10;Description automatically generated">
            <a:extLst>
              <a:ext uri="{FF2B5EF4-FFF2-40B4-BE49-F238E27FC236}">
                <a16:creationId xmlns:a16="http://schemas.microsoft.com/office/drawing/2014/main" id="{8D927B50-997B-464C-A7CF-61D06F8E0C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5917" y="7716396"/>
            <a:ext cx="934965" cy="934965"/>
          </a:xfrm>
          <a:prstGeom prst="rect">
            <a:avLst/>
          </a:prstGeom>
        </p:spPr>
      </p:pic>
      <p:pic>
        <p:nvPicPr>
          <p:cNvPr id="26" name="Picture 25" descr="Icon&#10;&#10;Description automatically generated">
            <a:extLst>
              <a:ext uri="{FF2B5EF4-FFF2-40B4-BE49-F238E27FC236}">
                <a16:creationId xmlns:a16="http://schemas.microsoft.com/office/drawing/2014/main" id="{76E24481-63AC-BA4C-94FE-FED1B49628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1925" y="3947820"/>
            <a:ext cx="928980" cy="928980"/>
          </a:xfrm>
          <a:prstGeom prst="rect">
            <a:avLst/>
          </a:prstGeom>
        </p:spPr>
      </p:pic>
      <p:pic>
        <p:nvPicPr>
          <p:cNvPr id="27" name="Picture 26" descr="Logo, icon&#10;&#10;Description automatically generated">
            <a:extLst>
              <a:ext uri="{FF2B5EF4-FFF2-40B4-BE49-F238E27FC236}">
                <a16:creationId xmlns:a16="http://schemas.microsoft.com/office/drawing/2014/main" id="{420FE8AF-2CBF-F346-A5BF-FEA247B41A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95947" y="5157295"/>
            <a:ext cx="1112787" cy="1112787"/>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585639472"/>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fertile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swarm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plummet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colossal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dumbstruck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398770983"/>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people *** somewhere, they move there quickly in a large group.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are ***, you are so shocked or surprised that you cannot speak.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Land or *** that is fertile is able to support the growth of a large number of strong healthy plants.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someone or something ***, they fall very fast towards the ground, usually from a great height.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describe something as ***, you are emphasising that it is very large.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4" name="Picture 23" descr="Icon&#10;&#10;Description automatically generated">
            <a:extLst>
              <a:ext uri="{FF2B5EF4-FFF2-40B4-BE49-F238E27FC236}">
                <a16:creationId xmlns:a16="http://schemas.microsoft.com/office/drawing/2014/main" id="{F949FD8B-F3A9-524D-AC43-26BEC1347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0632" y="5106581"/>
            <a:ext cx="986075" cy="986075"/>
          </a:xfrm>
          <a:prstGeom prst="rect">
            <a:avLst/>
          </a:prstGeom>
        </p:spPr>
      </p:pic>
      <p:pic>
        <p:nvPicPr>
          <p:cNvPr id="27" name="Picture 26" descr="Logo&#10;&#10;Description automatically generated">
            <a:extLst>
              <a:ext uri="{FF2B5EF4-FFF2-40B4-BE49-F238E27FC236}">
                <a16:creationId xmlns:a16="http://schemas.microsoft.com/office/drawing/2014/main" id="{C0F0DCC9-DA45-B24A-B1D4-5277A4DFD2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5948" y="2781457"/>
            <a:ext cx="986074" cy="986074"/>
          </a:xfrm>
          <a:prstGeom prst="rect">
            <a:avLst/>
          </a:prstGeom>
        </p:spPr>
      </p:pic>
      <p:pic>
        <p:nvPicPr>
          <p:cNvPr id="33" name="Picture 32" descr="Icon&#10;&#10;Description automatically generated">
            <a:extLst>
              <a:ext uri="{FF2B5EF4-FFF2-40B4-BE49-F238E27FC236}">
                <a16:creationId xmlns:a16="http://schemas.microsoft.com/office/drawing/2014/main" id="{D8562350-BAE0-F648-A924-6BD92C48F6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37648">
            <a:off x="10361165" y="7804925"/>
            <a:ext cx="1105007" cy="1105007"/>
          </a:xfrm>
          <a:prstGeom prst="rect">
            <a:avLst/>
          </a:prstGeom>
        </p:spPr>
      </p:pic>
      <p:pic>
        <p:nvPicPr>
          <p:cNvPr id="34" name="Picture 33" descr="Icon&#10;&#10;Description automatically generated">
            <a:extLst>
              <a:ext uri="{FF2B5EF4-FFF2-40B4-BE49-F238E27FC236}">
                <a16:creationId xmlns:a16="http://schemas.microsoft.com/office/drawing/2014/main" id="{77EAEE8E-B614-8042-B05D-0D03E9D75E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54269" y="3981505"/>
            <a:ext cx="986075" cy="986075"/>
          </a:xfrm>
          <a:prstGeom prst="rect">
            <a:avLst/>
          </a:prstGeom>
        </p:spPr>
      </p:pic>
      <p:pic>
        <p:nvPicPr>
          <p:cNvPr id="35" name="Picture 34" descr="Logo&#10;&#10;Description automatically generated">
            <a:extLst>
              <a:ext uri="{FF2B5EF4-FFF2-40B4-BE49-F238E27FC236}">
                <a16:creationId xmlns:a16="http://schemas.microsoft.com/office/drawing/2014/main" id="{F2F544AB-C158-7844-8A47-ECA48C8666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875268">
            <a:off x="10340960" y="6361693"/>
            <a:ext cx="1176573" cy="1176573"/>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985533" y="3085008"/>
            <a:ext cx="162704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slope</a:t>
            </a:r>
            <a:endParaRPr b="1" dirty="0">
              <a:latin typeface="Gill Sans MT" panose="020B0502020104020203" pitchFamily="34" charset="77"/>
              <a:sym typeface="American Typewriter"/>
            </a:endParaRPr>
          </a:p>
        </p:txBody>
      </p:sp>
      <p:sp>
        <p:nvSpPr>
          <p:cNvPr id="134" name="office"/>
          <p:cNvSpPr txBox="1"/>
          <p:nvPr/>
        </p:nvSpPr>
        <p:spPr>
          <a:xfrm>
            <a:off x="3034431" y="3993661"/>
            <a:ext cx="15292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deep</a:t>
            </a:r>
            <a:endParaRPr dirty="0">
              <a:latin typeface="Gill Sans MT" panose="020B0502020104020203" pitchFamily="34" charset="77"/>
            </a:endParaRPr>
          </a:p>
        </p:txBody>
      </p:sp>
      <p:sp>
        <p:nvSpPr>
          <p:cNvPr id="135" name="spare"/>
          <p:cNvSpPr txBox="1"/>
          <p:nvPr/>
        </p:nvSpPr>
        <p:spPr>
          <a:xfrm>
            <a:off x="2815617" y="4843260"/>
            <a:ext cx="196688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palace</a:t>
            </a:r>
            <a:endParaRPr b="1" dirty="0">
              <a:latin typeface="Gill Sans MT" panose="020B0502020104020203" pitchFamily="34" charset="77"/>
              <a:sym typeface="American Typewriter"/>
            </a:endParaRPr>
          </a:p>
        </p:txBody>
      </p:sp>
      <p:sp>
        <p:nvSpPr>
          <p:cNvPr id="136" name="chipped"/>
          <p:cNvSpPr txBox="1"/>
          <p:nvPr/>
        </p:nvSpPr>
        <p:spPr>
          <a:xfrm>
            <a:off x="2612838" y="5769060"/>
            <a:ext cx="237244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whisker</a:t>
            </a:r>
            <a:endParaRPr dirty="0">
              <a:latin typeface="Gill Sans MT" panose="020B0502020104020203" pitchFamily="34" charset="77"/>
            </a:endParaRPr>
          </a:p>
        </p:txBody>
      </p:sp>
      <p:sp>
        <p:nvSpPr>
          <p:cNvPr id="137" name="lift"/>
          <p:cNvSpPr txBox="1"/>
          <p:nvPr/>
        </p:nvSpPr>
        <p:spPr>
          <a:xfrm>
            <a:off x="2988745" y="6639612"/>
            <a:ext cx="16206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lucky</a:t>
            </a:r>
            <a:endParaRPr dirty="0">
              <a:latin typeface="Gill Sans MT" panose="020B0502020104020203" pitchFamily="34" charset="77"/>
            </a:endParaRPr>
          </a:p>
        </p:txBody>
      </p:sp>
      <p:sp>
        <p:nvSpPr>
          <p:cNvPr id="138" name="mutter"/>
          <p:cNvSpPr txBox="1"/>
          <p:nvPr/>
        </p:nvSpPr>
        <p:spPr>
          <a:xfrm>
            <a:off x="8176625" y="3961911"/>
            <a:ext cx="207909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swarm</a:t>
            </a:r>
            <a:endParaRPr b="1" dirty="0">
              <a:latin typeface="Gill Sans MT" panose="020B0502020104020203" pitchFamily="34" charset="77"/>
              <a:sym typeface="American Typewriter"/>
            </a:endParaRPr>
          </a:p>
        </p:txBody>
      </p:sp>
      <p:sp>
        <p:nvSpPr>
          <p:cNvPr id="139" name="unveil"/>
          <p:cNvSpPr txBox="1"/>
          <p:nvPr/>
        </p:nvSpPr>
        <p:spPr>
          <a:xfrm>
            <a:off x="7934972" y="5750010"/>
            <a:ext cx="237244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colossal</a:t>
            </a:r>
            <a:endParaRPr b="1" dirty="0">
              <a:latin typeface="Gill Sans MT" panose="020B0502020104020203" pitchFamily="34" charset="77"/>
              <a:sym typeface="American Typewriter"/>
            </a:endParaRPr>
          </a:p>
        </p:txBody>
      </p:sp>
      <p:sp>
        <p:nvSpPr>
          <p:cNvPr id="140" name="tolerate"/>
          <p:cNvSpPr txBox="1"/>
          <p:nvPr/>
        </p:nvSpPr>
        <p:spPr>
          <a:xfrm>
            <a:off x="8285638" y="3065958"/>
            <a:ext cx="186108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fertile</a:t>
            </a:r>
            <a:endParaRPr dirty="0">
              <a:latin typeface="Gill Sans MT" panose="020B0502020104020203" pitchFamily="34" charset="77"/>
            </a:endParaRPr>
          </a:p>
        </p:txBody>
      </p:sp>
      <p:sp>
        <p:nvSpPr>
          <p:cNvPr id="141" name="fixation"/>
          <p:cNvSpPr txBox="1"/>
          <p:nvPr/>
        </p:nvSpPr>
        <p:spPr>
          <a:xfrm>
            <a:off x="7809548" y="4824210"/>
            <a:ext cx="281327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plummet</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357090" y="6639611"/>
            <a:ext cx="363881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dumbstruck</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65572" y="305549"/>
            <a:ext cx="664605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slope</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91044" y="5092667"/>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deep</a:t>
            </a:r>
            <a:endParaRPr sz="28700" dirty="0">
              <a:latin typeface="Gill Sans MT" panose="020B0502020104020203" pitchFamily="34" charset="77"/>
            </a:endParaRPr>
          </a:p>
        </p:txBody>
      </p:sp>
      <p:pic>
        <p:nvPicPr>
          <p:cNvPr id="15" name="Picture 14" descr="Logo&#10;&#10;Description automatically generated">
            <a:extLst>
              <a:ext uri="{FF2B5EF4-FFF2-40B4-BE49-F238E27FC236}">
                <a16:creationId xmlns:a16="http://schemas.microsoft.com/office/drawing/2014/main" id="{3177BCFB-C735-AF48-9FEB-95E5BE0D86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283" y="415953"/>
            <a:ext cx="3625018" cy="3625018"/>
          </a:xfrm>
          <a:prstGeom prst="rect">
            <a:avLst/>
          </a:prstGeom>
        </p:spPr>
      </p:pic>
      <p:pic>
        <p:nvPicPr>
          <p:cNvPr id="16" name="Picture 15" descr="Logo&#10;&#10;Description automatically generated with medium confidence">
            <a:extLst>
              <a:ext uri="{FF2B5EF4-FFF2-40B4-BE49-F238E27FC236}">
                <a16:creationId xmlns:a16="http://schemas.microsoft.com/office/drawing/2014/main" id="{97F29C22-2D26-0145-BEEC-7B29ED4B8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057" y="5520897"/>
            <a:ext cx="3623115" cy="3623115"/>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64464" y="100488"/>
            <a:ext cx="773288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palace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76559" y="5203194"/>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whisker</a:t>
            </a:r>
            <a:endParaRPr sz="19900" dirty="0">
              <a:latin typeface="Gill Sans MT" panose="020B0502020104020203" pitchFamily="34" charset="77"/>
            </a:endParaRPr>
          </a:p>
        </p:txBody>
      </p:sp>
      <p:pic>
        <p:nvPicPr>
          <p:cNvPr id="18" name="Picture 17" descr="Logo&#10;&#10;Description automatically generated">
            <a:extLst>
              <a:ext uri="{FF2B5EF4-FFF2-40B4-BE49-F238E27FC236}">
                <a16:creationId xmlns:a16="http://schemas.microsoft.com/office/drawing/2014/main" id="{8B850AD4-8E55-C147-BD1B-B41C167B5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6566" y="640100"/>
            <a:ext cx="3091522" cy="3091522"/>
          </a:xfrm>
          <a:prstGeom prst="rect">
            <a:avLst/>
          </a:prstGeom>
        </p:spPr>
      </p:pic>
      <p:pic>
        <p:nvPicPr>
          <p:cNvPr id="5" name="Picture 4" descr="Icon&#10;&#10;Description automatically generated">
            <a:extLst>
              <a:ext uri="{FF2B5EF4-FFF2-40B4-BE49-F238E27FC236}">
                <a16:creationId xmlns:a16="http://schemas.microsoft.com/office/drawing/2014/main" id="{FE7D1820-F869-014E-AC7B-B106002497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45" y="6116320"/>
            <a:ext cx="3042260" cy="304226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32461" y="221493"/>
            <a:ext cx="645849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lucky</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17458" y="5203194"/>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fertile</a:t>
            </a:r>
            <a:endParaRPr sz="11500" dirty="0">
              <a:latin typeface="Gill Sans MT" panose="020B0502020104020203" pitchFamily="34" charset="77"/>
            </a:endParaRPr>
          </a:p>
        </p:txBody>
      </p:sp>
      <p:pic>
        <p:nvPicPr>
          <p:cNvPr id="18" name="Picture 17" descr="Logo, icon&#10;&#10;Description automatically generated">
            <a:extLst>
              <a:ext uri="{FF2B5EF4-FFF2-40B4-BE49-F238E27FC236}">
                <a16:creationId xmlns:a16="http://schemas.microsoft.com/office/drawing/2014/main" id="{5B833DCA-87C7-1B44-89BC-7AFFAD8C2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8592" y="554409"/>
            <a:ext cx="3348105" cy="3348105"/>
          </a:xfrm>
          <a:prstGeom prst="rect">
            <a:avLst/>
          </a:prstGeom>
        </p:spPr>
      </p:pic>
      <p:pic>
        <p:nvPicPr>
          <p:cNvPr id="6" name="Picture 5" descr="Icon&#10;&#10;Description automatically generated">
            <a:extLst>
              <a:ext uri="{FF2B5EF4-FFF2-40B4-BE49-F238E27FC236}">
                <a16:creationId xmlns:a16="http://schemas.microsoft.com/office/drawing/2014/main" id="{1EF28362-B541-044C-AF45-CE386A5B06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914" y="5608320"/>
            <a:ext cx="3375396" cy="3375396"/>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41354" y="142307"/>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swarm</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93463" y="5896908"/>
            <a:ext cx="10288591"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plummet</a:t>
            </a:r>
            <a:endParaRPr sz="13800" dirty="0">
              <a:latin typeface="Gill Sans MT" panose="020B0502020104020203" pitchFamily="34" charset="77"/>
            </a:endParaRPr>
          </a:p>
        </p:txBody>
      </p:sp>
      <p:pic>
        <p:nvPicPr>
          <p:cNvPr id="18" name="Picture 17" descr="Logo&#10;&#10;Description automatically generated">
            <a:extLst>
              <a:ext uri="{FF2B5EF4-FFF2-40B4-BE49-F238E27FC236}">
                <a16:creationId xmlns:a16="http://schemas.microsoft.com/office/drawing/2014/main" id="{959D9D37-65B4-C747-97EA-8BEAA75395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97181">
            <a:off x="9938931" y="1602028"/>
            <a:ext cx="1764586" cy="1764586"/>
          </a:xfrm>
          <a:prstGeom prst="rect">
            <a:avLst/>
          </a:prstGeom>
        </p:spPr>
      </p:pic>
      <p:pic>
        <p:nvPicPr>
          <p:cNvPr id="19" name="Picture 18" descr="Logo&#10;&#10;Description automatically generated">
            <a:extLst>
              <a:ext uri="{FF2B5EF4-FFF2-40B4-BE49-F238E27FC236}">
                <a16:creationId xmlns:a16="http://schemas.microsoft.com/office/drawing/2014/main" id="{F71B40F4-FE8D-8D41-BEA1-9AD23DEF4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53005">
            <a:off x="7677685" y="2830523"/>
            <a:ext cx="1416240" cy="1416240"/>
          </a:xfrm>
          <a:prstGeom prst="rect">
            <a:avLst/>
          </a:prstGeom>
        </p:spPr>
      </p:pic>
      <p:pic>
        <p:nvPicPr>
          <p:cNvPr id="20" name="Picture 19" descr="Logo&#10;&#10;Description automatically generated">
            <a:extLst>
              <a:ext uri="{FF2B5EF4-FFF2-40B4-BE49-F238E27FC236}">
                <a16:creationId xmlns:a16="http://schemas.microsoft.com/office/drawing/2014/main" id="{ADD90720-F1A6-DE47-89B6-C9A38E8686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1021639" y="819649"/>
            <a:ext cx="1416240" cy="1416240"/>
          </a:xfrm>
          <a:prstGeom prst="rect">
            <a:avLst/>
          </a:prstGeom>
        </p:spPr>
      </p:pic>
      <p:pic>
        <p:nvPicPr>
          <p:cNvPr id="21" name="Picture 20" descr="Logo&#10;&#10;Description automatically generated">
            <a:extLst>
              <a:ext uri="{FF2B5EF4-FFF2-40B4-BE49-F238E27FC236}">
                <a16:creationId xmlns:a16="http://schemas.microsoft.com/office/drawing/2014/main" id="{FB723479-8AA4-6849-A590-A42830745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86769">
            <a:off x="9762917" y="2869331"/>
            <a:ext cx="1213697" cy="1213697"/>
          </a:xfrm>
          <a:prstGeom prst="rect">
            <a:avLst/>
          </a:prstGeom>
        </p:spPr>
      </p:pic>
      <p:pic>
        <p:nvPicPr>
          <p:cNvPr id="22" name="Picture 21" descr="Logo&#10;&#10;Description automatically generated">
            <a:extLst>
              <a:ext uri="{FF2B5EF4-FFF2-40B4-BE49-F238E27FC236}">
                <a16:creationId xmlns:a16="http://schemas.microsoft.com/office/drawing/2014/main" id="{AE442EFE-318F-7E40-AC42-208DF7994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365981">
            <a:off x="8686315" y="192329"/>
            <a:ext cx="1713895" cy="1713895"/>
          </a:xfrm>
          <a:prstGeom prst="rect">
            <a:avLst/>
          </a:prstGeom>
        </p:spPr>
      </p:pic>
      <p:pic>
        <p:nvPicPr>
          <p:cNvPr id="23" name="Picture 22" descr="Logo&#10;&#10;Description automatically generated">
            <a:extLst>
              <a:ext uri="{FF2B5EF4-FFF2-40B4-BE49-F238E27FC236}">
                <a16:creationId xmlns:a16="http://schemas.microsoft.com/office/drawing/2014/main" id="{0586516D-4519-5543-8486-A0FCC27117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875268">
            <a:off x="1002429" y="5954443"/>
            <a:ext cx="3348903" cy="3348903"/>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51839" y="531204"/>
            <a:ext cx="8207375"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colossal</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094826" y="6218469"/>
            <a:ext cx="12965430"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dumbstruck</a:t>
            </a:r>
            <a:endParaRPr sz="88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346415CA-FC30-8E43-9BA9-F93402CBD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7648">
            <a:off x="9204135" y="698320"/>
            <a:ext cx="3202596" cy="3202596"/>
          </a:xfrm>
          <a:prstGeom prst="rect">
            <a:avLst/>
          </a:prstGeom>
        </p:spPr>
      </p:pic>
      <p:pic>
        <p:nvPicPr>
          <p:cNvPr id="15" name="Picture 14" descr="Icon&#10;&#10;Description automatically generated">
            <a:extLst>
              <a:ext uri="{FF2B5EF4-FFF2-40B4-BE49-F238E27FC236}">
                <a16:creationId xmlns:a16="http://schemas.microsoft.com/office/drawing/2014/main" id="{20875CB5-3C4C-DE4B-9610-4CAAC5BBB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60" y="5714588"/>
            <a:ext cx="3348189" cy="3348189"/>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47185" y="2274766"/>
            <a:ext cx="162704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slope</a:t>
            </a:r>
            <a:endParaRPr b="1" dirty="0">
              <a:latin typeface="Gill Sans MT" panose="020B0502020104020203" pitchFamily="34" charset="77"/>
              <a:sym typeface="American Typewriter"/>
            </a:endParaRPr>
          </a:p>
        </p:txBody>
      </p:sp>
      <p:sp>
        <p:nvSpPr>
          <p:cNvPr id="134" name="office"/>
          <p:cNvSpPr txBox="1"/>
          <p:nvPr/>
        </p:nvSpPr>
        <p:spPr>
          <a:xfrm>
            <a:off x="5796087" y="3183419"/>
            <a:ext cx="15292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deep</a:t>
            </a:r>
            <a:endParaRPr dirty="0">
              <a:latin typeface="Gill Sans MT" panose="020B0502020104020203" pitchFamily="34" charset="77"/>
            </a:endParaRPr>
          </a:p>
        </p:txBody>
      </p:sp>
      <p:sp>
        <p:nvSpPr>
          <p:cNvPr id="135" name="spare"/>
          <p:cNvSpPr txBox="1"/>
          <p:nvPr/>
        </p:nvSpPr>
        <p:spPr>
          <a:xfrm>
            <a:off x="5577268" y="4033018"/>
            <a:ext cx="196688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palace</a:t>
            </a:r>
            <a:endParaRPr b="1" dirty="0">
              <a:latin typeface="Gill Sans MT" panose="020B0502020104020203" pitchFamily="34" charset="77"/>
              <a:sym typeface="American Typewriter"/>
            </a:endParaRPr>
          </a:p>
        </p:txBody>
      </p:sp>
      <p:sp>
        <p:nvSpPr>
          <p:cNvPr id="136" name="chipped"/>
          <p:cNvSpPr txBox="1"/>
          <p:nvPr/>
        </p:nvSpPr>
        <p:spPr>
          <a:xfrm>
            <a:off x="5374494" y="4958818"/>
            <a:ext cx="237244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whisker</a:t>
            </a:r>
            <a:endParaRPr dirty="0">
              <a:latin typeface="Gill Sans MT" panose="020B0502020104020203" pitchFamily="34" charset="77"/>
            </a:endParaRPr>
          </a:p>
        </p:txBody>
      </p:sp>
      <p:sp>
        <p:nvSpPr>
          <p:cNvPr id="137" name="lift"/>
          <p:cNvSpPr txBox="1"/>
          <p:nvPr/>
        </p:nvSpPr>
        <p:spPr>
          <a:xfrm>
            <a:off x="5750402" y="5829370"/>
            <a:ext cx="16206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lucky</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521181" y="3418118"/>
            <a:ext cx="207909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swarm</a:t>
            </a:r>
            <a:endParaRPr b="1" dirty="0">
              <a:latin typeface="Gill Sans MT" panose="020B0502020104020203" pitchFamily="34" charset="77"/>
              <a:sym typeface="American Typewriter"/>
            </a:endParaRPr>
          </a:p>
        </p:txBody>
      </p:sp>
      <p:sp>
        <p:nvSpPr>
          <p:cNvPr id="140" name="tolerate"/>
          <p:cNvSpPr txBox="1"/>
          <p:nvPr/>
        </p:nvSpPr>
        <p:spPr>
          <a:xfrm>
            <a:off x="5630190" y="2522165"/>
            <a:ext cx="186108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fertile</a:t>
            </a:r>
            <a:endParaRPr dirty="0">
              <a:latin typeface="Gill Sans MT" panose="020B0502020104020203" pitchFamily="34" charset="77"/>
            </a:endParaRPr>
          </a:p>
        </p:txBody>
      </p:sp>
      <p:sp>
        <p:nvSpPr>
          <p:cNvPr id="141" name="fixation"/>
          <p:cNvSpPr txBox="1"/>
          <p:nvPr/>
        </p:nvSpPr>
        <p:spPr>
          <a:xfrm>
            <a:off x="5154097" y="4280417"/>
            <a:ext cx="281327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plummet</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316191" y="5188117"/>
            <a:ext cx="237244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colossal</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683003" y="5996646"/>
            <a:ext cx="363881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dumbstruck</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0061" y="1309202"/>
            <a:ext cx="201818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slope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009748"/>
            <a:ext cx="582781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a surface slopes, it is at an angle, so that one end is higher than the other.</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slide on the playground was one big </a:t>
            </a:r>
            <a:r>
              <a:rPr lang="en-GB" sz="4000" b="1" dirty="0">
                <a:latin typeface="Gill Sans MT" panose="020B0502020104020203" pitchFamily="34" charset="77"/>
              </a:rPr>
              <a:t>slope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slope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84691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slant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level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tilt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climb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83469420"/>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huge slope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slight slope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3" name="Picture 22" descr="Logo&#10;&#10;Description automatically generated">
            <a:extLst>
              <a:ext uri="{FF2B5EF4-FFF2-40B4-BE49-F238E27FC236}">
                <a16:creationId xmlns:a16="http://schemas.microsoft.com/office/drawing/2014/main" id="{20C7FC2F-E932-1D44-9F62-3E7DE5A2F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05" y="2545177"/>
            <a:ext cx="3444081" cy="3444081"/>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75402" y="1309202"/>
            <a:ext cx="186749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deep</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098629"/>
            <a:ext cx="674287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is deep, it extends a long way down from the ground or from the top surface of something.</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Asha jumped in the </a:t>
            </a:r>
            <a:r>
              <a:rPr lang="en-GB" sz="4000" b="1" dirty="0">
                <a:latin typeface="Gill Sans MT" panose="020B0502020104020203" pitchFamily="34" charset="77"/>
              </a:rPr>
              <a:t>deep</a:t>
            </a:r>
            <a:r>
              <a:rPr lang="en-GB" sz="4000" dirty="0">
                <a:latin typeface="Gill Sans MT" panose="020B0502020104020203" pitchFamily="34" charset="77"/>
              </a:rPr>
              <a:t> puddle.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deep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8302802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shallow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4378489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deep and dark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deeper than expected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6ADAD7E3-F0D9-6341-B24A-AA6EAEB7AA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2901" y="2476053"/>
            <a:ext cx="3623115" cy="3623115"/>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40562" y="1309202"/>
            <a:ext cx="233717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palace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716" y="4075349"/>
            <a:ext cx="643394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can refer to any large splendid house or other building as a palace.</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classroom was as tidy as a </a:t>
            </a:r>
            <a:r>
              <a:rPr lang="en-GB" sz="4000" b="1" dirty="0">
                <a:latin typeface="Gill Sans MT" panose="020B0502020104020203" pitchFamily="34" charset="77"/>
              </a:rPr>
              <a:t>palace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pal-ace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2507221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royal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50574021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large palace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crumbling palace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Logo&#10;&#10;Description automatically generated">
            <a:extLst>
              <a:ext uri="{FF2B5EF4-FFF2-40B4-BE49-F238E27FC236}">
                <a16:creationId xmlns:a16="http://schemas.microsoft.com/office/drawing/2014/main" id="{94884CC4-92FC-9545-88B2-933727B8A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853" y="2698666"/>
            <a:ext cx="3091522" cy="3091522"/>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31978" y="1309202"/>
            <a:ext cx="295433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whisker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4087888"/>
            <a:ext cx="657020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whiskers of an animal such as a cat or a mouse are the long stiff hairs that grow near its mouth.</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cat’s </a:t>
            </a:r>
            <a:r>
              <a:rPr lang="en-GB" sz="4000" b="1" dirty="0">
                <a:latin typeface="Gill Sans MT" panose="020B0502020104020203" pitchFamily="34" charset="77"/>
              </a:rPr>
              <a:t>whiskers</a:t>
            </a:r>
            <a:r>
              <a:rPr lang="en-GB" sz="4000" dirty="0">
                <a:latin typeface="Gill Sans MT" panose="020B0502020104020203" pitchFamily="34" charset="77"/>
              </a:rPr>
              <a:t> were covered in milk.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whisk-er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8258727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brisker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06510482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lengthy whiskers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elegant whiskers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BFF70926-7BF6-6343-9FDF-993AA10BD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090" y="2486201"/>
            <a:ext cx="3648108" cy="3648108"/>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27317" y="1309202"/>
            <a:ext cx="196367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lucky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3904046"/>
            <a:ext cx="5868110"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You say that someone is lucky when they have something that is very desirable or when they are in a very desirable situation.</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Today was going to be Freddie’s </a:t>
            </a:r>
            <a:r>
              <a:rPr lang="en-GB" sz="4000" b="1" dirty="0">
                <a:latin typeface="Gill Sans MT" panose="020B0502020104020203" pitchFamily="34" charset="77"/>
              </a:rPr>
              <a:t>lucky</a:t>
            </a:r>
            <a:r>
              <a:rPr lang="en-GB" sz="4000" dirty="0">
                <a:latin typeface="Gill Sans MT" panose="020B0502020104020203" pitchFamily="34" charset="77"/>
              </a:rPr>
              <a:t> day.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luck-y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1441730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charmed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unlucky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plucky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jammy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unfortunate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yucky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number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30820056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extremely lucky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quite lucky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 icon&#10;&#10;Description automatically generated">
            <a:extLst>
              <a:ext uri="{FF2B5EF4-FFF2-40B4-BE49-F238E27FC236}">
                <a16:creationId xmlns:a16="http://schemas.microsoft.com/office/drawing/2014/main" id="{F85744F5-85E5-CF4B-87B6-A9ACEC3DE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900" y="2424226"/>
            <a:ext cx="3667760" cy="366776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19849</TotalTime>
  <Words>1227</Words>
  <Application>Microsoft Macintosh PowerPoint</Application>
  <PresentationFormat>Custom</PresentationFormat>
  <Paragraphs>334</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311</cp:revision>
  <dcterms:modified xsi:type="dcterms:W3CDTF">2021-10-07T15:50:41Z</dcterms:modified>
</cp:coreProperties>
</file>