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08"/>
    <p:restoredTop sz="94756"/>
  </p:normalViewPr>
  <p:slideViewPr>
    <p:cSldViewPr snapToGrid="0" snapToObjects="1">
      <p:cViewPr varScale="1">
        <p:scale>
          <a:sx n="63" d="100"/>
          <a:sy n="63" d="100"/>
        </p:scale>
        <p:origin x="144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21093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5738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9.png"/><Relationship Id="rId9"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8.png"/><Relationship Id="rId10" Type="http://schemas.openxmlformats.org/officeDocument/2006/relationships/image" Target="../media/image14.png"/><Relationship Id="rId4" Type="http://schemas.openxmlformats.org/officeDocument/2006/relationships/image" Target="../media/image20.pn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endParaRPr lang="en-GB" dirty="0">
              <a:solidFill>
                <a:srgbClr val="00AEEE"/>
              </a:solidFill>
              <a:latin typeface="Gill Sans MT" panose="020B0502020104020203" pitchFamily="34" charset="77"/>
            </a:endParaRP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Autumn Term 2021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5089100" y="3226831"/>
            <a:ext cx="7210308"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a:t>
            </a:r>
            <a:r>
              <a:rPr lang="en-GB" dirty="0">
                <a:latin typeface="Gill Sans MT" panose="020B0502020104020203" pitchFamily="34" charset="77"/>
              </a:rPr>
              <a:t> 7</a:t>
            </a:r>
            <a:r>
              <a:rPr dirty="0">
                <a:latin typeface="Gill Sans MT" panose="020B0502020104020203" pitchFamily="34" charset="77"/>
              </a:rPr>
              <a:t> </a:t>
            </a:r>
            <a:r>
              <a:rPr lang="en-GB">
                <a:latin typeface="Gill Sans MT" panose="020B0502020104020203" pitchFamily="34" charset="77"/>
              </a:rPr>
              <a:t>– 18th </a:t>
            </a:r>
            <a:r>
              <a:rPr lang="en-GB" dirty="0">
                <a:latin typeface="Gill Sans MT" panose="020B0502020104020203" pitchFamily="34" charset="77"/>
              </a:rPr>
              <a:t>October </a:t>
            </a:r>
            <a:r>
              <a:rPr dirty="0">
                <a:latin typeface="Gill Sans MT" panose="020B0502020104020203" pitchFamily="34" charset="77"/>
              </a:rPr>
              <a:t>202</a:t>
            </a:r>
            <a:r>
              <a:rPr lang="en-GB" dirty="0">
                <a:latin typeface="Gill Sans MT" panose="020B0502020104020203" pitchFamily="34" charset="77"/>
              </a:rPr>
              <a:t>1</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3">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3" name="Picture 2">
            <a:extLst>
              <a:ext uri="{FF2B5EF4-FFF2-40B4-BE49-F238E27FC236}">
                <a16:creationId xmlns:a16="http://schemas.microsoft.com/office/drawing/2014/main" id="{06DBA6DF-0000-D242-A649-9CFC63BF41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15633">
            <a:off x="8550644" y="4375268"/>
            <a:ext cx="3173683" cy="2379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picture containing timeline&#10;&#10;Description automatically generated">
            <a:extLst>
              <a:ext uri="{FF2B5EF4-FFF2-40B4-BE49-F238E27FC236}">
                <a16:creationId xmlns:a16="http://schemas.microsoft.com/office/drawing/2014/main" id="{9B41F4A1-EB1A-E343-B237-01BA86E436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6158">
            <a:off x="6838299" y="6053191"/>
            <a:ext cx="3378483" cy="2527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670775" y="1309202"/>
            <a:ext cx="3552256"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animosity</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9207354" y="1671690"/>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92549" y="4166875"/>
            <a:ext cx="6189251"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Animosity is a strong feeling of dislike and anger. Animosities are feelings of this kind.</a:t>
            </a:r>
            <a:endParaRPr sz="3600" dirty="0">
              <a:latin typeface="Gill Sans MT" panose="020B0502020104020203" pitchFamily="34" charset="77"/>
            </a:endParaRPr>
          </a:p>
        </p:txBody>
      </p:sp>
      <p:sp>
        <p:nvSpPr>
          <p:cNvPr id="155" name="The was a tear in Freddie’s new school jumper."/>
          <p:cNvSpPr txBox="1"/>
          <p:nvPr/>
        </p:nvSpPr>
        <p:spPr>
          <a:xfrm>
            <a:off x="0" y="6133913"/>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a:t>
            </a:r>
            <a:r>
              <a:rPr lang="en-GB" sz="4000" b="1" dirty="0">
                <a:latin typeface="Gill Sans MT" panose="020B0502020104020203" pitchFamily="34" charset="77"/>
              </a:rPr>
              <a:t>animosity</a:t>
            </a:r>
            <a:r>
              <a:rPr lang="en-GB" sz="4000" dirty="0">
                <a:latin typeface="Gill Sans MT" panose="020B0502020104020203" pitchFamily="34" charset="77"/>
              </a:rPr>
              <a:t> between Jenny and Freya was obvious.</a:t>
            </a:r>
            <a:endParaRPr sz="4000" dirty="0">
              <a:latin typeface="Gill Sans MT" panose="020B0502020104020203" pitchFamily="34" charset="77"/>
            </a:endParaRPr>
          </a:p>
        </p:txBody>
      </p:sp>
      <p:sp>
        <p:nvSpPr>
          <p:cNvPr id="165" name="Word Class"/>
          <p:cNvSpPr txBox="1"/>
          <p:nvPr/>
        </p:nvSpPr>
        <p:spPr>
          <a:xfrm>
            <a:off x="10335049" y="1253517"/>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78697" y="2182175"/>
            <a:ext cx="4575922"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an-</a:t>
            </a:r>
            <a:r>
              <a:rPr lang="en-GB" dirty="0" err="1">
                <a:latin typeface="Gill Sans MT" panose="020B0502020104020203" pitchFamily="34" charset="77"/>
              </a:rPr>
              <a:t>i</a:t>
            </a:r>
            <a:r>
              <a:rPr lang="en-GB" dirty="0">
                <a:latin typeface="Gill Sans MT" panose="020B0502020104020203" pitchFamily="34" charset="77"/>
              </a:rPr>
              <a:t>-</a:t>
            </a:r>
            <a:r>
              <a:rPr lang="en-GB" dirty="0" err="1">
                <a:latin typeface="Gill Sans MT" panose="020B0502020104020203" pitchFamily="34" charset="77"/>
              </a:rPr>
              <a:t>mos</a:t>
            </a:r>
            <a:r>
              <a:rPr lang="en-GB" dirty="0">
                <a:latin typeface="Gill Sans MT" panose="020B0502020104020203" pitchFamily="34" charset="77"/>
              </a:rPr>
              <a:t>-</a:t>
            </a:r>
            <a:r>
              <a:rPr lang="en-GB" dirty="0" err="1">
                <a:latin typeface="Gill Sans MT" panose="020B0502020104020203" pitchFamily="34" charset="77"/>
              </a:rPr>
              <a:t>i</a:t>
            </a:r>
            <a:r>
              <a:rPr lang="en-GB" dirty="0">
                <a:latin typeface="Gill Sans MT" panose="020B0502020104020203" pitchFamily="34" charset="77"/>
              </a:rPr>
              <a:t>-ty</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123082325"/>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hostility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goodwill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velocity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enemy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friction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friendship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curiosity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grudge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029572798"/>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genuine animosity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unknown animosity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pSp>
        <p:nvGrpSpPr>
          <p:cNvPr id="8" name="Group 7">
            <a:extLst>
              <a:ext uri="{FF2B5EF4-FFF2-40B4-BE49-F238E27FC236}">
                <a16:creationId xmlns:a16="http://schemas.microsoft.com/office/drawing/2014/main" id="{1175C5B9-F674-4140-AAF6-4BAD3DA49CCA}"/>
              </a:ext>
            </a:extLst>
          </p:cNvPr>
          <p:cNvGrpSpPr/>
          <p:nvPr/>
        </p:nvGrpSpPr>
        <p:grpSpPr>
          <a:xfrm>
            <a:off x="8826019" y="2642664"/>
            <a:ext cx="3307075" cy="3330912"/>
            <a:chOff x="8826019" y="2642664"/>
            <a:chExt cx="3307075" cy="3330912"/>
          </a:xfrm>
        </p:grpSpPr>
        <p:pic>
          <p:nvPicPr>
            <p:cNvPr id="4" name="Picture 3" descr="Icon&#10;&#10;Description automatically generated">
              <a:extLst>
                <a:ext uri="{FF2B5EF4-FFF2-40B4-BE49-F238E27FC236}">
                  <a16:creationId xmlns:a16="http://schemas.microsoft.com/office/drawing/2014/main" id="{FAF0E9ED-019E-A843-87AF-A581AEE3AF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6019" y="2666501"/>
              <a:ext cx="3307075" cy="3307075"/>
            </a:xfrm>
            <a:prstGeom prst="rect">
              <a:avLst/>
            </a:prstGeom>
          </p:spPr>
        </p:pic>
        <p:pic>
          <p:nvPicPr>
            <p:cNvPr id="7" name="Picture 6" descr="Logo, icon&#10;&#10;Description automatically generated">
              <a:extLst>
                <a:ext uri="{FF2B5EF4-FFF2-40B4-BE49-F238E27FC236}">
                  <a16:creationId xmlns:a16="http://schemas.microsoft.com/office/drawing/2014/main" id="{EB50A433-0017-CC4E-9D79-60973E8E4A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50873" y="2642664"/>
              <a:ext cx="1285181" cy="1285181"/>
            </a:xfrm>
            <a:prstGeom prst="rect">
              <a:avLst/>
            </a:prstGeom>
          </p:spPr>
        </p:pic>
      </p:grpSp>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93667" y="1309202"/>
            <a:ext cx="2031005"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imply</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03944" y="3808568"/>
            <a:ext cx="6222636"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imply that something is the case, you say something which indicates that it is the case in an indirect way.</a:t>
            </a:r>
            <a:endParaRPr sz="3600" dirty="0">
              <a:latin typeface="Gill Sans MT" panose="020B0502020104020203" pitchFamily="34" charset="77"/>
            </a:endParaRPr>
          </a:p>
        </p:txBody>
      </p:sp>
      <p:sp>
        <p:nvSpPr>
          <p:cNvPr id="155" name="The was a tear in Freddie’s new school jumper."/>
          <p:cNvSpPr txBox="1"/>
          <p:nvPr/>
        </p:nvSpPr>
        <p:spPr>
          <a:xfrm>
            <a:off x="-27810" y="6187037"/>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His actions </a:t>
            </a:r>
            <a:r>
              <a:rPr lang="en-GB" sz="4000" b="1" dirty="0">
                <a:latin typeface="Gill Sans MT" panose="020B0502020104020203" pitchFamily="34" charset="77"/>
              </a:rPr>
              <a:t>implied</a:t>
            </a:r>
            <a:r>
              <a:rPr lang="en-GB" sz="4000" dirty="0">
                <a:latin typeface="Gill Sans MT" panose="020B0502020104020203" pitchFamily="34" charset="77"/>
              </a:rPr>
              <a:t> his dislike for the cake.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736737" y="2182175"/>
            <a:ext cx="4464791"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im-ply</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293089848"/>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rudely implied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honestly imply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565292676"/>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suggest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direct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ied</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 high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sense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hint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ication</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why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show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6AC71C13-866A-B147-97F7-4519B4D273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6807" y="2804215"/>
            <a:ext cx="3143250" cy="3143250"/>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140524" y="1309202"/>
            <a:ext cx="3840795"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jeopardise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28235"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02979" y="4035979"/>
            <a:ext cx="6864621"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To jeopardise a situation or activity means to do something that may destroy it or cause it to fail.</a:t>
            </a:r>
            <a:endParaRPr sz="3600" dirty="0">
              <a:latin typeface="Gill Sans MT" panose="020B0502020104020203" pitchFamily="34" charset="77"/>
            </a:endParaRPr>
          </a:p>
        </p:txBody>
      </p:sp>
      <p:sp>
        <p:nvSpPr>
          <p:cNvPr id="155" name="The was a tear in Freddie’s new school jumper."/>
          <p:cNvSpPr txBox="1"/>
          <p:nvPr/>
        </p:nvSpPr>
        <p:spPr>
          <a:xfrm>
            <a:off x="0" y="6166108"/>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Being late had </a:t>
            </a:r>
            <a:r>
              <a:rPr lang="en-GB" sz="4000" b="1" dirty="0">
                <a:latin typeface="Gill Sans MT" panose="020B0502020104020203" pitchFamily="34" charset="77"/>
              </a:rPr>
              <a:t>jeopardised</a:t>
            </a:r>
            <a:r>
              <a:rPr lang="en-GB" sz="4000" dirty="0">
                <a:latin typeface="Gill Sans MT" panose="020B0502020104020203" pitchFamily="34" charset="77"/>
              </a:rPr>
              <a:t> their chance to get in.</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jeop-ard-ise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84093539"/>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unintentionally jeopardise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wanted to jeopardise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644057795"/>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threaten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safeguard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fail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endanger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risk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Text&#10;&#10;Description automatically generated">
            <a:extLst>
              <a:ext uri="{FF2B5EF4-FFF2-40B4-BE49-F238E27FC236}">
                <a16:creationId xmlns:a16="http://schemas.microsoft.com/office/drawing/2014/main" id="{F322362A-4872-464D-B652-3BFE778336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8445" y="2501169"/>
            <a:ext cx="3493565" cy="3493565"/>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634563" y="1309202"/>
            <a:ext cx="327172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succumb</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13433" y="3996384"/>
            <a:ext cx="6827167" cy="1826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If you succumb to temptation or pressure, you do something that you want to do, or that other people want you to do, although you feel it might be wrong.</a:t>
            </a:r>
            <a:endParaRPr sz="2800" dirty="0">
              <a:latin typeface="Gill Sans MT" panose="020B0502020104020203" pitchFamily="34" charset="77"/>
            </a:endParaRPr>
          </a:p>
        </p:txBody>
      </p:sp>
      <p:sp>
        <p:nvSpPr>
          <p:cNvPr id="155" name="The was a tear in Freddie’s new school jumper."/>
          <p:cNvSpPr txBox="1"/>
          <p:nvPr/>
        </p:nvSpPr>
        <p:spPr>
          <a:xfrm>
            <a:off x="-2" y="6166108"/>
            <a:ext cx="12999689"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Mrs Jones </a:t>
            </a:r>
            <a:r>
              <a:rPr lang="en-GB" b="1" dirty="0">
                <a:latin typeface="Gill Sans MT" panose="020B0502020104020203" pitchFamily="34" charset="77"/>
              </a:rPr>
              <a:t>succumbed</a:t>
            </a:r>
            <a:r>
              <a:rPr lang="en-GB" dirty="0">
                <a:latin typeface="Gill Sans MT" panose="020B0502020104020203" pitchFamily="34" charset="77"/>
              </a:rPr>
              <a:t> to the children's book request.</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35154"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suc-cumb</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298298140"/>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slowly succumbed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had succumbed to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861204847"/>
              </p:ext>
            </p:extLst>
          </p:nvPr>
        </p:nvGraphicFramePr>
        <p:xfrm>
          <a:off x="5112" y="7748437"/>
          <a:ext cx="13127900" cy="1804446"/>
        </p:xfrm>
        <a:graphic>
          <a:graphicData uri="http://schemas.openxmlformats.org/drawingml/2006/table">
            <a:tbl>
              <a:tblPr firstRow="1" bandRow="1">
                <a:tableStyleId>{5940675A-B579-460E-94D1-54222C63F5DA}</a:tableStyleId>
              </a:tblPr>
              <a:tblGrid>
                <a:gridCol w="2725965">
                  <a:extLst>
                    <a:ext uri="{9D8B030D-6E8A-4147-A177-3AD203B41FA5}">
                      <a16:colId xmlns:a16="http://schemas.microsoft.com/office/drawing/2014/main" val="1062734036"/>
                    </a:ext>
                  </a:extLst>
                </a:gridCol>
                <a:gridCol w="2725965">
                  <a:extLst>
                    <a:ext uri="{9D8B030D-6E8A-4147-A177-3AD203B41FA5}">
                      <a16:colId xmlns:a16="http://schemas.microsoft.com/office/drawing/2014/main" val="2844254734"/>
                    </a:ext>
                  </a:extLst>
                </a:gridCol>
                <a:gridCol w="2224040">
                  <a:extLst>
                    <a:ext uri="{9D8B030D-6E8A-4147-A177-3AD203B41FA5}">
                      <a16:colId xmlns:a16="http://schemas.microsoft.com/office/drawing/2014/main" val="3331088901"/>
                    </a:ext>
                  </a:extLst>
                </a:gridCol>
                <a:gridCol w="2725965">
                  <a:extLst>
                    <a:ext uri="{9D8B030D-6E8A-4147-A177-3AD203B41FA5}">
                      <a16:colId xmlns:a16="http://schemas.microsoft.com/office/drawing/2014/main" val="2209242225"/>
                    </a:ext>
                  </a:extLst>
                </a:gridCol>
                <a:gridCol w="2725965">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give 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resist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thumb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pressure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surrender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 become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requests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13" name="Picture 12" descr="Icon&#10;&#10;Description automatically generated">
            <a:extLst>
              <a:ext uri="{FF2B5EF4-FFF2-40B4-BE49-F238E27FC236}">
                <a16:creationId xmlns:a16="http://schemas.microsoft.com/office/drawing/2014/main" id="{D08A0A63-45B6-504A-A8E9-72CE7D4D5F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5999" y="2348414"/>
            <a:ext cx="3817694" cy="3817694"/>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47134" y="1309202"/>
            <a:ext cx="2216954"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wince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66259" y="3898738"/>
            <a:ext cx="7060422"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wince, the muscles of your face tighten suddenly because you have felt a pain or because you have just seen, heard, or remembered something unpleasant.</a:t>
            </a:r>
            <a:endParaRPr sz="3200" dirty="0">
              <a:latin typeface="Gill Sans MT" panose="020B0502020104020203" pitchFamily="34" charset="77"/>
            </a:endParaRPr>
          </a:p>
        </p:txBody>
      </p:sp>
      <p:sp>
        <p:nvSpPr>
          <p:cNvPr id="155" name="The was a tear in Freddie’s new school jumper."/>
          <p:cNvSpPr txBox="1"/>
          <p:nvPr/>
        </p:nvSpPr>
        <p:spPr>
          <a:xfrm>
            <a:off x="0" y="6117490"/>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Alfie </a:t>
            </a:r>
            <a:r>
              <a:rPr lang="en-GB" sz="4000" b="1" dirty="0">
                <a:latin typeface="Gill Sans MT" panose="020B0502020104020203" pitchFamily="34" charset="77"/>
              </a:rPr>
              <a:t>winced</a:t>
            </a:r>
            <a:r>
              <a:rPr lang="en-GB" sz="4000" dirty="0">
                <a:latin typeface="Gill Sans MT" panose="020B0502020104020203" pitchFamily="34" charset="77"/>
              </a:rPr>
              <a:t> as Jeremy tripped on the playground.</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4283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wince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121957407"/>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winced in pain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suddenly winced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862235145"/>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grimace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since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cringe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rinse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ouch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52" name="Group 51">
            <a:extLst>
              <a:ext uri="{FF2B5EF4-FFF2-40B4-BE49-F238E27FC236}">
                <a16:creationId xmlns:a16="http://schemas.microsoft.com/office/drawing/2014/main" id="{34B48E62-0DB6-E94B-BAC2-A7D48847C140}"/>
              </a:ext>
            </a:extLst>
          </p:cNvPr>
          <p:cNvGrpSpPr/>
          <p:nvPr/>
        </p:nvGrpSpPr>
        <p:grpSpPr>
          <a:xfrm>
            <a:off x="8542335" y="2455733"/>
            <a:ext cx="3494208" cy="3494208"/>
            <a:chOff x="8542335" y="2455733"/>
            <a:chExt cx="3494208" cy="3494208"/>
          </a:xfrm>
        </p:grpSpPr>
        <p:pic>
          <p:nvPicPr>
            <p:cNvPr id="22" name="Picture 21" descr="Icon&#10;&#10;Description automatically generated">
              <a:extLst>
                <a:ext uri="{FF2B5EF4-FFF2-40B4-BE49-F238E27FC236}">
                  <a16:creationId xmlns:a16="http://schemas.microsoft.com/office/drawing/2014/main" id="{2352C32D-C242-B846-A53E-A4053CD316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2335" y="2455733"/>
              <a:ext cx="3494208" cy="3494208"/>
            </a:xfrm>
            <a:prstGeom prst="rect">
              <a:avLst/>
            </a:prstGeom>
          </p:spPr>
        </p:pic>
        <p:cxnSp>
          <p:nvCxnSpPr>
            <p:cNvPr id="6" name="Straight Connector 5">
              <a:extLst>
                <a:ext uri="{FF2B5EF4-FFF2-40B4-BE49-F238E27FC236}">
                  <a16:creationId xmlns:a16="http://schemas.microsoft.com/office/drawing/2014/main" id="{5366B679-F9F6-F44A-B6BB-5554CC25CBBA}"/>
                </a:ext>
              </a:extLst>
            </p:cNvPr>
            <p:cNvCxnSpPr/>
            <p:nvPr/>
          </p:nvCxnSpPr>
          <p:spPr>
            <a:xfrm>
              <a:off x="9933809" y="3630544"/>
              <a:ext cx="193364" cy="131758"/>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5" name="Straight Connector 24">
              <a:extLst>
                <a:ext uri="{FF2B5EF4-FFF2-40B4-BE49-F238E27FC236}">
                  <a16:creationId xmlns:a16="http://schemas.microsoft.com/office/drawing/2014/main" id="{F031BB3D-01D9-A248-B252-26F9F582DA99}"/>
                </a:ext>
              </a:extLst>
            </p:cNvPr>
            <p:cNvCxnSpPr>
              <a:cxnSpLocks/>
            </p:cNvCxnSpPr>
            <p:nvPr/>
          </p:nvCxnSpPr>
          <p:spPr>
            <a:xfrm flipV="1">
              <a:off x="9949523" y="3751762"/>
              <a:ext cx="180787" cy="82609"/>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7" name="Straight Connector 26">
              <a:extLst>
                <a:ext uri="{FF2B5EF4-FFF2-40B4-BE49-F238E27FC236}">
                  <a16:creationId xmlns:a16="http://schemas.microsoft.com/office/drawing/2014/main" id="{2CE58695-0AA8-E141-990D-579538A67D4C}"/>
                </a:ext>
              </a:extLst>
            </p:cNvPr>
            <p:cNvCxnSpPr>
              <a:cxnSpLocks/>
            </p:cNvCxnSpPr>
            <p:nvPr/>
          </p:nvCxnSpPr>
          <p:spPr>
            <a:xfrm flipH="1">
              <a:off x="10393447" y="3658775"/>
              <a:ext cx="173183" cy="11232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8" name="Straight Connector 27">
              <a:extLst>
                <a:ext uri="{FF2B5EF4-FFF2-40B4-BE49-F238E27FC236}">
                  <a16:creationId xmlns:a16="http://schemas.microsoft.com/office/drawing/2014/main" id="{7E8A6436-70E3-684D-9D9E-95E26BD83A3C}"/>
                </a:ext>
              </a:extLst>
            </p:cNvPr>
            <p:cNvCxnSpPr>
              <a:cxnSpLocks/>
            </p:cNvCxnSpPr>
            <p:nvPr/>
          </p:nvCxnSpPr>
          <p:spPr>
            <a:xfrm flipH="1" flipV="1">
              <a:off x="10394084" y="3758577"/>
              <a:ext cx="179942" cy="75794"/>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46" name="Straight Connector 45">
              <a:extLst>
                <a:ext uri="{FF2B5EF4-FFF2-40B4-BE49-F238E27FC236}">
                  <a16:creationId xmlns:a16="http://schemas.microsoft.com/office/drawing/2014/main" id="{AB58FE7D-336D-FE45-9F42-5F545D56E0B8}"/>
                </a:ext>
              </a:extLst>
            </p:cNvPr>
            <p:cNvCxnSpPr>
              <a:cxnSpLocks/>
            </p:cNvCxnSpPr>
            <p:nvPr/>
          </p:nvCxnSpPr>
          <p:spPr>
            <a:xfrm flipH="1" flipV="1">
              <a:off x="10079788" y="4095175"/>
              <a:ext cx="49312" cy="118609"/>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47" name="Straight Connector 46">
              <a:extLst>
                <a:ext uri="{FF2B5EF4-FFF2-40B4-BE49-F238E27FC236}">
                  <a16:creationId xmlns:a16="http://schemas.microsoft.com/office/drawing/2014/main" id="{F5CC3B87-A358-4D4C-8510-4DF214F39634}"/>
                </a:ext>
              </a:extLst>
            </p:cNvPr>
            <p:cNvCxnSpPr>
              <a:cxnSpLocks/>
            </p:cNvCxnSpPr>
            <p:nvPr/>
          </p:nvCxnSpPr>
          <p:spPr>
            <a:xfrm flipV="1">
              <a:off x="10141113" y="4116036"/>
              <a:ext cx="68317" cy="97748"/>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49" name="Straight Connector 48">
              <a:extLst>
                <a:ext uri="{FF2B5EF4-FFF2-40B4-BE49-F238E27FC236}">
                  <a16:creationId xmlns:a16="http://schemas.microsoft.com/office/drawing/2014/main" id="{8BE4349F-1E67-D14B-ADAD-6C91C2571AC0}"/>
                </a:ext>
              </a:extLst>
            </p:cNvPr>
            <p:cNvCxnSpPr>
              <a:cxnSpLocks/>
            </p:cNvCxnSpPr>
            <p:nvPr/>
          </p:nvCxnSpPr>
          <p:spPr>
            <a:xfrm flipH="1" flipV="1">
              <a:off x="10211887" y="4119011"/>
              <a:ext cx="60946" cy="98945"/>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53" name="Straight Connector 52">
              <a:extLst>
                <a:ext uri="{FF2B5EF4-FFF2-40B4-BE49-F238E27FC236}">
                  <a16:creationId xmlns:a16="http://schemas.microsoft.com/office/drawing/2014/main" id="{8B071655-3842-7046-B0BA-A4527266EBAF}"/>
                </a:ext>
              </a:extLst>
            </p:cNvPr>
            <p:cNvCxnSpPr>
              <a:cxnSpLocks/>
            </p:cNvCxnSpPr>
            <p:nvPr/>
          </p:nvCxnSpPr>
          <p:spPr>
            <a:xfrm flipV="1">
              <a:off x="10264601" y="4097902"/>
              <a:ext cx="63057" cy="104896"/>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55" name="Straight Connector 54">
              <a:extLst>
                <a:ext uri="{FF2B5EF4-FFF2-40B4-BE49-F238E27FC236}">
                  <a16:creationId xmlns:a16="http://schemas.microsoft.com/office/drawing/2014/main" id="{4CDC9A04-98C3-7B49-BF43-FD18944185F3}"/>
                </a:ext>
              </a:extLst>
            </p:cNvPr>
            <p:cNvCxnSpPr>
              <a:cxnSpLocks/>
            </p:cNvCxnSpPr>
            <p:nvPr/>
          </p:nvCxnSpPr>
          <p:spPr>
            <a:xfrm>
              <a:off x="10316398" y="4095175"/>
              <a:ext cx="66129" cy="118608"/>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58" name="Straight Connector 57">
              <a:extLst>
                <a:ext uri="{FF2B5EF4-FFF2-40B4-BE49-F238E27FC236}">
                  <a16:creationId xmlns:a16="http://schemas.microsoft.com/office/drawing/2014/main" id="{E4DF5E60-4110-5147-8DEF-8492F76C15C8}"/>
                </a:ext>
              </a:extLst>
            </p:cNvPr>
            <p:cNvCxnSpPr>
              <a:cxnSpLocks/>
            </p:cNvCxnSpPr>
            <p:nvPr/>
          </p:nvCxnSpPr>
          <p:spPr>
            <a:xfrm flipH="1">
              <a:off x="10374502" y="4095175"/>
              <a:ext cx="81007" cy="115881"/>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60" name="Straight Connector 59">
              <a:extLst>
                <a:ext uri="{FF2B5EF4-FFF2-40B4-BE49-F238E27FC236}">
                  <a16:creationId xmlns:a16="http://schemas.microsoft.com/office/drawing/2014/main" id="{42C16381-03E9-BD41-B55A-9A47F51ED4C1}"/>
                </a:ext>
              </a:extLst>
            </p:cNvPr>
            <p:cNvCxnSpPr>
              <a:cxnSpLocks/>
            </p:cNvCxnSpPr>
            <p:nvPr/>
          </p:nvCxnSpPr>
          <p:spPr>
            <a:xfrm>
              <a:off x="10446367" y="4110732"/>
              <a:ext cx="55986" cy="100324"/>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64" name="Straight Connector 63">
              <a:extLst>
                <a:ext uri="{FF2B5EF4-FFF2-40B4-BE49-F238E27FC236}">
                  <a16:creationId xmlns:a16="http://schemas.microsoft.com/office/drawing/2014/main" id="{7CE6BD3B-2ADD-1649-9A04-7975063D7CC1}"/>
                </a:ext>
              </a:extLst>
            </p:cNvPr>
            <p:cNvCxnSpPr>
              <a:cxnSpLocks/>
            </p:cNvCxnSpPr>
            <p:nvPr/>
          </p:nvCxnSpPr>
          <p:spPr>
            <a:xfrm flipH="1">
              <a:off x="10022766" y="4103454"/>
              <a:ext cx="59538" cy="107602"/>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grpSp>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46574605"/>
              </p:ext>
            </p:extLst>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002457377"/>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shrink</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flutter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plan</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kneel</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517854180"/>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animosity</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imply</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wince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jeopardise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2585525459"/>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shrink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kneel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flutter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costume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plan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417900280"/>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When you ***, you bend your legs so that your knees are touching the ground.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An actor's or performer’s *** is the set of clothes they wear while they are performing.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A *** is a method of achieving something that you have worked out in detail beforehand.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something *** or something else *** it, it becomes smaller.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something thin or light ***, or if you *** it, it moves up and down or from side to side with a lot of quick, light movements.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22" name="Picture 21" descr="Icon&#10;&#10;Description automatically generated">
            <a:extLst>
              <a:ext uri="{FF2B5EF4-FFF2-40B4-BE49-F238E27FC236}">
                <a16:creationId xmlns:a16="http://schemas.microsoft.com/office/drawing/2014/main" id="{3E368830-5BB0-3D4B-B1AC-777882669A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26928" y="5213678"/>
            <a:ext cx="1116313" cy="1116313"/>
          </a:xfrm>
          <a:prstGeom prst="rect">
            <a:avLst/>
          </a:prstGeom>
        </p:spPr>
      </p:pic>
      <p:pic>
        <p:nvPicPr>
          <p:cNvPr id="23" name="Picture 22" descr="Icon&#10;&#10;Description automatically generated">
            <a:extLst>
              <a:ext uri="{FF2B5EF4-FFF2-40B4-BE49-F238E27FC236}">
                <a16:creationId xmlns:a16="http://schemas.microsoft.com/office/drawing/2014/main" id="{6FD380DC-ABD4-4F49-A13B-21FF504A4F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26928" y="3982926"/>
            <a:ext cx="1116313" cy="1116313"/>
          </a:xfrm>
          <a:prstGeom prst="rect">
            <a:avLst/>
          </a:prstGeom>
        </p:spPr>
      </p:pic>
      <p:pic>
        <p:nvPicPr>
          <p:cNvPr id="25" name="Picture 24" descr="Icon&#10;&#10;Description automatically generated">
            <a:extLst>
              <a:ext uri="{FF2B5EF4-FFF2-40B4-BE49-F238E27FC236}">
                <a16:creationId xmlns:a16="http://schemas.microsoft.com/office/drawing/2014/main" id="{92DFBDDB-ECB3-5549-BB1E-EA4F49B192A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98644" y="7830744"/>
            <a:ext cx="1116313" cy="1116313"/>
          </a:xfrm>
          <a:prstGeom prst="rect">
            <a:avLst/>
          </a:prstGeom>
        </p:spPr>
      </p:pic>
      <p:pic>
        <p:nvPicPr>
          <p:cNvPr id="28" name="Picture 27" descr="Icon&#10;&#10;Description automatically generated">
            <a:extLst>
              <a:ext uri="{FF2B5EF4-FFF2-40B4-BE49-F238E27FC236}">
                <a16:creationId xmlns:a16="http://schemas.microsoft.com/office/drawing/2014/main" id="{89292058-BB8E-FE40-98CC-E4A24F716D2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83994" y="2403734"/>
            <a:ext cx="1116313" cy="1116313"/>
          </a:xfrm>
          <a:prstGeom prst="rect">
            <a:avLst/>
          </a:prstGeom>
        </p:spPr>
      </p:pic>
      <p:pic>
        <p:nvPicPr>
          <p:cNvPr id="29" name="Picture 28" descr="A picture containing icon&#10;&#10;Description automatically generated">
            <a:extLst>
              <a:ext uri="{FF2B5EF4-FFF2-40B4-BE49-F238E27FC236}">
                <a16:creationId xmlns:a16="http://schemas.microsoft.com/office/drawing/2014/main" id="{FF4A7908-27B8-0A47-B88E-407E6E22F7D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78121" y="6688712"/>
            <a:ext cx="922185" cy="922185"/>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828531077"/>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animosity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imply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jeopardise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succumb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wince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3138353914"/>
              </p:ext>
            </p:extLst>
          </p:nvPr>
        </p:nvGraphicFramePr>
        <p:xfrm>
          <a:off x="5307795" y="1251704"/>
          <a:ext cx="4826233" cy="7751328"/>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you *** that something is the case, you say something which indicates that it is the case in an indirect way.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you ***, the muscles of your face tighten suddenly because you have felt a pain or because you have just seen, heard, or remembered something unpleasant.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 is a strong feeling of dislike and anger. *** are feelings of this kind.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 to temptation or pressure, you do something that you want to do, or that other people want you to do, although you feel it might be wrong.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To *** a situation or activity means to do something that may destroy it or cause it to fail.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grpSp>
        <p:nvGrpSpPr>
          <p:cNvPr id="19" name="Group 18">
            <a:extLst>
              <a:ext uri="{FF2B5EF4-FFF2-40B4-BE49-F238E27FC236}">
                <a16:creationId xmlns:a16="http://schemas.microsoft.com/office/drawing/2014/main" id="{653D5635-3D98-9346-879D-01E1E0B9FA75}"/>
              </a:ext>
            </a:extLst>
          </p:cNvPr>
          <p:cNvGrpSpPr/>
          <p:nvPr/>
        </p:nvGrpSpPr>
        <p:grpSpPr>
          <a:xfrm>
            <a:off x="10202624" y="3992233"/>
            <a:ext cx="1199210" cy="1073141"/>
            <a:chOff x="8542335" y="2455733"/>
            <a:chExt cx="3494208" cy="3494208"/>
          </a:xfrm>
        </p:grpSpPr>
        <p:pic>
          <p:nvPicPr>
            <p:cNvPr id="20" name="Picture 19" descr="Icon&#10;&#10;Description automatically generated">
              <a:extLst>
                <a:ext uri="{FF2B5EF4-FFF2-40B4-BE49-F238E27FC236}">
                  <a16:creationId xmlns:a16="http://schemas.microsoft.com/office/drawing/2014/main" id="{5CD3A766-19D3-DC41-A0C7-9FD0B1C93C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42335" y="2455733"/>
              <a:ext cx="3494208" cy="3494208"/>
            </a:xfrm>
            <a:prstGeom prst="rect">
              <a:avLst/>
            </a:prstGeom>
          </p:spPr>
        </p:pic>
        <p:cxnSp>
          <p:nvCxnSpPr>
            <p:cNvPr id="21" name="Straight Connector 20">
              <a:extLst>
                <a:ext uri="{FF2B5EF4-FFF2-40B4-BE49-F238E27FC236}">
                  <a16:creationId xmlns:a16="http://schemas.microsoft.com/office/drawing/2014/main" id="{40855F30-8149-1647-9703-18F105F1B4F0}"/>
                </a:ext>
              </a:extLst>
            </p:cNvPr>
            <p:cNvCxnSpPr/>
            <p:nvPr/>
          </p:nvCxnSpPr>
          <p:spPr>
            <a:xfrm>
              <a:off x="9933809" y="3630544"/>
              <a:ext cx="193364" cy="131758"/>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3" name="Straight Connector 22">
              <a:extLst>
                <a:ext uri="{FF2B5EF4-FFF2-40B4-BE49-F238E27FC236}">
                  <a16:creationId xmlns:a16="http://schemas.microsoft.com/office/drawing/2014/main" id="{17629955-1330-4F40-806E-16350C478B83}"/>
                </a:ext>
              </a:extLst>
            </p:cNvPr>
            <p:cNvCxnSpPr>
              <a:cxnSpLocks/>
            </p:cNvCxnSpPr>
            <p:nvPr/>
          </p:nvCxnSpPr>
          <p:spPr>
            <a:xfrm flipV="1">
              <a:off x="9949523" y="3751762"/>
              <a:ext cx="180787" cy="82609"/>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5" name="Straight Connector 24">
              <a:extLst>
                <a:ext uri="{FF2B5EF4-FFF2-40B4-BE49-F238E27FC236}">
                  <a16:creationId xmlns:a16="http://schemas.microsoft.com/office/drawing/2014/main" id="{E1F87B27-F28B-F24D-A726-FCB3E19CE595}"/>
                </a:ext>
              </a:extLst>
            </p:cNvPr>
            <p:cNvCxnSpPr>
              <a:cxnSpLocks/>
            </p:cNvCxnSpPr>
            <p:nvPr/>
          </p:nvCxnSpPr>
          <p:spPr>
            <a:xfrm flipH="1">
              <a:off x="10393447" y="3658775"/>
              <a:ext cx="173183" cy="11232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6" name="Straight Connector 25">
              <a:extLst>
                <a:ext uri="{FF2B5EF4-FFF2-40B4-BE49-F238E27FC236}">
                  <a16:creationId xmlns:a16="http://schemas.microsoft.com/office/drawing/2014/main" id="{A3CC8AAC-B634-0C4C-B357-164D548425C4}"/>
                </a:ext>
              </a:extLst>
            </p:cNvPr>
            <p:cNvCxnSpPr>
              <a:cxnSpLocks/>
            </p:cNvCxnSpPr>
            <p:nvPr/>
          </p:nvCxnSpPr>
          <p:spPr>
            <a:xfrm flipH="1" flipV="1">
              <a:off x="10394084" y="3758577"/>
              <a:ext cx="179942" cy="75794"/>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8" name="Straight Connector 27">
              <a:extLst>
                <a:ext uri="{FF2B5EF4-FFF2-40B4-BE49-F238E27FC236}">
                  <a16:creationId xmlns:a16="http://schemas.microsoft.com/office/drawing/2014/main" id="{B08CBF79-17E2-5A49-B3A1-8AD650D2E64E}"/>
                </a:ext>
              </a:extLst>
            </p:cNvPr>
            <p:cNvCxnSpPr>
              <a:cxnSpLocks/>
            </p:cNvCxnSpPr>
            <p:nvPr/>
          </p:nvCxnSpPr>
          <p:spPr>
            <a:xfrm flipH="1" flipV="1">
              <a:off x="10079788" y="4095175"/>
              <a:ext cx="49312" cy="118609"/>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9" name="Straight Connector 28">
              <a:extLst>
                <a:ext uri="{FF2B5EF4-FFF2-40B4-BE49-F238E27FC236}">
                  <a16:creationId xmlns:a16="http://schemas.microsoft.com/office/drawing/2014/main" id="{35AC3E3F-C0FB-034E-B984-F1F9D2CCE7DF}"/>
                </a:ext>
              </a:extLst>
            </p:cNvPr>
            <p:cNvCxnSpPr>
              <a:cxnSpLocks/>
            </p:cNvCxnSpPr>
            <p:nvPr/>
          </p:nvCxnSpPr>
          <p:spPr>
            <a:xfrm flipV="1">
              <a:off x="10141113" y="4116036"/>
              <a:ext cx="68317" cy="97748"/>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30" name="Straight Connector 29">
              <a:extLst>
                <a:ext uri="{FF2B5EF4-FFF2-40B4-BE49-F238E27FC236}">
                  <a16:creationId xmlns:a16="http://schemas.microsoft.com/office/drawing/2014/main" id="{E340385F-9101-7645-A9CA-D46F7532B761}"/>
                </a:ext>
              </a:extLst>
            </p:cNvPr>
            <p:cNvCxnSpPr>
              <a:cxnSpLocks/>
            </p:cNvCxnSpPr>
            <p:nvPr/>
          </p:nvCxnSpPr>
          <p:spPr>
            <a:xfrm flipH="1" flipV="1">
              <a:off x="10211887" y="4119011"/>
              <a:ext cx="60946" cy="98945"/>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31" name="Straight Connector 30">
              <a:extLst>
                <a:ext uri="{FF2B5EF4-FFF2-40B4-BE49-F238E27FC236}">
                  <a16:creationId xmlns:a16="http://schemas.microsoft.com/office/drawing/2014/main" id="{2DA538B8-41F9-3248-8B44-112421896573}"/>
                </a:ext>
              </a:extLst>
            </p:cNvPr>
            <p:cNvCxnSpPr>
              <a:cxnSpLocks/>
            </p:cNvCxnSpPr>
            <p:nvPr/>
          </p:nvCxnSpPr>
          <p:spPr>
            <a:xfrm flipV="1">
              <a:off x="10264601" y="4097902"/>
              <a:ext cx="63057" cy="104896"/>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32" name="Straight Connector 31">
              <a:extLst>
                <a:ext uri="{FF2B5EF4-FFF2-40B4-BE49-F238E27FC236}">
                  <a16:creationId xmlns:a16="http://schemas.microsoft.com/office/drawing/2014/main" id="{6E71C361-454D-FE45-89ED-40C064BA6F0B}"/>
                </a:ext>
              </a:extLst>
            </p:cNvPr>
            <p:cNvCxnSpPr>
              <a:cxnSpLocks/>
            </p:cNvCxnSpPr>
            <p:nvPr/>
          </p:nvCxnSpPr>
          <p:spPr>
            <a:xfrm>
              <a:off x="10316398" y="4095175"/>
              <a:ext cx="66129" cy="118608"/>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36" name="Straight Connector 35">
              <a:extLst>
                <a:ext uri="{FF2B5EF4-FFF2-40B4-BE49-F238E27FC236}">
                  <a16:creationId xmlns:a16="http://schemas.microsoft.com/office/drawing/2014/main" id="{2C906231-7024-C446-A1A0-8C3AD4E0F86F}"/>
                </a:ext>
              </a:extLst>
            </p:cNvPr>
            <p:cNvCxnSpPr>
              <a:cxnSpLocks/>
            </p:cNvCxnSpPr>
            <p:nvPr/>
          </p:nvCxnSpPr>
          <p:spPr>
            <a:xfrm flipH="1">
              <a:off x="10374502" y="4095175"/>
              <a:ext cx="81007" cy="115881"/>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37" name="Straight Connector 36">
              <a:extLst>
                <a:ext uri="{FF2B5EF4-FFF2-40B4-BE49-F238E27FC236}">
                  <a16:creationId xmlns:a16="http://schemas.microsoft.com/office/drawing/2014/main" id="{0C767926-BCB3-3946-91F6-C23E59D2D360}"/>
                </a:ext>
              </a:extLst>
            </p:cNvPr>
            <p:cNvCxnSpPr>
              <a:cxnSpLocks/>
            </p:cNvCxnSpPr>
            <p:nvPr/>
          </p:nvCxnSpPr>
          <p:spPr>
            <a:xfrm>
              <a:off x="10446367" y="4110732"/>
              <a:ext cx="55986" cy="100324"/>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38" name="Straight Connector 37">
              <a:extLst>
                <a:ext uri="{FF2B5EF4-FFF2-40B4-BE49-F238E27FC236}">
                  <a16:creationId xmlns:a16="http://schemas.microsoft.com/office/drawing/2014/main" id="{4401E566-CE71-4A49-97CC-73AEE34EE417}"/>
                </a:ext>
              </a:extLst>
            </p:cNvPr>
            <p:cNvCxnSpPr>
              <a:cxnSpLocks/>
            </p:cNvCxnSpPr>
            <p:nvPr/>
          </p:nvCxnSpPr>
          <p:spPr>
            <a:xfrm flipH="1">
              <a:off x="10022766" y="4103454"/>
              <a:ext cx="59538" cy="107602"/>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grpSp>
      <p:pic>
        <p:nvPicPr>
          <p:cNvPr id="39" name="Picture 38" descr="Icon&#10;&#10;Description automatically generated">
            <a:extLst>
              <a:ext uri="{FF2B5EF4-FFF2-40B4-BE49-F238E27FC236}">
                <a16:creationId xmlns:a16="http://schemas.microsoft.com/office/drawing/2014/main" id="{7C608E6B-A1EA-B848-8E79-90BE90CFB4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90883" y="6664377"/>
            <a:ext cx="1005643" cy="1005643"/>
          </a:xfrm>
          <a:prstGeom prst="rect">
            <a:avLst/>
          </a:prstGeom>
        </p:spPr>
      </p:pic>
      <p:pic>
        <p:nvPicPr>
          <p:cNvPr id="40" name="Picture 39" descr="Text&#10;&#10;Description automatically generated">
            <a:extLst>
              <a:ext uri="{FF2B5EF4-FFF2-40B4-BE49-F238E27FC236}">
                <a16:creationId xmlns:a16="http://schemas.microsoft.com/office/drawing/2014/main" id="{2AE3A782-47A7-AD4F-AB78-AC3AB70065E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80244" y="7924020"/>
            <a:ext cx="933589" cy="933589"/>
          </a:xfrm>
          <a:prstGeom prst="rect">
            <a:avLst/>
          </a:prstGeom>
        </p:spPr>
      </p:pic>
      <p:pic>
        <p:nvPicPr>
          <p:cNvPr id="42" name="Picture 41" descr="Icon&#10;&#10;Description automatically generated">
            <a:extLst>
              <a:ext uri="{FF2B5EF4-FFF2-40B4-BE49-F238E27FC236}">
                <a16:creationId xmlns:a16="http://schemas.microsoft.com/office/drawing/2014/main" id="{31C160D8-D8DD-6741-A7A0-BCCA7AD554F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65955" y="2752525"/>
            <a:ext cx="891052" cy="891052"/>
          </a:xfrm>
          <a:prstGeom prst="rect">
            <a:avLst/>
          </a:prstGeom>
        </p:spPr>
      </p:pic>
      <p:grpSp>
        <p:nvGrpSpPr>
          <p:cNvPr id="46" name="Group 45">
            <a:extLst>
              <a:ext uri="{FF2B5EF4-FFF2-40B4-BE49-F238E27FC236}">
                <a16:creationId xmlns:a16="http://schemas.microsoft.com/office/drawing/2014/main" id="{78F98D81-209A-904F-A8F3-25B838E7668C}"/>
              </a:ext>
            </a:extLst>
          </p:cNvPr>
          <p:cNvGrpSpPr/>
          <p:nvPr/>
        </p:nvGrpSpPr>
        <p:grpSpPr>
          <a:xfrm>
            <a:off x="10256255" y="5313601"/>
            <a:ext cx="1074898" cy="1096776"/>
            <a:chOff x="8826019" y="2642664"/>
            <a:chExt cx="3307075" cy="3330912"/>
          </a:xfrm>
        </p:grpSpPr>
        <p:pic>
          <p:nvPicPr>
            <p:cNvPr id="47" name="Picture 46" descr="Icon&#10;&#10;Description automatically generated">
              <a:extLst>
                <a:ext uri="{FF2B5EF4-FFF2-40B4-BE49-F238E27FC236}">
                  <a16:creationId xmlns:a16="http://schemas.microsoft.com/office/drawing/2014/main" id="{A8E4A45C-0889-584D-A50F-1F6D7AB3071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26019" y="2666501"/>
              <a:ext cx="3307075" cy="3307075"/>
            </a:xfrm>
            <a:prstGeom prst="rect">
              <a:avLst/>
            </a:prstGeom>
          </p:spPr>
        </p:pic>
        <p:pic>
          <p:nvPicPr>
            <p:cNvPr id="48" name="Picture 47" descr="Logo, icon&#10;&#10;Description automatically generated">
              <a:extLst>
                <a:ext uri="{FF2B5EF4-FFF2-40B4-BE49-F238E27FC236}">
                  <a16:creationId xmlns:a16="http://schemas.microsoft.com/office/drawing/2014/main" id="{CF9004E3-807F-BF4F-B7B7-E3BAD1C80DE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850873" y="2642664"/>
              <a:ext cx="1285181" cy="1285181"/>
            </a:xfrm>
            <a:prstGeom prst="rect">
              <a:avLst/>
            </a:prstGeom>
          </p:spPr>
        </p:pic>
      </p:grpSp>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2847675" y="3085008"/>
            <a:ext cx="190276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shrink</a:t>
            </a:r>
            <a:endParaRPr b="1" dirty="0">
              <a:latin typeface="Gill Sans MT" panose="020B0502020104020203" pitchFamily="34" charset="77"/>
              <a:sym typeface="American Typewriter"/>
            </a:endParaRPr>
          </a:p>
        </p:txBody>
      </p:sp>
      <p:sp>
        <p:nvSpPr>
          <p:cNvPr id="134" name="office"/>
          <p:cNvSpPr txBox="1"/>
          <p:nvPr/>
        </p:nvSpPr>
        <p:spPr>
          <a:xfrm>
            <a:off x="2959892" y="3993661"/>
            <a:ext cx="167834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kneel</a:t>
            </a:r>
            <a:endParaRPr dirty="0">
              <a:latin typeface="Gill Sans MT" panose="020B0502020104020203" pitchFamily="34" charset="77"/>
            </a:endParaRPr>
          </a:p>
        </p:txBody>
      </p:sp>
      <p:sp>
        <p:nvSpPr>
          <p:cNvPr id="135" name="spare"/>
          <p:cNvSpPr txBox="1"/>
          <p:nvPr/>
        </p:nvSpPr>
        <p:spPr>
          <a:xfrm>
            <a:off x="2815619" y="4843260"/>
            <a:ext cx="196688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flutter</a:t>
            </a:r>
            <a:endParaRPr b="1" dirty="0">
              <a:latin typeface="Gill Sans MT" panose="020B0502020104020203" pitchFamily="34" charset="77"/>
              <a:sym typeface="American Typewriter"/>
            </a:endParaRPr>
          </a:p>
        </p:txBody>
      </p:sp>
      <p:sp>
        <p:nvSpPr>
          <p:cNvPr id="136" name="chipped"/>
          <p:cNvSpPr txBox="1"/>
          <p:nvPr/>
        </p:nvSpPr>
        <p:spPr>
          <a:xfrm>
            <a:off x="2484599" y="5769060"/>
            <a:ext cx="262892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costume</a:t>
            </a:r>
            <a:endParaRPr dirty="0">
              <a:latin typeface="Gill Sans MT" panose="020B0502020104020203" pitchFamily="34" charset="77"/>
            </a:endParaRPr>
          </a:p>
        </p:txBody>
      </p:sp>
      <p:sp>
        <p:nvSpPr>
          <p:cNvPr id="137" name="lift"/>
          <p:cNvSpPr txBox="1"/>
          <p:nvPr/>
        </p:nvSpPr>
        <p:spPr>
          <a:xfrm>
            <a:off x="3129008" y="6639612"/>
            <a:ext cx="134011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plan</a:t>
            </a:r>
            <a:endParaRPr dirty="0">
              <a:latin typeface="Gill Sans MT" panose="020B0502020104020203" pitchFamily="34" charset="77"/>
            </a:endParaRPr>
          </a:p>
        </p:txBody>
      </p:sp>
      <p:sp>
        <p:nvSpPr>
          <p:cNvPr id="138" name="mutter"/>
          <p:cNvSpPr txBox="1"/>
          <p:nvPr/>
        </p:nvSpPr>
        <p:spPr>
          <a:xfrm>
            <a:off x="8349750" y="3961911"/>
            <a:ext cx="173284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imply</a:t>
            </a:r>
            <a:endParaRPr b="1" dirty="0">
              <a:latin typeface="Gill Sans MT" panose="020B0502020104020203" pitchFamily="34" charset="77"/>
              <a:sym typeface="American Typewriter"/>
            </a:endParaRPr>
          </a:p>
        </p:txBody>
      </p:sp>
      <p:sp>
        <p:nvSpPr>
          <p:cNvPr id="139" name="unveil"/>
          <p:cNvSpPr txBox="1"/>
          <p:nvPr/>
        </p:nvSpPr>
        <p:spPr>
          <a:xfrm>
            <a:off x="7769863" y="5750010"/>
            <a:ext cx="270266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succumb</a:t>
            </a:r>
            <a:endParaRPr b="1" dirty="0">
              <a:latin typeface="Gill Sans MT" panose="020B0502020104020203" pitchFamily="34" charset="77"/>
              <a:sym typeface="American Typewriter"/>
            </a:endParaRPr>
          </a:p>
        </p:txBody>
      </p:sp>
      <p:sp>
        <p:nvSpPr>
          <p:cNvPr id="140" name="tolerate"/>
          <p:cNvSpPr txBox="1"/>
          <p:nvPr/>
        </p:nvSpPr>
        <p:spPr>
          <a:xfrm>
            <a:off x="7735008" y="3065958"/>
            <a:ext cx="296234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animosity</a:t>
            </a:r>
            <a:endParaRPr dirty="0">
              <a:latin typeface="Gill Sans MT" panose="020B0502020104020203" pitchFamily="34" charset="77"/>
            </a:endParaRPr>
          </a:p>
        </p:txBody>
      </p:sp>
      <p:sp>
        <p:nvSpPr>
          <p:cNvPr id="141" name="fixation"/>
          <p:cNvSpPr txBox="1"/>
          <p:nvPr/>
        </p:nvSpPr>
        <p:spPr>
          <a:xfrm>
            <a:off x="7633219" y="4824210"/>
            <a:ext cx="316593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jeopardise</a:t>
            </a:r>
            <a:endParaRPr dirty="0">
              <a:latin typeface="Gill Sans MT" panose="020B0502020104020203" pitchFamily="34" charset="77"/>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3" name="unveil">
            <a:extLst>
              <a:ext uri="{FF2B5EF4-FFF2-40B4-BE49-F238E27FC236}">
                <a16:creationId xmlns:a16="http://schemas.microsoft.com/office/drawing/2014/main" id="{3DFB6E10-D309-C545-A6B1-2341096960A8}"/>
              </a:ext>
            </a:extLst>
          </p:cNvPr>
          <p:cNvSpPr txBox="1"/>
          <p:nvPr/>
        </p:nvSpPr>
        <p:spPr>
          <a:xfrm>
            <a:off x="8281222" y="6639611"/>
            <a:ext cx="179055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wince</a:t>
            </a:r>
            <a:endParaRPr b="1" dirty="0">
              <a:latin typeface="Gill Sans MT" panose="020B0502020104020203" pitchFamily="34" charset="77"/>
              <a:sym typeface="American Typewriter"/>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49663" y="266978"/>
            <a:ext cx="7700827"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shrink</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691044" y="5361701"/>
            <a:ext cx="10875989"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kneel</a:t>
            </a:r>
            <a:endParaRPr sz="28700" dirty="0">
              <a:latin typeface="Gill Sans MT" panose="020B0502020104020203" pitchFamily="34" charset="77"/>
            </a:endParaRPr>
          </a:p>
        </p:txBody>
      </p:sp>
      <p:pic>
        <p:nvPicPr>
          <p:cNvPr id="14" name="Picture 13" descr="Icon&#10;&#10;Description automatically generated">
            <a:extLst>
              <a:ext uri="{FF2B5EF4-FFF2-40B4-BE49-F238E27FC236}">
                <a16:creationId xmlns:a16="http://schemas.microsoft.com/office/drawing/2014/main" id="{16AD30E6-5C9C-F846-A290-10E3139097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336" y="5785400"/>
            <a:ext cx="3216571" cy="3216571"/>
          </a:xfrm>
          <a:prstGeom prst="rect">
            <a:avLst/>
          </a:prstGeom>
        </p:spPr>
      </p:pic>
      <p:pic>
        <p:nvPicPr>
          <p:cNvPr id="4" name="Picture 3" descr="A picture containing icon&#10;&#10;Description automatically generated">
            <a:extLst>
              <a:ext uri="{FF2B5EF4-FFF2-40B4-BE49-F238E27FC236}">
                <a16:creationId xmlns:a16="http://schemas.microsoft.com/office/drawing/2014/main" id="{39950E8B-C702-F542-8ECB-C4A1A744C9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6308" y="749026"/>
            <a:ext cx="3019238" cy="3019238"/>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332406" y="100488"/>
            <a:ext cx="7797006"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flutter</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210252" y="5469152"/>
            <a:ext cx="11039139"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costume</a:t>
            </a:r>
            <a:endParaRPr sz="16600" dirty="0">
              <a:latin typeface="Gill Sans MT" panose="020B0502020104020203" pitchFamily="34" charset="77"/>
            </a:endParaRPr>
          </a:p>
        </p:txBody>
      </p:sp>
      <p:pic>
        <p:nvPicPr>
          <p:cNvPr id="16" name="Picture 15" descr="Icon&#10;&#10;Description automatically generated">
            <a:extLst>
              <a:ext uri="{FF2B5EF4-FFF2-40B4-BE49-F238E27FC236}">
                <a16:creationId xmlns:a16="http://schemas.microsoft.com/office/drawing/2014/main" id="{029F5855-D700-A94E-9644-0131A6D31F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809" y="5767250"/>
            <a:ext cx="3186227" cy="3186227"/>
          </a:xfrm>
          <a:prstGeom prst="rect">
            <a:avLst/>
          </a:prstGeom>
        </p:spPr>
      </p:pic>
      <p:pic>
        <p:nvPicPr>
          <p:cNvPr id="4" name="Picture 3" descr="Icon&#10;&#10;Description automatically generated">
            <a:extLst>
              <a:ext uri="{FF2B5EF4-FFF2-40B4-BE49-F238E27FC236}">
                <a16:creationId xmlns:a16="http://schemas.microsoft.com/office/drawing/2014/main" id="{A4B4F541-F7F6-494B-B579-A535F97034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36696" y="685828"/>
            <a:ext cx="2939926" cy="2939926"/>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819900" y="-35309"/>
            <a:ext cx="5147243"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plan</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638259" y="5843941"/>
            <a:ext cx="12346080"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animosity</a:t>
            </a:r>
            <a:endParaRPr sz="11500" dirty="0">
              <a:latin typeface="Gill Sans MT" panose="020B0502020104020203" pitchFamily="34" charset="77"/>
            </a:endParaRPr>
          </a:p>
        </p:txBody>
      </p:sp>
      <p:grpSp>
        <p:nvGrpSpPr>
          <p:cNvPr id="16" name="Group 15">
            <a:extLst>
              <a:ext uri="{FF2B5EF4-FFF2-40B4-BE49-F238E27FC236}">
                <a16:creationId xmlns:a16="http://schemas.microsoft.com/office/drawing/2014/main" id="{3F28387D-0C7C-6D44-AD72-12FD3E3C03EA}"/>
              </a:ext>
            </a:extLst>
          </p:cNvPr>
          <p:cNvGrpSpPr/>
          <p:nvPr/>
        </p:nvGrpSpPr>
        <p:grpSpPr>
          <a:xfrm>
            <a:off x="389688" y="5684463"/>
            <a:ext cx="3307075" cy="3330912"/>
            <a:chOff x="8826019" y="2642664"/>
            <a:chExt cx="3307075" cy="3330912"/>
          </a:xfrm>
        </p:grpSpPr>
        <p:pic>
          <p:nvPicPr>
            <p:cNvPr id="17" name="Picture 16" descr="Icon&#10;&#10;Description automatically generated">
              <a:extLst>
                <a:ext uri="{FF2B5EF4-FFF2-40B4-BE49-F238E27FC236}">
                  <a16:creationId xmlns:a16="http://schemas.microsoft.com/office/drawing/2014/main" id="{964F2792-6F86-2242-8D56-1BA7E04F61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6019" y="2666501"/>
              <a:ext cx="3307075" cy="3307075"/>
            </a:xfrm>
            <a:prstGeom prst="rect">
              <a:avLst/>
            </a:prstGeom>
          </p:spPr>
        </p:pic>
        <p:pic>
          <p:nvPicPr>
            <p:cNvPr id="19" name="Picture 18" descr="Logo, icon&#10;&#10;Description automatically generated">
              <a:extLst>
                <a:ext uri="{FF2B5EF4-FFF2-40B4-BE49-F238E27FC236}">
                  <a16:creationId xmlns:a16="http://schemas.microsoft.com/office/drawing/2014/main" id="{1A5C2700-5CBC-8647-98E6-9F65ED9CFE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50873" y="2642664"/>
              <a:ext cx="1285181" cy="1285181"/>
            </a:xfrm>
            <a:prstGeom prst="rect">
              <a:avLst/>
            </a:prstGeom>
          </p:spPr>
        </p:pic>
      </p:grpSp>
      <p:pic>
        <p:nvPicPr>
          <p:cNvPr id="4" name="Picture 3" descr="Icon&#10;&#10;Description automatically generated">
            <a:extLst>
              <a:ext uri="{FF2B5EF4-FFF2-40B4-BE49-F238E27FC236}">
                <a16:creationId xmlns:a16="http://schemas.microsoft.com/office/drawing/2014/main" id="{5B5A62BA-C6A2-3449-8051-0AF18798ED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90960" y="539039"/>
            <a:ext cx="3206174" cy="3206174"/>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04511" y="52259"/>
            <a:ext cx="11999897"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imply</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366400" y="5803446"/>
            <a:ext cx="10288591"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jeopardise</a:t>
            </a:r>
            <a:endParaRPr sz="13800" dirty="0">
              <a:latin typeface="Gill Sans MT" panose="020B0502020104020203" pitchFamily="34" charset="77"/>
            </a:endParaRPr>
          </a:p>
        </p:txBody>
      </p:sp>
      <p:pic>
        <p:nvPicPr>
          <p:cNvPr id="29" name="Picture 28" descr="Text&#10;&#10;Description automatically generated">
            <a:extLst>
              <a:ext uri="{FF2B5EF4-FFF2-40B4-BE49-F238E27FC236}">
                <a16:creationId xmlns:a16="http://schemas.microsoft.com/office/drawing/2014/main" id="{F0114E68-8396-4B4D-BBC0-84D9A2587B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934" y="6196986"/>
            <a:ext cx="2318649" cy="2318649"/>
          </a:xfrm>
          <a:prstGeom prst="rect">
            <a:avLst/>
          </a:prstGeom>
        </p:spPr>
      </p:pic>
      <p:pic>
        <p:nvPicPr>
          <p:cNvPr id="30" name="Picture 29" descr="Icon&#10;&#10;Description automatically generated">
            <a:extLst>
              <a:ext uri="{FF2B5EF4-FFF2-40B4-BE49-F238E27FC236}">
                <a16:creationId xmlns:a16="http://schemas.microsoft.com/office/drawing/2014/main" id="{BB102D2E-F5F3-0543-AC9F-F73B7C56BB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1710" y="769884"/>
            <a:ext cx="3143250" cy="3143250"/>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087309"/>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638831" y="371922"/>
            <a:ext cx="9114675"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succumb</a:t>
            </a:r>
            <a:endParaRPr sz="96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365938" y="5203194"/>
            <a:ext cx="12965430"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wince</a:t>
            </a:r>
            <a:endParaRPr sz="13800" dirty="0">
              <a:latin typeface="Gill Sans MT" panose="020B0502020104020203" pitchFamily="34" charset="77"/>
            </a:endParaRPr>
          </a:p>
        </p:txBody>
      </p:sp>
      <p:grpSp>
        <p:nvGrpSpPr>
          <p:cNvPr id="16" name="Group 15">
            <a:extLst>
              <a:ext uri="{FF2B5EF4-FFF2-40B4-BE49-F238E27FC236}">
                <a16:creationId xmlns:a16="http://schemas.microsoft.com/office/drawing/2014/main" id="{4A385BA1-EBCE-244D-A896-7D73B757F784}"/>
              </a:ext>
            </a:extLst>
          </p:cNvPr>
          <p:cNvGrpSpPr/>
          <p:nvPr/>
        </p:nvGrpSpPr>
        <p:grpSpPr>
          <a:xfrm>
            <a:off x="349809" y="5573564"/>
            <a:ext cx="3494208" cy="3494208"/>
            <a:chOff x="8542335" y="2455733"/>
            <a:chExt cx="3494208" cy="3494208"/>
          </a:xfrm>
        </p:grpSpPr>
        <p:pic>
          <p:nvPicPr>
            <p:cNvPr id="17" name="Picture 16" descr="Icon&#10;&#10;Description automatically generated">
              <a:extLst>
                <a:ext uri="{FF2B5EF4-FFF2-40B4-BE49-F238E27FC236}">
                  <a16:creationId xmlns:a16="http://schemas.microsoft.com/office/drawing/2014/main" id="{DDCDFB38-43F6-E243-8A06-707260633F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2335" y="2455733"/>
              <a:ext cx="3494208" cy="3494208"/>
            </a:xfrm>
            <a:prstGeom prst="rect">
              <a:avLst/>
            </a:prstGeom>
          </p:spPr>
        </p:pic>
        <p:cxnSp>
          <p:nvCxnSpPr>
            <p:cNvPr id="18" name="Straight Connector 17">
              <a:extLst>
                <a:ext uri="{FF2B5EF4-FFF2-40B4-BE49-F238E27FC236}">
                  <a16:creationId xmlns:a16="http://schemas.microsoft.com/office/drawing/2014/main" id="{73A766D6-0940-E049-8559-3801928F9DF8}"/>
                </a:ext>
              </a:extLst>
            </p:cNvPr>
            <p:cNvCxnSpPr/>
            <p:nvPr/>
          </p:nvCxnSpPr>
          <p:spPr>
            <a:xfrm>
              <a:off x="9933809" y="3630544"/>
              <a:ext cx="193364" cy="131758"/>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9" name="Straight Connector 18">
              <a:extLst>
                <a:ext uri="{FF2B5EF4-FFF2-40B4-BE49-F238E27FC236}">
                  <a16:creationId xmlns:a16="http://schemas.microsoft.com/office/drawing/2014/main" id="{EE7F211F-0D64-6440-BB72-0956DB22AC5D}"/>
                </a:ext>
              </a:extLst>
            </p:cNvPr>
            <p:cNvCxnSpPr>
              <a:cxnSpLocks/>
            </p:cNvCxnSpPr>
            <p:nvPr/>
          </p:nvCxnSpPr>
          <p:spPr>
            <a:xfrm flipV="1">
              <a:off x="9949523" y="3751762"/>
              <a:ext cx="180787" cy="82609"/>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0" name="Straight Connector 19">
              <a:extLst>
                <a:ext uri="{FF2B5EF4-FFF2-40B4-BE49-F238E27FC236}">
                  <a16:creationId xmlns:a16="http://schemas.microsoft.com/office/drawing/2014/main" id="{5ACE0073-3A8A-B240-95E2-0CEF5CF4C519}"/>
                </a:ext>
              </a:extLst>
            </p:cNvPr>
            <p:cNvCxnSpPr>
              <a:cxnSpLocks/>
            </p:cNvCxnSpPr>
            <p:nvPr/>
          </p:nvCxnSpPr>
          <p:spPr>
            <a:xfrm flipH="1">
              <a:off x="10393447" y="3658775"/>
              <a:ext cx="173183" cy="11232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1" name="Straight Connector 20">
              <a:extLst>
                <a:ext uri="{FF2B5EF4-FFF2-40B4-BE49-F238E27FC236}">
                  <a16:creationId xmlns:a16="http://schemas.microsoft.com/office/drawing/2014/main" id="{6FD938F3-D073-104A-AE5A-18BC3B92DBF6}"/>
                </a:ext>
              </a:extLst>
            </p:cNvPr>
            <p:cNvCxnSpPr>
              <a:cxnSpLocks/>
            </p:cNvCxnSpPr>
            <p:nvPr/>
          </p:nvCxnSpPr>
          <p:spPr>
            <a:xfrm flipH="1" flipV="1">
              <a:off x="10394084" y="3758577"/>
              <a:ext cx="179942" cy="75794"/>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2" name="Straight Connector 21">
              <a:extLst>
                <a:ext uri="{FF2B5EF4-FFF2-40B4-BE49-F238E27FC236}">
                  <a16:creationId xmlns:a16="http://schemas.microsoft.com/office/drawing/2014/main" id="{BA5D4E92-6080-F240-AECD-8A839298578E}"/>
                </a:ext>
              </a:extLst>
            </p:cNvPr>
            <p:cNvCxnSpPr>
              <a:cxnSpLocks/>
            </p:cNvCxnSpPr>
            <p:nvPr/>
          </p:nvCxnSpPr>
          <p:spPr>
            <a:xfrm flipH="1" flipV="1">
              <a:off x="10079788" y="4095175"/>
              <a:ext cx="49312" cy="118609"/>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3" name="Straight Connector 22">
              <a:extLst>
                <a:ext uri="{FF2B5EF4-FFF2-40B4-BE49-F238E27FC236}">
                  <a16:creationId xmlns:a16="http://schemas.microsoft.com/office/drawing/2014/main" id="{E51DB95D-E734-1D4D-AE79-A0ABD791223D}"/>
                </a:ext>
              </a:extLst>
            </p:cNvPr>
            <p:cNvCxnSpPr>
              <a:cxnSpLocks/>
            </p:cNvCxnSpPr>
            <p:nvPr/>
          </p:nvCxnSpPr>
          <p:spPr>
            <a:xfrm flipV="1">
              <a:off x="10141113" y="4116036"/>
              <a:ext cx="68317" cy="97748"/>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9" name="Straight Connector 28">
              <a:extLst>
                <a:ext uri="{FF2B5EF4-FFF2-40B4-BE49-F238E27FC236}">
                  <a16:creationId xmlns:a16="http://schemas.microsoft.com/office/drawing/2014/main" id="{7109FFBC-B372-6D48-B7F2-8FCEEE252C15}"/>
                </a:ext>
              </a:extLst>
            </p:cNvPr>
            <p:cNvCxnSpPr>
              <a:cxnSpLocks/>
            </p:cNvCxnSpPr>
            <p:nvPr/>
          </p:nvCxnSpPr>
          <p:spPr>
            <a:xfrm flipH="1" flipV="1">
              <a:off x="10211887" y="4119011"/>
              <a:ext cx="60946" cy="98945"/>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30" name="Straight Connector 29">
              <a:extLst>
                <a:ext uri="{FF2B5EF4-FFF2-40B4-BE49-F238E27FC236}">
                  <a16:creationId xmlns:a16="http://schemas.microsoft.com/office/drawing/2014/main" id="{9DE02543-8439-A747-8F51-5FF387195ED3}"/>
                </a:ext>
              </a:extLst>
            </p:cNvPr>
            <p:cNvCxnSpPr>
              <a:cxnSpLocks/>
            </p:cNvCxnSpPr>
            <p:nvPr/>
          </p:nvCxnSpPr>
          <p:spPr>
            <a:xfrm flipV="1">
              <a:off x="10264601" y="4097902"/>
              <a:ext cx="63057" cy="104896"/>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31" name="Straight Connector 30">
              <a:extLst>
                <a:ext uri="{FF2B5EF4-FFF2-40B4-BE49-F238E27FC236}">
                  <a16:creationId xmlns:a16="http://schemas.microsoft.com/office/drawing/2014/main" id="{C5A115BD-CDA9-244F-BE42-297E1428A54A}"/>
                </a:ext>
              </a:extLst>
            </p:cNvPr>
            <p:cNvCxnSpPr>
              <a:cxnSpLocks/>
            </p:cNvCxnSpPr>
            <p:nvPr/>
          </p:nvCxnSpPr>
          <p:spPr>
            <a:xfrm>
              <a:off x="10316398" y="4095175"/>
              <a:ext cx="66129" cy="118608"/>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32" name="Straight Connector 31">
              <a:extLst>
                <a:ext uri="{FF2B5EF4-FFF2-40B4-BE49-F238E27FC236}">
                  <a16:creationId xmlns:a16="http://schemas.microsoft.com/office/drawing/2014/main" id="{E24DC84B-49E1-7045-84A3-AFF31EDA0DC2}"/>
                </a:ext>
              </a:extLst>
            </p:cNvPr>
            <p:cNvCxnSpPr>
              <a:cxnSpLocks/>
            </p:cNvCxnSpPr>
            <p:nvPr/>
          </p:nvCxnSpPr>
          <p:spPr>
            <a:xfrm flipH="1">
              <a:off x="10374502" y="4095175"/>
              <a:ext cx="81007" cy="115881"/>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33" name="Straight Connector 32">
              <a:extLst>
                <a:ext uri="{FF2B5EF4-FFF2-40B4-BE49-F238E27FC236}">
                  <a16:creationId xmlns:a16="http://schemas.microsoft.com/office/drawing/2014/main" id="{D7745CE2-A096-2B46-A114-CA8961A06DED}"/>
                </a:ext>
              </a:extLst>
            </p:cNvPr>
            <p:cNvCxnSpPr>
              <a:cxnSpLocks/>
            </p:cNvCxnSpPr>
            <p:nvPr/>
          </p:nvCxnSpPr>
          <p:spPr>
            <a:xfrm>
              <a:off x="10446367" y="4110732"/>
              <a:ext cx="55986" cy="100324"/>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34" name="Straight Connector 33">
              <a:extLst>
                <a:ext uri="{FF2B5EF4-FFF2-40B4-BE49-F238E27FC236}">
                  <a16:creationId xmlns:a16="http://schemas.microsoft.com/office/drawing/2014/main" id="{94ADFF2D-586E-7645-B537-DD1CDEF5D8B0}"/>
                </a:ext>
              </a:extLst>
            </p:cNvPr>
            <p:cNvCxnSpPr>
              <a:cxnSpLocks/>
            </p:cNvCxnSpPr>
            <p:nvPr/>
          </p:nvCxnSpPr>
          <p:spPr>
            <a:xfrm flipH="1">
              <a:off x="10022766" y="4103454"/>
              <a:ext cx="59538" cy="107602"/>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grpSp>
      <p:pic>
        <p:nvPicPr>
          <p:cNvPr id="35" name="Picture 34" descr="Icon&#10;&#10;Description automatically generated">
            <a:extLst>
              <a:ext uri="{FF2B5EF4-FFF2-40B4-BE49-F238E27FC236}">
                <a16:creationId xmlns:a16="http://schemas.microsoft.com/office/drawing/2014/main" id="{72A26407-E51B-2443-8DFE-B61C54140C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33682" y="596694"/>
            <a:ext cx="3121309" cy="3121309"/>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609327" y="2274766"/>
            <a:ext cx="190276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shrink</a:t>
            </a:r>
            <a:endParaRPr b="1" dirty="0">
              <a:latin typeface="Gill Sans MT" panose="020B0502020104020203" pitchFamily="34" charset="77"/>
              <a:sym typeface="American Typewriter"/>
            </a:endParaRPr>
          </a:p>
        </p:txBody>
      </p:sp>
      <p:sp>
        <p:nvSpPr>
          <p:cNvPr id="134" name="office"/>
          <p:cNvSpPr txBox="1"/>
          <p:nvPr/>
        </p:nvSpPr>
        <p:spPr>
          <a:xfrm>
            <a:off x="5721548" y="3183419"/>
            <a:ext cx="167834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kneel</a:t>
            </a:r>
            <a:endParaRPr dirty="0">
              <a:latin typeface="Gill Sans MT" panose="020B0502020104020203" pitchFamily="34" charset="77"/>
            </a:endParaRPr>
          </a:p>
        </p:txBody>
      </p:sp>
      <p:sp>
        <p:nvSpPr>
          <p:cNvPr id="135" name="spare"/>
          <p:cNvSpPr txBox="1"/>
          <p:nvPr/>
        </p:nvSpPr>
        <p:spPr>
          <a:xfrm>
            <a:off x="5577269" y="4033018"/>
            <a:ext cx="196688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flutter</a:t>
            </a:r>
            <a:endParaRPr b="1" dirty="0">
              <a:latin typeface="Gill Sans MT" panose="020B0502020104020203" pitchFamily="34" charset="77"/>
              <a:sym typeface="American Typewriter"/>
            </a:endParaRPr>
          </a:p>
        </p:txBody>
      </p:sp>
      <p:sp>
        <p:nvSpPr>
          <p:cNvPr id="136" name="chipped"/>
          <p:cNvSpPr txBox="1"/>
          <p:nvPr/>
        </p:nvSpPr>
        <p:spPr>
          <a:xfrm>
            <a:off x="5246254" y="4958818"/>
            <a:ext cx="262892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costume</a:t>
            </a:r>
            <a:endParaRPr dirty="0">
              <a:latin typeface="Gill Sans MT" panose="020B0502020104020203" pitchFamily="34" charset="77"/>
            </a:endParaRPr>
          </a:p>
        </p:txBody>
      </p:sp>
      <p:sp>
        <p:nvSpPr>
          <p:cNvPr id="137" name="lift"/>
          <p:cNvSpPr txBox="1"/>
          <p:nvPr/>
        </p:nvSpPr>
        <p:spPr>
          <a:xfrm>
            <a:off x="5890665" y="5829370"/>
            <a:ext cx="134011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plan</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694306" y="3418118"/>
            <a:ext cx="173284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imply</a:t>
            </a:r>
            <a:endParaRPr b="1" dirty="0">
              <a:latin typeface="Gill Sans MT" panose="020B0502020104020203" pitchFamily="34" charset="77"/>
              <a:sym typeface="American Typewriter"/>
            </a:endParaRPr>
          </a:p>
        </p:txBody>
      </p:sp>
      <p:sp>
        <p:nvSpPr>
          <p:cNvPr id="140" name="tolerate"/>
          <p:cNvSpPr txBox="1"/>
          <p:nvPr/>
        </p:nvSpPr>
        <p:spPr>
          <a:xfrm>
            <a:off x="5079560" y="2522165"/>
            <a:ext cx="296234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animosity</a:t>
            </a:r>
            <a:endParaRPr dirty="0">
              <a:latin typeface="Gill Sans MT" panose="020B0502020104020203" pitchFamily="34" charset="77"/>
            </a:endParaRPr>
          </a:p>
        </p:txBody>
      </p:sp>
      <p:sp>
        <p:nvSpPr>
          <p:cNvPr id="141" name="fixation"/>
          <p:cNvSpPr txBox="1"/>
          <p:nvPr/>
        </p:nvSpPr>
        <p:spPr>
          <a:xfrm>
            <a:off x="4997806" y="4280417"/>
            <a:ext cx="312585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jeopardise</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151082" y="5188117"/>
            <a:ext cx="270266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succumb</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607135" y="5996646"/>
            <a:ext cx="179055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wince</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45373" y="1309202"/>
            <a:ext cx="232756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shrink</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652718"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74585" y="4009748"/>
            <a:ext cx="5827815"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something shrinks or something else shrinks it, it becomes smaller.</a:t>
            </a:r>
            <a:endParaRPr sz="3600" dirty="0">
              <a:latin typeface="Gill Sans MT" panose="020B0502020104020203" pitchFamily="34" charset="77"/>
            </a:endParaRPr>
          </a:p>
        </p:txBody>
      </p:sp>
      <p:sp>
        <p:nvSpPr>
          <p:cNvPr id="155" name="The was a tear in Freddie’s new school jumper."/>
          <p:cNvSpPr txBox="1"/>
          <p:nvPr/>
        </p:nvSpPr>
        <p:spPr>
          <a:xfrm>
            <a:off x="-55619" y="6131635"/>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Andrew </a:t>
            </a:r>
            <a:r>
              <a:rPr lang="en-GB" sz="4000" b="1" dirty="0">
                <a:latin typeface="Gill Sans MT" panose="020B0502020104020203" pitchFamily="34" charset="77"/>
              </a:rPr>
              <a:t>shrank</a:t>
            </a:r>
            <a:r>
              <a:rPr lang="en-GB" sz="4000" dirty="0">
                <a:latin typeface="Gill Sans MT" panose="020B0502020104020203" pitchFamily="34" charset="77"/>
              </a:rPr>
              <a:t> the image on the computer.</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shrink</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655662748"/>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reduce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expand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think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clothes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person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13938636"/>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46311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shrink and reduce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shrink down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22" name="Picture 21" descr="A picture containing icon&#10;&#10;Description automatically generated">
            <a:extLst>
              <a:ext uri="{FF2B5EF4-FFF2-40B4-BE49-F238E27FC236}">
                <a16:creationId xmlns:a16="http://schemas.microsoft.com/office/drawing/2014/main" id="{1B733E0D-B3D8-8443-9C8A-74AB945DA4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8079" y="2618191"/>
            <a:ext cx="3431169" cy="3431169"/>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90443" y="1309202"/>
            <a:ext cx="2037417"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kneel</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24723" y="4098629"/>
            <a:ext cx="6742877"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When you kneel, you bend your legs so that your knees are touching the ground.</a:t>
            </a:r>
            <a:endParaRPr sz="3600" dirty="0">
              <a:latin typeface="Gill Sans MT" panose="020B0502020104020203" pitchFamily="34" charset="77"/>
            </a:endParaRPr>
          </a:p>
        </p:txBody>
      </p:sp>
      <p:sp>
        <p:nvSpPr>
          <p:cNvPr id="155" name="The was a tear in Freddie’s new school jumper."/>
          <p:cNvSpPr txBox="1"/>
          <p:nvPr/>
        </p:nvSpPr>
        <p:spPr>
          <a:xfrm>
            <a:off x="0" y="6143806"/>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knight </a:t>
            </a:r>
            <a:r>
              <a:rPr lang="en-GB" sz="4000" b="1" dirty="0">
                <a:latin typeface="Gill Sans MT" panose="020B0502020104020203" pitchFamily="34" charset="77"/>
              </a:rPr>
              <a:t>knelt</a:t>
            </a:r>
            <a:r>
              <a:rPr lang="en-GB" sz="4000" dirty="0">
                <a:latin typeface="Gill Sans MT" panose="020B0502020104020203" pitchFamily="34" charset="77"/>
              </a:rPr>
              <a:t> before the queen</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kneel</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55552731"/>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bow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feel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royal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 curtsy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pray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904030443"/>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kneel and bow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take the knee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Icon&#10;&#10;Description automatically generated">
            <a:extLst>
              <a:ext uri="{FF2B5EF4-FFF2-40B4-BE49-F238E27FC236}">
                <a16:creationId xmlns:a16="http://schemas.microsoft.com/office/drawing/2014/main" id="{65BF312D-9055-4040-AB78-8084AA7E1E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6342" y="2646644"/>
            <a:ext cx="3216571" cy="3216571"/>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31747" y="1309202"/>
            <a:ext cx="2354812"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flutter</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83716" y="3921461"/>
            <a:ext cx="6428564"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something thin or light flutters, or if you flutter it, it moves up and down or from side to side with a lot of quick, light movements.</a:t>
            </a:r>
            <a:endParaRPr sz="3200" dirty="0">
              <a:latin typeface="Gill Sans MT" panose="020B0502020104020203" pitchFamily="34" charset="77"/>
            </a:endParaRPr>
          </a:p>
        </p:txBody>
      </p:sp>
      <p:sp>
        <p:nvSpPr>
          <p:cNvPr id="155" name="The was a tear in Freddie’s new school jumper."/>
          <p:cNvSpPr txBox="1"/>
          <p:nvPr/>
        </p:nvSpPr>
        <p:spPr>
          <a:xfrm>
            <a:off x="0" y="6154066"/>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purple flag </a:t>
            </a:r>
            <a:r>
              <a:rPr lang="en-GB" sz="4000" b="1" dirty="0">
                <a:latin typeface="Gill Sans MT" panose="020B0502020104020203" pitchFamily="34" charset="77"/>
              </a:rPr>
              <a:t>fluttered</a:t>
            </a:r>
            <a:r>
              <a:rPr lang="en-GB" sz="4000" dirty="0">
                <a:latin typeface="Gill Sans MT" panose="020B0502020104020203" pitchFamily="34" charset="77"/>
              </a:rPr>
              <a:t> in the wind.</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flut-ter</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039133644"/>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flicker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mutter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wind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ripple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butter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fall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4051904045"/>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peacefully flutter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flutter softly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22" name="Picture 21" descr="Icon&#10;&#10;Description automatically generated">
            <a:extLst>
              <a:ext uri="{FF2B5EF4-FFF2-40B4-BE49-F238E27FC236}">
                <a16:creationId xmlns:a16="http://schemas.microsoft.com/office/drawing/2014/main" id="{09275EB1-881C-8F43-8DFE-183DBA54C0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1283" y="2115468"/>
            <a:ext cx="3890063" cy="3890063"/>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406945" y="1309202"/>
            <a:ext cx="320440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costume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68795" y="4087888"/>
            <a:ext cx="6570205"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An actor's or performer's costume is the set of clothes they wear while they are performing.</a:t>
            </a:r>
            <a:endParaRPr sz="40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Jenny had a new </a:t>
            </a:r>
            <a:r>
              <a:rPr lang="en-GB" sz="4000" b="1" dirty="0">
                <a:latin typeface="Gill Sans MT" panose="020B0502020104020203" pitchFamily="34" charset="77"/>
              </a:rPr>
              <a:t>costume</a:t>
            </a:r>
            <a:r>
              <a:rPr lang="en-GB" sz="4000" dirty="0">
                <a:latin typeface="Gill Sans MT" panose="020B0502020104020203" pitchFamily="34" charset="77"/>
              </a:rPr>
              <a:t> for Halloween.</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cos-</a:t>
            </a:r>
            <a:r>
              <a:rPr lang="en-GB" dirty="0" err="1">
                <a:latin typeface="Gill Sans MT" panose="020B0502020104020203" pitchFamily="34" charset="77"/>
              </a:rPr>
              <a:t>tume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944618818"/>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outfit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bloom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party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uniform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room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fun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062471343"/>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old costume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smelly costume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80547FD1-95F2-9843-AD5F-B753CE710C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5802" y="2523570"/>
            <a:ext cx="3498850" cy="3498850"/>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18876" y="1309202"/>
            <a:ext cx="1580562"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plan</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34290" y="4057934"/>
            <a:ext cx="6292289"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plan is a method of achieving something that you have worked out in detail beforehand.</a:t>
            </a: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children </a:t>
            </a:r>
            <a:r>
              <a:rPr lang="en-GB" sz="4000" b="1" dirty="0">
                <a:latin typeface="Gill Sans MT" panose="020B0502020104020203" pitchFamily="34" charset="77"/>
              </a:rPr>
              <a:t>planned</a:t>
            </a:r>
            <a:r>
              <a:rPr lang="en-GB" sz="4000" dirty="0">
                <a:latin typeface="Gill Sans MT" panose="020B0502020104020203" pitchFamily="34" charset="77"/>
              </a:rPr>
              <a:t> their way to the park.</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plan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930211927"/>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idea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man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route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scheme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van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event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807637352"/>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clever plan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cunning plan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22" name="Picture 21" descr="Icon&#10;&#10;Description automatically generated">
            <a:extLst>
              <a:ext uri="{FF2B5EF4-FFF2-40B4-BE49-F238E27FC236}">
                <a16:creationId xmlns:a16="http://schemas.microsoft.com/office/drawing/2014/main" id="{9E1D2786-04A0-1240-8B52-2B5B2481CC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5344" y="2631432"/>
            <a:ext cx="3206174" cy="3206174"/>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19968</TotalTime>
  <Words>1298</Words>
  <Application>Microsoft Macintosh PowerPoint</Application>
  <PresentationFormat>Custom</PresentationFormat>
  <Paragraphs>344</Paragraphs>
  <Slides>25</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314</cp:revision>
  <dcterms:modified xsi:type="dcterms:W3CDTF">2021-10-12T13:00:30Z</dcterms:modified>
</cp:coreProperties>
</file>