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12"/>
    <p:restoredTop sz="94756"/>
  </p:normalViewPr>
  <p:slideViewPr>
    <p:cSldViewPr snapToGrid="0" snapToObjects="1">
      <p:cViewPr>
        <p:scale>
          <a:sx n="63" d="100"/>
          <a:sy n="63" d="100"/>
        </p:scale>
        <p:origin x="12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2109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738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0.png"/><Relationship Id="rId9"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14.png"/><Relationship Id="rId4" Type="http://schemas.openxmlformats.org/officeDocument/2006/relationships/image" Target="../media/image21.pn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endParaRPr lang="en-GB" dirty="0">
              <a:solidFill>
                <a:srgbClr val="00AEEE"/>
              </a:solidFill>
              <a:latin typeface="Gill Sans MT" panose="020B0502020104020203" pitchFamily="34" charset="77"/>
            </a:endParaRP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Autumn Term 2021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4990517" y="3226831"/>
            <a:ext cx="7407477"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a:t>
            </a:r>
            <a:r>
              <a:rPr lang="en-GB" dirty="0">
                <a:latin typeface="Gill Sans MT" panose="020B0502020104020203" pitchFamily="34" charset="77"/>
              </a:rPr>
              <a:t> 8</a:t>
            </a:r>
            <a:r>
              <a:rPr dirty="0">
                <a:latin typeface="Gill Sans MT" panose="020B0502020104020203" pitchFamily="34" charset="77"/>
              </a:rPr>
              <a:t> </a:t>
            </a:r>
            <a:r>
              <a:rPr lang="en-GB" dirty="0">
                <a:latin typeface="Gill Sans MT" panose="020B0502020104020203" pitchFamily="34" charset="77"/>
              </a:rPr>
              <a:t>– 1st November </a:t>
            </a:r>
            <a:r>
              <a:rPr dirty="0">
                <a:latin typeface="Gill Sans MT" panose="020B0502020104020203" pitchFamily="34" charset="77"/>
              </a:rPr>
              <a:t>202</a:t>
            </a:r>
            <a:r>
              <a:rPr lang="en-GB" dirty="0">
                <a:latin typeface="Gill Sans MT" panose="020B0502020104020203" pitchFamily="34" charset="77"/>
              </a:rPr>
              <a:t>1</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3">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3" name="Picture 2">
            <a:extLst>
              <a:ext uri="{FF2B5EF4-FFF2-40B4-BE49-F238E27FC236}">
                <a16:creationId xmlns:a16="http://schemas.microsoft.com/office/drawing/2014/main" id="{06DBA6DF-0000-D242-A649-9CFC63BF4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15633">
            <a:off x="8550644" y="4375268"/>
            <a:ext cx="3173683" cy="2379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picture containing timeline&#10;&#10;Description automatically generated">
            <a:extLst>
              <a:ext uri="{FF2B5EF4-FFF2-40B4-BE49-F238E27FC236}">
                <a16:creationId xmlns:a16="http://schemas.microsoft.com/office/drawing/2014/main" id="{9B41F4A1-EB1A-E343-B237-01BA86E436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6158">
            <a:off x="6838299" y="6053191"/>
            <a:ext cx="3378483" cy="252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423386" y="1309202"/>
            <a:ext cx="2047035"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grave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9207354" y="1671690"/>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92549" y="4166875"/>
            <a:ext cx="6189251"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grave event or situation is very serious, important, and worrying.</a:t>
            </a:r>
            <a:endParaRPr sz="3600" dirty="0">
              <a:latin typeface="Gill Sans MT" panose="020B0502020104020203" pitchFamily="34" charset="77"/>
            </a:endParaRPr>
          </a:p>
        </p:txBody>
      </p:sp>
      <p:sp>
        <p:nvSpPr>
          <p:cNvPr id="155" name="The was a tear in Freddie’s new school jumper."/>
          <p:cNvSpPr txBox="1"/>
          <p:nvPr/>
        </p:nvSpPr>
        <p:spPr>
          <a:xfrm>
            <a:off x="0" y="6133913"/>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soldiers were in </a:t>
            </a:r>
            <a:r>
              <a:rPr lang="en-GB" sz="4000" b="1" dirty="0">
                <a:latin typeface="Gill Sans MT" panose="020B0502020104020203" pitchFamily="34" charset="77"/>
              </a:rPr>
              <a:t>grave</a:t>
            </a:r>
            <a:r>
              <a:rPr lang="en-GB" sz="4000" dirty="0">
                <a:latin typeface="Gill Sans MT" panose="020B0502020104020203" pitchFamily="34" charset="77"/>
              </a:rPr>
              <a:t> danger.</a:t>
            </a:r>
            <a:endParaRPr sz="4000" dirty="0">
              <a:latin typeface="Gill Sans MT" panose="020B0502020104020203" pitchFamily="34" charset="77"/>
            </a:endParaRPr>
          </a:p>
        </p:txBody>
      </p:sp>
      <p:sp>
        <p:nvSpPr>
          <p:cNvPr id="165" name="Word Class"/>
          <p:cNvSpPr txBox="1"/>
          <p:nvPr/>
        </p:nvSpPr>
        <p:spPr>
          <a:xfrm>
            <a:off x="10335049" y="1253517"/>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78697" y="2182175"/>
            <a:ext cx="4575922"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grave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866488219"/>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urgent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trivial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wave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danger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serious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minor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situation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850177753"/>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was in grave danger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grave situation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Logo&#10;&#10;Description automatically generated">
            <a:extLst>
              <a:ext uri="{FF2B5EF4-FFF2-40B4-BE49-F238E27FC236}">
                <a16:creationId xmlns:a16="http://schemas.microsoft.com/office/drawing/2014/main" id="{DD5DC75D-061F-C148-ACBF-53BB70551E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3226" y="2364836"/>
            <a:ext cx="3929809" cy="3929809"/>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21345" y="1309202"/>
            <a:ext cx="2375651"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charm</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 / 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03944" y="3808568"/>
            <a:ext cx="6222636"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Someone who has charm behaves in a friendly, pleasant way that makes people like them.</a:t>
            </a:r>
            <a:endParaRPr sz="3600" dirty="0">
              <a:latin typeface="Gill Sans MT" panose="020B0502020104020203" pitchFamily="34" charset="77"/>
            </a:endParaRPr>
          </a:p>
        </p:txBody>
      </p:sp>
      <p:sp>
        <p:nvSpPr>
          <p:cNvPr id="155" name="The was a tear in Freddie’s new school jumper."/>
          <p:cNvSpPr txBox="1"/>
          <p:nvPr/>
        </p:nvSpPr>
        <p:spPr>
          <a:xfrm>
            <a:off x="-27810" y="6187037"/>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new teacher was very </a:t>
            </a:r>
            <a:r>
              <a:rPr lang="en-GB" sz="4000" b="1" dirty="0">
                <a:latin typeface="Gill Sans MT" panose="020B0502020104020203" pitchFamily="34" charset="77"/>
              </a:rPr>
              <a:t>charming</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736737" y="2182175"/>
            <a:ext cx="4464791"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charm</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806746531"/>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rather charming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charming and interesting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547543952"/>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charisma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 farm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personality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allure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alarm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like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FAFC2537-ECD8-8F40-BA41-B23B1E5F7F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5372" y="2397253"/>
            <a:ext cx="3861946" cy="3861946"/>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89741" y="1309202"/>
            <a:ext cx="254236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silence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28235"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02979" y="4035979"/>
            <a:ext cx="6864621"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To silence someone or something means to stop them speaking or making a noise.</a:t>
            </a:r>
            <a:endParaRPr sz="3600" dirty="0">
              <a:latin typeface="Gill Sans MT" panose="020B0502020104020203" pitchFamily="34" charset="77"/>
            </a:endParaRPr>
          </a:p>
        </p:txBody>
      </p:sp>
      <p:sp>
        <p:nvSpPr>
          <p:cNvPr id="155" name="The was a tear in Freddie’s new school jumper."/>
          <p:cNvSpPr txBox="1"/>
          <p:nvPr/>
        </p:nvSpPr>
        <p:spPr>
          <a:xfrm>
            <a:off x="0" y="616610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 </a:t>
            </a:r>
            <a:r>
              <a:rPr lang="en-GB" sz="4000" dirty="0" err="1">
                <a:latin typeface="Gill Sans MT" panose="020B0502020104020203" pitchFamily="34" charset="77"/>
              </a:rPr>
              <a:t>Newing</a:t>
            </a:r>
            <a:r>
              <a:rPr lang="en-GB" sz="4000" dirty="0">
                <a:latin typeface="Gill Sans MT" panose="020B0502020104020203" pitchFamily="34" charset="77"/>
              </a:rPr>
              <a:t> quickly </a:t>
            </a:r>
            <a:r>
              <a:rPr lang="en-GB" sz="4000" b="1" dirty="0">
                <a:latin typeface="Gill Sans MT" panose="020B0502020104020203" pitchFamily="34" charset="77"/>
              </a:rPr>
              <a:t>silenced</a:t>
            </a:r>
            <a:r>
              <a:rPr lang="en-GB" sz="4000" dirty="0">
                <a:latin typeface="Gill Sans MT" panose="020B0502020104020203" pitchFamily="34" charset="77"/>
              </a:rPr>
              <a:t> the children in the hall.</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si-lence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140816437"/>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complete silence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total silence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078011536"/>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quiet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sound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talking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still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noise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noise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B50330A7-0892-3D41-BA81-B9C418EAE6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1129" y="2543039"/>
            <a:ext cx="3540392" cy="3540392"/>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99623" y="1309202"/>
            <a:ext cx="214161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figure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13433" y="3873273"/>
            <a:ext cx="6827167"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You refer to someone that you can see as a figure when you cannot see them clearly or when you are describing them.</a:t>
            </a:r>
            <a:endParaRPr sz="3200" dirty="0">
              <a:latin typeface="Gill Sans MT" panose="020B0502020104020203" pitchFamily="34" charset="77"/>
            </a:endParaRPr>
          </a:p>
        </p:txBody>
      </p:sp>
      <p:sp>
        <p:nvSpPr>
          <p:cNvPr id="155" name="The was a tear in Freddie’s new school jumper."/>
          <p:cNvSpPr txBox="1"/>
          <p:nvPr/>
        </p:nvSpPr>
        <p:spPr>
          <a:xfrm>
            <a:off x="-2" y="6166108"/>
            <a:ext cx="12999689"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The </a:t>
            </a:r>
            <a:r>
              <a:rPr lang="en-GB" b="1" dirty="0">
                <a:latin typeface="Gill Sans MT" panose="020B0502020104020203" pitchFamily="34" charset="77"/>
              </a:rPr>
              <a:t>figure</a:t>
            </a:r>
            <a:r>
              <a:rPr lang="en-GB" dirty="0">
                <a:latin typeface="Gill Sans MT" panose="020B0502020104020203" pitchFamily="34" charset="77"/>
              </a:rPr>
              <a:t> on the roof was surely the caretaker.</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35154"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fig-</a:t>
            </a:r>
            <a:r>
              <a:rPr lang="en-GB" dirty="0" err="1">
                <a:latin typeface="Gill Sans MT" panose="020B0502020104020203" pitchFamily="34" charset="77"/>
              </a:rPr>
              <a:t>ure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298377402"/>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small figure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distant figure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511721233"/>
              </p:ext>
            </p:extLst>
          </p:nvPr>
        </p:nvGraphicFramePr>
        <p:xfrm>
          <a:off x="5112" y="7748437"/>
          <a:ext cx="13127900" cy="1804446"/>
        </p:xfrm>
        <a:graphic>
          <a:graphicData uri="http://schemas.openxmlformats.org/drawingml/2006/table">
            <a:tbl>
              <a:tblPr firstRow="1" bandRow="1">
                <a:tableStyleId>{5940675A-B579-460E-94D1-54222C63F5DA}</a:tableStyleId>
              </a:tblPr>
              <a:tblGrid>
                <a:gridCol w="2725965">
                  <a:extLst>
                    <a:ext uri="{9D8B030D-6E8A-4147-A177-3AD203B41FA5}">
                      <a16:colId xmlns:a16="http://schemas.microsoft.com/office/drawing/2014/main" val="1062734036"/>
                    </a:ext>
                  </a:extLst>
                </a:gridCol>
                <a:gridCol w="2725965">
                  <a:extLst>
                    <a:ext uri="{9D8B030D-6E8A-4147-A177-3AD203B41FA5}">
                      <a16:colId xmlns:a16="http://schemas.microsoft.com/office/drawing/2014/main" val="2844254734"/>
                    </a:ext>
                  </a:extLst>
                </a:gridCol>
                <a:gridCol w="2224040">
                  <a:extLst>
                    <a:ext uri="{9D8B030D-6E8A-4147-A177-3AD203B41FA5}">
                      <a16:colId xmlns:a16="http://schemas.microsoft.com/office/drawing/2014/main" val="3331088901"/>
                    </a:ext>
                  </a:extLst>
                </a:gridCol>
                <a:gridCol w="2725965">
                  <a:extLst>
                    <a:ext uri="{9D8B030D-6E8A-4147-A177-3AD203B41FA5}">
                      <a16:colId xmlns:a16="http://schemas.microsoft.com/office/drawing/2014/main" val="2209242225"/>
                    </a:ext>
                  </a:extLst>
                </a:gridCol>
                <a:gridCol w="2725965">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character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configure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person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 disfigure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body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60DCD20F-8D9D-C046-AA8B-47E5481E95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1500" y="2897461"/>
            <a:ext cx="3088640" cy="3088640"/>
          </a:xfrm>
          <a:prstGeom prst="rect">
            <a:avLst/>
          </a:prstGeom>
        </p:spPr>
      </p:pic>
      <p:pic>
        <p:nvPicPr>
          <p:cNvPr id="7" name="Picture 6" descr="Icon&#10;&#10;Description automatically generated">
            <a:extLst>
              <a:ext uri="{FF2B5EF4-FFF2-40B4-BE49-F238E27FC236}">
                <a16:creationId xmlns:a16="http://schemas.microsoft.com/office/drawing/2014/main" id="{B1189390-A6D1-5740-8FC5-597A46902B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93954" y="3325525"/>
            <a:ext cx="733806" cy="733806"/>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410557" y="1309202"/>
            <a:ext cx="369011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silhouette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6259" y="3898738"/>
            <a:ext cx="6201901"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A silhouette is the solid dark shape that you see when someone or something has a bright light or pale background behind them.</a:t>
            </a:r>
            <a:endParaRPr sz="3200" dirty="0">
              <a:latin typeface="Gill Sans MT" panose="020B0502020104020203" pitchFamily="34" charset="77"/>
            </a:endParaRPr>
          </a:p>
        </p:txBody>
      </p:sp>
      <p:sp>
        <p:nvSpPr>
          <p:cNvPr id="155" name="The was a tear in Freddie’s new school jumper."/>
          <p:cNvSpPr txBox="1"/>
          <p:nvPr/>
        </p:nvSpPr>
        <p:spPr>
          <a:xfrm>
            <a:off x="0" y="6117490"/>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We used lights and paper to create </a:t>
            </a:r>
            <a:r>
              <a:rPr lang="en-GB" sz="4000" b="1" dirty="0">
                <a:latin typeface="Gill Sans MT" panose="020B0502020104020203" pitchFamily="34" charset="77"/>
              </a:rPr>
              <a:t>silhouettes</a:t>
            </a:r>
            <a:r>
              <a:rPr lang="en-GB" sz="4000" dirty="0">
                <a:latin typeface="Gill Sans MT" panose="020B0502020104020203" pitchFamily="34" charset="77"/>
              </a:rPr>
              <a:t>. </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4283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sil-hou-ette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638091140"/>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menacing silhouette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spooky silhouette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221468160"/>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outline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painting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shape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shadow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Shape&#10;&#10;Description automatically generated with low confidence">
            <a:extLst>
              <a:ext uri="{FF2B5EF4-FFF2-40B4-BE49-F238E27FC236}">
                <a16:creationId xmlns:a16="http://schemas.microsoft.com/office/drawing/2014/main" id="{E1A600A9-44DD-834E-A5CC-1F9BE5B25A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4864" y="2673014"/>
            <a:ext cx="3405386" cy="3405386"/>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46574605"/>
              </p:ext>
            </p:extLst>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288279582"/>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teach</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fake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blank</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cough</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352303354"/>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grave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charm</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figure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silhouette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1682463095"/>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teach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fake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blank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cough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heavy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1673026295"/>
              </p:ext>
            </p:extLst>
          </p:nvPr>
        </p:nvGraphicFramePr>
        <p:xfrm>
          <a:off x="5307795" y="1251704"/>
          <a:ext cx="4826233" cy="8056128"/>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Something that is *** has nothing on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When you ***, you force air out of your throat with a sudden, harsh noise. You often *** when you are ill, or when you are nervous or want to attract someone's attention.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Something that is *** weighs a lot.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A *** fur or a *** painting, for example, is a fur or painting that has been made to look valuable or genuine, often in order to deceive people.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you *** someone something, you give them instructions so that they know about it or how to do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15" name="Picture 14" descr="Icon&#10;&#10;Description automatically generated">
            <a:extLst>
              <a:ext uri="{FF2B5EF4-FFF2-40B4-BE49-F238E27FC236}">
                <a16:creationId xmlns:a16="http://schemas.microsoft.com/office/drawing/2014/main" id="{5E982B1C-23AA-4641-AA35-D37EF57117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5917" y="5166728"/>
            <a:ext cx="1071289" cy="1071289"/>
          </a:xfrm>
          <a:prstGeom prst="rect">
            <a:avLst/>
          </a:prstGeom>
        </p:spPr>
      </p:pic>
      <p:pic>
        <p:nvPicPr>
          <p:cNvPr id="16" name="Picture 15" descr="Icon&#10;&#10;Description automatically generated">
            <a:extLst>
              <a:ext uri="{FF2B5EF4-FFF2-40B4-BE49-F238E27FC236}">
                <a16:creationId xmlns:a16="http://schemas.microsoft.com/office/drawing/2014/main" id="{1624A4DC-3C7D-0D46-853A-7F3BC7341F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71952" y="3859880"/>
            <a:ext cx="1071289" cy="1071289"/>
          </a:xfrm>
          <a:prstGeom prst="rect">
            <a:avLst/>
          </a:prstGeom>
        </p:spPr>
      </p:pic>
      <p:pic>
        <p:nvPicPr>
          <p:cNvPr id="17" name="Picture 16" descr="Icon&#10;&#10;Description automatically generated">
            <a:extLst>
              <a:ext uri="{FF2B5EF4-FFF2-40B4-BE49-F238E27FC236}">
                <a16:creationId xmlns:a16="http://schemas.microsoft.com/office/drawing/2014/main" id="{D4518C8A-76D5-C544-8066-DCA2415BED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83848">
            <a:off x="10387781" y="2608791"/>
            <a:ext cx="925839" cy="925839"/>
          </a:xfrm>
          <a:prstGeom prst="rect">
            <a:avLst/>
          </a:prstGeom>
        </p:spPr>
      </p:pic>
      <p:pic>
        <p:nvPicPr>
          <p:cNvPr id="18" name="Picture 17" descr="Icon&#10;&#10;Description automatically generated">
            <a:extLst>
              <a:ext uri="{FF2B5EF4-FFF2-40B4-BE49-F238E27FC236}">
                <a16:creationId xmlns:a16="http://schemas.microsoft.com/office/drawing/2014/main" id="{6BD38220-B5DF-E143-8DBF-F2D035B5E2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40707" y="6551346"/>
            <a:ext cx="697941" cy="697941"/>
          </a:xfrm>
          <a:prstGeom prst="rect">
            <a:avLst/>
          </a:prstGeom>
        </p:spPr>
      </p:pic>
      <p:pic>
        <p:nvPicPr>
          <p:cNvPr id="19" name="Picture 18" descr="A picture containing text, room, gambling house, pool ball&#10;&#10;Description automatically generated">
            <a:extLst>
              <a:ext uri="{FF2B5EF4-FFF2-40B4-BE49-F238E27FC236}">
                <a16:creationId xmlns:a16="http://schemas.microsoft.com/office/drawing/2014/main" id="{ABFFB218-426D-C049-8E6C-CB0DE365D05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81439" y="6893913"/>
            <a:ext cx="697941" cy="697941"/>
          </a:xfrm>
          <a:prstGeom prst="rect">
            <a:avLst/>
          </a:prstGeom>
        </p:spPr>
      </p:pic>
      <p:pic>
        <p:nvPicPr>
          <p:cNvPr id="20" name="Picture 19" descr="A picture containing logo&#10;&#10;Description automatically generated">
            <a:extLst>
              <a:ext uri="{FF2B5EF4-FFF2-40B4-BE49-F238E27FC236}">
                <a16:creationId xmlns:a16="http://schemas.microsoft.com/office/drawing/2014/main" id="{98FA313B-A086-3143-8E11-0F53A6481EA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49695" y="7756481"/>
            <a:ext cx="1071289" cy="1071289"/>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3726217284"/>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grave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charm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silence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figure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silhouette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3552682413"/>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To *** someone or something means to stop them speaking or making a noise.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You refer to someone that you can see as a *** when you cannot see them clearly or when you are describing them.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A *** event or situation is very serious, important, and worrying.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A *** is the solid dark shape that you see when someone or something has a bright light or pale background behind them.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Someone who has *** behaves in a friendly, pleasant way that makes people like them.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15" name="Picture 14" descr="Icon&#10;&#10;Description automatically generated">
            <a:extLst>
              <a:ext uri="{FF2B5EF4-FFF2-40B4-BE49-F238E27FC236}">
                <a16:creationId xmlns:a16="http://schemas.microsoft.com/office/drawing/2014/main" id="{50929F42-DE12-104E-8878-E5783CDAF0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7220" y="3851350"/>
            <a:ext cx="1109301" cy="1109301"/>
          </a:xfrm>
          <a:prstGeom prst="rect">
            <a:avLst/>
          </a:prstGeom>
        </p:spPr>
      </p:pic>
      <p:pic>
        <p:nvPicPr>
          <p:cNvPr id="16" name="Picture 15" descr="Icon&#10;&#10;Description automatically generated">
            <a:extLst>
              <a:ext uri="{FF2B5EF4-FFF2-40B4-BE49-F238E27FC236}">
                <a16:creationId xmlns:a16="http://schemas.microsoft.com/office/drawing/2014/main" id="{B34025D0-9700-5C43-99BD-A3100BEB32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5017" y="4029092"/>
            <a:ext cx="263550" cy="263550"/>
          </a:xfrm>
          <a:prstGeom prst="rect">
            <a:avLst/>
          </a:prstGeom>
        </p:spPr>
      </p:pic>
      <p:pic>
        <p:nvPicPr>
          <p:cNvPr id="17" name="Picture 16" descr="Shape&#10;&#10;Description automatically generated with low confidence">
            <a:extLst>
              <a:ext uri="{FF2B5EF4-FFF2-40B4-BE49-F238E27FC236}">
                <a16:creationId xmlns:a16="http://schemas.microsoft.com/office/drawing/2014/main" id="{0680348D-5EA5-1E41-9F74-3E2A2CCDFC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01813" y="6598046"/>
            <a:ext cx="844121" cy="844121"/>
          </a:xfrm>
          <a:prstGeom prst="rect">
            <a:avLst/>
          </a:prstGeom>
        </p:spPr>
      </p:pic>
      <p:pic>
        <p:nvPicPr>
          <p:cNvPr id="18" name="Picture 17" descr="Icon&#10;&#10;Description automatically generated">
            <a:extLst>
              <a:ext uri="{FF2B5EF4-FFF2-40B4-BE49-F238E27FC236}">
                <a16:creationId xmlns:a16="http://schemas.microsoft.com/office/drawing/2014/main" id="{F17D5277-4D50-A946-BDAC-9CDDCAB2A2B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38708" y="2612146"/>
            <a:ext cx="1007226" cy="1007226"/>
          </a:xfrm>
          <a:prstGeom prst="rect">
            <a:avLst/>
          </a:prstGeom>
        </p:spPr>
      </p:pic>
      <p:pic>
        <p:nvPicPr>
          <p:cNvPr id="19" name="Picture 18" descr="Icon&#10;&#10;Description automatically generated">
            <a:extLst>
              <a:ext uri="{FF2B5EF4-FFF2-40B4-BE49-F238E27FC236}">
                <a16:creationId xmlns:a16="http://schemas.microsoft.com/office/drawing/2014/main" id="{CE5CC0CF-5136-9D48-AC0A-F23D221AB67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57220" y="7731566"/>
            <a:ext cx="1225636" cy="1225636"/>
          </a:xfrm>
          <a:prstGeom prst="rect">
            <a:avLst/>
          </a:prstGeom>
        </p:spPr>
      </p:pic>
      <p:pic>
        <p:nvPicPr>
          <p:cNvPr id="20" name="Picture 19" descr="Logo&#10;&#10;Description automatically generated">
            <a:extLst>
              <a:ext uri="{FF2B5EF4-FFF2-40B4-BE49-F238E27FC236}">
                <a16:creationId xmlns:a16="http://schemas.microsoft.com/office/drawing/2014/main" id="{8A0F86F5-A7BC-5743-AC84-86766B5DDD0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23826" y="5173305"/>
            <a:ext cx="1225636" cy="1225636"/>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2939849" y="3085008"/>
            <a:ext cx="171841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teach</a:t>
            </a:r>
            <a:endParaRPr b="1" dirty="0">
              <a:latin typeface="Gill Sans MT" panose="020B0502020104020203" pitchFamily="34" charset="77"/>
              <a:sym typeface="American Typewriter"/>
            </a:endParaRPr>
          </a:p>
        </p:txBody>
      </p:sp>
      <p:sp>
        <p:nvSpPr>
          <p:cNvPr id="134" name="office"/>
          <p:cNvSpPr txBox="1"/>
          <p:nvPr/>
        </p:nvSpPr>
        <p:spPr>
          <a:xfrm>
            <a:off x="3140231" y="3993661"/>
            <a:ext cx="131766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fake</a:t>
            </a:r>
            <a:endParaRPr dirty="0">
              <a:latin typeface="Gill Sans MT" panose="020B0502020104020203" pitchFamily="34" charset="77"/>
            </a:endParaRPr>
          </a:p>
        </p:txBody>
      </p:sp>
      <p:sp>
        <p:nvSpPr>
          <p:cNvPr id="135" name="spare"/>
          <p:cNvSpPr txBox="1"/>
          <p:nvPr/>
        </p:nvSpPr>
        <p:spPr>
          <a:xfrm>
            <a:off x="2955883" y="4843260"/>
            <a:ext cx="168635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blank</a:t>
            </a:r>
            <a:endParaRPr b="1" dirty="0">
              <a:latin typeface="Gill Sans MT" panose="020B0502020104020203" pitchFamily="34" charset="77"/>
              <a:sym typeface="American Typewriter"/>
            </a:endParaRPr>
          </a:p>
        </p:txBody>
      </p:sp>
      <p:sp>
        <p:nvSpPr>
          <p:cNvPr id="136" name="chipped"/>
          <p:cNvSpPr txBox="1"/>
          <p:nvPr/>
        </p:nvSpPr>
        <p:spPr>
          <a:xfrm>
            <a:off x="2866916" y="5769060"/>
            <a:ext cx="186429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cough</a:t>
            </a:r>
            <a:endParaRPr dirty="0">
              <a:latin typeface="Gill Sans MT" panose="020B0502020104020203" pitchFamily="34" charset="77"/>
            </a:endParaRPr>
          </a:p>
        </p:txBody>
      </p:sp>
      <p:sp>
        <p:nvSpPr>
          <p:cNvPr id="137" name="lift"/>
          <p:cNvSpPr txBox="1"/>
          <p:nvPr/>
        </p:nvSpPr>
        <p:spPr>
          <a:xfrm>
            <a:off x="2903786" y="6639612"/>
            <a:ext cx="179055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heavy</a:t>
            </a:r>
            <a:endParaRPr dirty="0">
              <a:latin typeface="Gill Sans MT" panose="020B0502020104020203" pitchFamily="34" charset="77"/>
            </a:endParaRPr>
          </a:p>
        </p:txBody>
      </p:sp>
      <p:sp>
        <p:nvSpPr>
          <p:cNvPr id="138" name="mutter"/>
          <p:cNvSpPr txBox="1"/>
          <p:nvPr/>
        </p:nvSpPr>
        <p:spPr>
          <a:xfrm>
            <a:off x="8215099" y="3961911"/>
            <a:ext cx="200215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charm</a:t>
            </a:r>
            <a:endParaRPr b="1" dirty="0">
              <a:latin typeface="Gill Sans MT" panose="020B0502020104020203" pitchFamily="34" charset="77"/>
              <a:sym typeface="American Typewriter"/>
            </a:endParaRPr>
          </a:p>
        </p:txBody>
      </p:sp>
      <p:sp>
        <p:nvSpPr>
          <p:cNvPr id="139" name="unveil"/>
          <p:cNvSpPr txBox="1"/>
          <p:nvPr/>
        </p:nvSpPr>
        <p:spPr>
          <a:xfrm>
            <a:off x="8222712" y="5750010"/>
            <a:ext cx="179696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figure</a:t>
            </a:r>
            <a:endParaRPr b="1" dirty="0">
              <a:latin typeface="Gill Sans MT" panose="020B0502020104020203" pitchFamily="34" charset="77"/>
              <a:sym typeface="American Typewriter"/>
            </a:endParaRPr>
          </a:p>
        </p:txBody>
      </p:sp>
      <p:sp>
        <p:nvSpPr>
          <p:cNvPr id="140" name="tolerate"/>
          <p:cNvSpPr txBox="1"/>
          <p:nvPr/>
        </p:nvSpPr>
        <p:spPr>
          <a:xfrm>
            <a:off x="8353768" y="3065958"/>
            <a:ext cx="172483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grave</a:t>
            </a:r>
            <a:endParaRPr dirty="0">
              <a:latin typeface="Gill Sans MT" panose="020B0502020104020203" pitchFamily="34" charset="77"/>
            </a:endParaRPr>
          </a:p>
        </p:txBody>
      </p:sp>
      <p:sp>
        <p:nvSpPr>
          <p:cNvPr id="141" name="fixation"/>
          <p:cNvSpPr txBox="1"/>
          <p:nvPr/>
        </p:nvSpPr>
        <p:spPr>
          <a:xfrm>
            <a:off x="8174234" y="4824210"/>
            <a:ext cx="208390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silence</a:t>
            </a:r>
            <a:endParaRPr dirty="0">
              <a:latin typeface="Gill Sans MT" panose="020B0502020104020203" pitchFamily="34" charset="77"/>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3" name="unveil">
            <a:extLst>
              <a:ext uri="{FF2B5EF4-FFF2-40B4-BE49-F238E27FC236}">
                <a16:creationId xmlns:a16="http://schemas.microsoft.com/office/drawing/2014/main" id="{3DFB6E10-D309-C545-A6B1-2341096960A8}"/>
              </a:ext>
            </a:extLst>
          </p:cNvPr>
          <p:cNvSpPr txBox="1"/>
          <p:nvPr/>
        </p:nvSpPr>
        <p:spPr>
          <a:xfrm>
            <a:off x="7666473" y="6639611"/>
            <a:ext cx="302005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silhouette</a:t>
            </a:r>
            <a:endParaRPr b="1" dirty="0">
              <a:latin typeface="Gill Sans MT" panose="020B0502020104020203" pitchFamily="34" charset="77"/>
              <a:sym typeface="American Typewriter"/>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764188" y="152134"/>
            <a:ext cx="677429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teach</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918774" y="5427006"/>
            <a:ext cx="10875989"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fake</a:t>
            </a:r>
            <a:endParaRPr sz="28700" dirty="0">
              <a:latin typeface="Gill Sans MT" panose="020B0502020104020203" pitchFamily="34" charset="77"/>
            </a:endParaRPr>
          </a:p>
        </p:txBody>
      </p:sp>
      <p:pic>
        <p:nvPicPr>
          <p:cNvPr id="12" name="Picture 11" descr="Icon&#10;&#10;Description automatically generated">
            <a:extLst>
              <a:ext uri="{FF2B5EF4-FFF2-40B4-BE49-F238E27FC236}">
                <a16:creationId xmlns:a16="http://schemas.microsoft.com/office/drawing/2014/main" id="{66CBC053-367A-7B48-B460-89F0397284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7862" y="5467010"/>
            <a:ext cx="2376466" cy="2376466"/>
          </a:xfrm>
          <a:prstGeom prst="rect">
            <a:avLst/>
          </a:prstGeom>
        </p:spPr>
      </p:pic>
      <p:pic>
        <p:nvPicPr>
          <p:cNvPr id="13" name="Picture 12" descr="A picture containing text, room, gambling house, pool ball&#10;&#10;Description automatically generated">
            <a:extLst>
              <a:ext uri="{FF2B5EF4-FFF2-40B4-BE49-F238E27FC236}">
                <a16:creationId xmlns:a16="http://schemas.microsoft.com/office/drawing/2014/main" id="{873843A1-B736-A844-B717-81BCEEFE36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974" y="6831062"/>
            <a:ext cx="2376466" cy="2376466"/>
          </a:xfrm>
          <a:prstGeom prst="rect">
            <a:avLst/>
          </a:prstGeom>
        </p:spPr>
      </p:pic>
      <p:pic>
        <p:nvPicPr>
          <p:cNvPr id="4" name="Picture 3" descr="A picture containing logo&#10;&#10;Description automatically generated">
            <a:extLst>
              <a:ext uri="{FF2B5EF4-FFF2-40B4-BE49-F238E27FC236}">
                <a16:creationId xmlns:a16="http://schemas.microsoft.com/office/drawing/2014/main" id="{AB671EE4-F496-304B-8A25-DE73740127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73220" y="497485"/>
            <a:ext cx="3579740" cy="3579740"/>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741174" y="305549"/>
            <a:ext cx="6615594"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blank</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130023" y="5287250"/>
            <a:ext cx="11039139"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cough</a:t>
            </a:r>
            <a:endParaRPr sz="16600" dirty="0">
              <a:latin typeface="Gill Sans MT" panose="020B0502020104020203" pitchFamily="34" charset="77"/>
            </a:endParaRPr>
          </a:p>
        </p:txBody>
      </p:sp>
      <p:pic>
        <p:nvPicPr>
          <p:cNvPr id="15" name="Picture 14" descr="Icon&#10;&#10;Description automatically generated">
            <a:extLst>
              <a:ext uri="{FF2B5EF4-FFF2-40B4-BE49-F238E27FC236}">
                <a16:creationId xmlns:a16="http://schemas.microsoft.com/office/drawing/2014/main" id="{B88A4DB1-E6B3-6947-8E57-7B3F60FEA0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494" y="5726221"/>
            <a:ext cx="3444081" cy="3444081"/>
          </a:xfrm>
          <a:prstGeom prst="rect">
            <a:avLst/>
          </a:prstGeom>
        </p:spPr>
      </p:pic>
      <p:pic>
        <p:nvPicPr>
          <p:cNvPr id="4" name="Picture 3" descr="Icon&#10;&#10;Description automatically generated">
            <a:extLst>
              <a:ext uri="{FF2B5EF4-FFF2-40B4-BE49-F238E27FC236}">
                <a16:creationId xmlns:a16="http://schemas.microsoft.com/office/drawing/2014/main" id="{44CDA386-FD04-C74E-93CA-3BC70FB258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83848">
            <a:off x="8848551" y="559407"/>
            <a:ext cx="3314655" cy="3314655"/>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508737" y="169718"/>
            <a:ext cx="7094892"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heavy</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917920" y="5044118"/>
            <a:ext cx="1234608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grave</a:t>
            </a:r>
            <a:endParaRPr sz="11500" dirty="0">
              <a:latin typeface="Gill Sans MT" panose="020B0502020104020203" pitchFamily="34" charset="77"/>
            </a:endParaRPr>
          </a:p>
        </p:txBody>
      </p:sp>
      <p:pic>
        <p:nvPicPr>
          <p:cNvPr id="14" name="Picture 13" descr="Logo&#10;&#10;Description automatically generated">
            <a:extLst>
              <a:ext uri="{FF2B5EF4-FFF2-40B4-BE49-F238E27FC236}">
                <a16:creationId xmlns:a16="http://schemas.microsoft.com/office/drawing/2014/main" id="{59A68E57-DF87-744E-B66F-F128E48F18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065" y="5510988"/>
            <a:ext cx="3700107" cy="3700107"/>
          </a:xfrm>
          <a:prstGeom prst="rect">
            <a:avLst/>
          </a:prstGeom>
        </p:spPr>
      </p:pic>
      <p:pic>
        <p:nvPicPr>
          <p:cNvPr id="15" name="Picture 14" descr="Icon&#10;&#10;Description automatically generated">
            <a:extLst>
              <a:ext uri="{FF2B5EF4-FFF2-40B4-BE49-F238E27FC236}">
                <a16:creationId xmlns:a16="http://schemas.microsoft.com/office/drawing/2014/main" id="{8E5F1AC3-4F27-C94E-AB72-7E4BA45F38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4479" y="503631"/>
            <a:ext cx="3449661" cy="3449661"/>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794548" y="171767"/>
            <a:ext cx="11999897"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charm</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279184" y="5203194"/>
            <a:ext cx="10288591"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silence</a:t>
            </a:r>
            <a:endParaRPr sz="13800" dirty="0">
              <a:latin typeface="Gill Sans MT" panose="020B0502020104020203" pitchFamily="34" charset="77"/>
            </a:endParaRPr>
          </a:p>
        </p:txBody>
      </p:sp>
      <p:pic>
        <p:nvPicPr>
          <p:cNvPr id="14" name="Picture 13" descr="Icon&#10;&#10;Description automatically generated">
            <a:extLst>
              <a:ext uri="{FF2B5EF4-FFF2-40B4-BE49-F238E27FC236}">
                <a16:creationId xmlns:a16="http://schemas.microsoft.com/office/drawing/2014/main" id="{237501CD-F7F6-E04F-9CE2-7205D19067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99" y="5629567"/>
            <a:ext cx="3540392" cy="3540392"/>
          </a:xfrm>
          <a:prstGeom prst="rect">
            <a:avLst/>
          </a:prstGeom>
        </p:spPr>
      </p:pic>
      <p:pic>
        <p:nvPicPr>
          <p:cNvPr id="15" name="Picture 14" descr="Icon&#10;&#10;Description automatically generated">
            <a:extLst>
              <a:ext uri="{FF2B5EF4-FFF2-40B4-BE49-F238E27FC236}">
                <a16:creationId xmlns:a16="http://schemas.microsoft.com/office/drawing/2014/main" id="{2B1945CE-15FC-7546-9C20-75F27B7DF7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7351" y="549805"/>
            <a:ext cx="3440194" cy="3440194"/>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087309"/>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540798" y="141715"/>
            <a:ext cx="7062831"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figure</a:t>
            </a:r>
            <a:endParaRPr sz="115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084854" y="5887012"/>
            <a:ext cx="12965430"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silhouette</a:t>
            </a:r>
            <a:endParaRPr sz="13800" dirty="0">
              <a:latin typeface="Gill Sans MT" panose="020B0502020104020203" pitchFamily="34" charset="77"/>
            </a:endParaRPr>
          </a:p>
        </p:txBody>
      </p:sp>
      <p:pic>
        <p:nvPicPr>
          <p:cNvPr id="12" name="Picture 11" descr="Icon&#10;&#10;Description automatically generated">
            <a:extLst>
              <a:ext uri="{FF2B5EF4-FFF2-40B4-BE49-F238E27FC236}">
                <a16:creationId xmlns:a16="http://schemas.microsoft.com/office/drawing/2014/main" id="{0B67DDE4-5012-A24B-B56D-23CD29E94B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4990" y="562047"/>
            <a:ext cx="3088640" cy="3088640"/>
          </a:xfrm>
          <a:prstGeom prst="rect">
            <a:avLst/>
          </a:prstGeom>
        </p:spPr>
      </p:pic>
      <p:pic>
        <p:nvPicPr>
          <p:cNvPr id="13" name="Picture 12" descr="Icon&#10;&#10;Description automatically generated">
            <a:extLst>
              <a:ext uri="{FF2B5EF4-FFF2-40B4-BE49-F238E27FC236}">
                <a16:creationId xmlns:a16="http://schemas.microsoft.com/office/drawing/2014/main" id="{05F70D65-F554-8646-ABF1-CCAD448931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57444" y="990111"/>
            <a:ext cx="733806" cy="733806"/>
          </a:xfrm>
          <a:prstGeom prst="rect">
            <a:avLst/>
          </a:prstGeom>
        </p:spPr>
      </p:pic>
      <p:pic>
        <p:nvPicPr>
          <p:cNvPr id="14" name="Picture 13" descr="Shape&#10;&#10;Description automatically generated with low confidence">
            <a:extLst>
              <a:ext uri="{FF2B5EF4-FFF2-40B4-BE49-F238E27FC236}">
                <a16:creationId xmlns:a16="http://schemas.microsoft.com/office/drawing/2014/main" id="{5A152F19-7F96-9C4D-AEAC-8F8DCA30FA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009" y="5917208"/>
            <a:ext cx="3034593" cy="3034593"/>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701501" y="2274766"/>
            <a:ext cx="171841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teach</a:t>
            </a:r>
            <a:endParaRPr b="1" dirty="0">
              <a:latin typeface="Gill Sans MT" panose="020B0502020104020203" pitchFamily="34" charset="77"/>
              <a:sym typeface="American Typewriter"/>
            </a:endParaRPr>
          </a:p>
        </p:txBody>
      </p:sp>
      <p:sp>
        <p:nvSpPr>
          <p:cNvPr id="134" name="office"/>
          <p:cNvSpPr txBox="1"/>
          <p:nvPr/>
        </p:nvSpPr>
        <p:spPr>
          <a:xfrm>
            <a:off x="5901887" y="3183419"/>
            <a:ext cx="131766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fake</a:t>
            </a:r>
            <a:endParaRPr dirty="0">
              <a:latin typeface="Gill Sans MT" panose="020B0502020104020203" pitchFamily="34" charset="77"/>
            </a:endParaRPr>
          </a:p>
        </p:txBody>
      </p:sp>
      <p:sp>
        <p:nvSpPr>
          <p:cNvPr id="135" name="spare"/>
          <p:cNvSpPr txBox="1"/>
          <p:nvPr/>
        </p:nvSpPr>
        <p:spPr>
          <a:xfrm>
            <a:off x="5717533" y="4033018"/>
            <a:ext cx="168635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blank</a:t>
            </a:r>
            <a:endParaRPr b="1" dirty="0">
              <a:latin typeface="Gill Sans MT" panose="020B0502020104020203" pitchFamily="34" charset="77"/>
              <a:sym typeface="American Typewriter"/>
            </a:endParaRPr>
          </a:p>
        </p:txBody>
      </p:sp>
      <p:sp>
        <p:nvSpPr>
          <p:cNvPr id="136" name="chipped"/>
          <p:cNvSpPr txBox="1"/>
          <p:nvPr/>
        </p:nvSpPr>
        <p:spPr>
          <a:xfrm>
            <a:off x="5628571" y="4958818"/>
            <a:ext cx="186429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cough</a:t>
            </a:r>
            <a:endParaRPr dirty="0">
              <a:latin typeface="Gill Sans MT" panose="020B0502020104020203" pitchFamily="34" charset="77"/>
            </a:endParaRPr>
          </a:p>
        </p:txBody>
      </p:sp>
      <p:sp>
        <p:nvSpPr>
          <p:cNvPr id="137" name="lift"/>
          <p:cNvSpPr txBox="1"/>
          <p:nvPr/>
        </p:nvSpPr>
        <p:spPr>
          <a:xfrm>
            <a:off x="5665443" y="5829370"/>
            <a:ext cx="179055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heavy</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559655" y="3418118"/>
            <a:ext cx="200215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charm</a:t>
            </a:r>
            <a:endParaRPr b="1" dirty="0">
              <a:latin typeface="Gill Sans MT" panose="020B0502020104020203" pitchFamily="34" charset="77"/>
              <a:sym typeface="American Typewriter"/>
            </a:endParaRPr>
          </a:p>
        </p:txBody>
      </p:sp>
      <p:sp>
        <p:nvSpPr>
          <p:cNvPr id="140" name="tolerate"/>
          <p:cNvSpPr txBox="1"/>
          <p:nvPr/>
        </p:nvSpPr>
        <p:spPr>
          <a:xfrm>
            <a:off x="5698320" y="2522165"/>
            <a:ext cx="172483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grave</a:t>
            </a:r>
            <a:endParaRPr dirty="0">
              <a:latin typeface="Gill Sans MT" panose="020B0502020104020203" pitchFamily="34" charset="77"/>
            </a:endParaRPr>
          </a:p>
        </p:txBody>
      </p:sp>
      <p:sp>
        <p:nvSpPr>
          <p:cNvPr id="141" name="fixation"/>
          <p:cNvSpPr txBox="1"/>
          <p:nvPr/>
        </p:nvSpPr>
        <p:spPr>
          <a:xfrm>
            <a:off x="5518783" y="4280417"/>
            <a:ext cx="208390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silence</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603931" y="5188117"/>
            <a:ext cx="179696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figure</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4992386" y="5996646"/>
            <a:ext cx="302005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silhouette</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81628" y="1309202"/>
            <a:ext cx="2055051"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teach</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74585" y="4009748"/>
            <a:ext cx="6768206"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teach someone something, you give them instructions so that they know about it or how to do it.</a:t>
            </a:r>
            <a:endParaRPr sz="3600" dirty="0">
              <a:latin typeface="Gill Sans MT" panose="020B0502020104020203" pitchFamily="34" charset="77"/>
            </a:endParaRPr>
          </a:p>
        </p:txBody>
      </p:sp>
      <p:sp>
        <p:nvSpPr>
          <p:cNvPr id="155" name="The was a tear in Freddie’s new school jumper."/>
          <p:cNvSpPr txBox="1"/>
          <p:nvPr/>
        </p:nvSpPr>
        <p:spPr>
          <a:xfrm>
            <a:off x="-55619" y="6131635"/>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Mrs. </a:t>
            </a:r>
            <a:r>
              <a:rPr lang="en-GB" sz="4000" dirty="0" err="1">
                <a:latin typeface="Gill Sans MT" panose="020B0502020104020203" pitchFamily="34" charset="77"/>
              </a:rPr>
              <a:t>Gowler</a:t>
            </a:r>
            <a:r>
              <a:rPr lang="en-GB" sz="4000" dirty="0">
                <a:latin typeface="Gill Sans MT" panose="020B0502020104020203" pitchFamily="34" charset="77"/>
              </a:rPr>
              <a:t> was going to </a:t>
            </a:r>
            <a:r>
              <a:rPr lang="en-GB" sz="4000" b="1" dirty="0">
                <a:latin typeface="Gill Sans MT" panose="020B0502020104020203" pitchFamily="34" charset="77"/>
              </a:rPr>
              <a:t>teach</a:t>
            </a:r>
            <a:r>
              <a:rPr lang="en-GB" sz="4000" dirty="0">
                <a:latin typeface="Gill Sans MT" panose="020B0502020104020203" pitchFamily="34" charset="77"/>
              </a:rPr>
              <a:t> painting.</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teach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804734477"/>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tutor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speech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learn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coach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reach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teacher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4138836706"/>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6311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teach and learn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teach them well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1" name="Picture 20" descr="A picture containing logo&#10;&#10;Description automatically generated">
            <a:extLst>
              <a:ext uri="{FF2B5EF4-FFF2-40B4-BE49-F238E27FC236}">
                <a16:creationId xmlns:a16="http://schemas.microsoft.com/office/drawing/2014/main" id="{637F7460-2594-F742-B94F-A4945B0C9D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6679" y="2207380"/>
            <a:ext cx="4101198" cy="4101198"/>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24482" y="1309202"/>
            <a:ext cx="15693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fake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24723" y="3944741"/>
            <a:ext cx="6692077"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A fake fur or a fake painting, for example, is a fur or painting that has been made to look valuable or genuine, often in order to deceive people.</a:t>
            </a:r>
            <a:endParaRPr sz="3200" dirty="0">
              <a:latin typeface="Gill Sans MT" panose="020B0502020104020203" pitchFamily="34" charset="77"/>
            </a:endParaRPr>
          </a:p>
        </p:txBody>
      </p:sp>
      <p:sp>
        <p:nvSpPr>
          <p:cNvPr id="155" name="The was a tear in Freddie’s new school jumper."/>
          <p:cNvSpPr txBox="1"/>
          <p:nvPr/>
        </p:nvSpPr>
        <p:spPr>
          <a:xfrm>
            <a:off x="0" y="6143806"/>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We used </a:t>
            </a:r>
            <a:r>
              <a:rPr lang="en-GB" sz="4000" b="1" dirty="0">
                <a:latin typeface="Gill Sans MT" panose="020B0502020104020203" pitchFamily="34" charset="77"/>
              </a:rPr>
              <a:t>fake</a:t>
            </a:r>
            <a:r>
              <a:rPr lang="en-GB" sz="4000" dirty="0">
                <a:latin typeface="Gill Sans MT" panose="020B0502020104020203" pitchFamily="34" charset="77"/>
              </a:rPr>
              <a:t> money to learn about money.</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fake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860266313"/>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copy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make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trick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 hoax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genuine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take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learn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733404780"/>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7638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good fake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fake person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7" name="Picture 6" descr="Icon&#10;&#10;Description automatically generated">
            <a:extLst>
              <a:ext uri="{FF2B5EF4-FFF2-40B4-BE49-F238E27FC236}">
                <a16:creationId xmlns:a16="http://schemas.microsoft.com/office/drawing/2014/main" id="{E76C50E9-AD47-3445-BF7A-0793F28100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3612" y="2324515"/>
            <a:ext cx="2376466" cy="2376466"/>
          </a:xfrm>
          <a:prstGeom prst="rect">
            <a:avLst/>
          </a:prstGeom>
        </p:spPr>
      </p:pic>
      <p:pic>
        <p:nvPicPr>
          <p:cNvPr id="10" name="Picture 9" descr="A picture containing text, room, gambling house, pool ball&#10;&#10;Description automatically generated">
            <a:extLst>
              <a:ext uri="{FF2B5EF4-FFF2-40B4-BE49-F238E27FC236}">
                <a16:creationId xmlns:a16="http://schemas.microsoft.com/office/drawing/2014/main" id="{968E3F8A-4E0A-7B4D-A84D-B6AA549A94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0724" y="3688567"/>
            <a:ext cx="2376466" cy="2376466"/>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04070" y="1309202"/>
            <a:ext cx="2010167"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blank</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83716" y="4413903"/>
            <a:ext cx="6428564" cy="1087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Something that is blank has nothing on it.</a:t>
            </a:r>
            <a:endParaRPr sz="3200" dirty="0">
              <a:latin typeface="Gill Sans MT" panose="020B0502020104020203" pitchFamily="34" charset="77"/>
            </a:endParaRPr>
          </a:p>
        </p:txBody>
      </p:sp>
      <p:sp>
        <p:nvSpPr>
          <p:cNvPr id="155" name="The was a tear in Freddie’s new school jumper."/>
          <p:cNvSpPr txBox="1"/>
          <p:nvPr/>
        </p:nvSpPr>
        <p:spPr>
          <a:xfrm>
            <a:off x="0" y="6154066"/>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paper was </a:t>
            </a:r>
            <a:r>
              <a:rPr lang="en-GB" sz="4000" b="1" dirty="0">
                <a:latin typeface="Gill Sans MT" panose="020B0502020104020203" pitchFamily="34" charset="77"/>
              </a:rPr>
              <a:t>blank</a:t>
            </a:r>
            <a:r>
              <a:rPr lang="en-GB" sz="4000" dirty="0">
                <a:latin typeface="Gill Sans MT" panose="020B0502020104020203" pitchFamily="34" charset="77"/>
              </a:rPr>
              <a:t> until we began to shade.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blank</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927996611"/>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clear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full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bank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paper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plain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thank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mind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596635137"/>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completely blank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blank sheet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1" name="Picture 20" descr="Icon&#10;&#10;Description automatically generated">
            <a:extLst>
              <a:ext uri="{FF2B5EF4-FFF2-40B4-BE49-F238E27FC236}">
                <a16:creationId xmlns:a16="http://schemas.microsoft.com/office/drawing/2014/main" id="{9D50132E-4634-7B46-836A-B553BC082B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3848">
            <a:off x="8008472" y="2570790"/>
            <a:ext cx="3314655" cy="3314655"/>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73420" y="1309202"/>
            <a:ext cx="2271456"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cough</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8795" y="3841667"/>
            <a:ext cx="6570205" cy="22570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When you cough, you force air out of your throat with a sudden, harsh noise. You often cough when you are ill, or when you are nervous or want to attract someone's attention.</a:t>
            </a:r>
            <a:endParaRPr sz="32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Lots of children were </a:t>
            </a:r>
            <a:r>
              <a:rPr lang="en-GB" sz="4000" b="1" dirty="0">
                <a:latin typeface="Gill Sans MT" panose="020B0502020104020203" pitchFamily="34" charset="77"/>
              </a:rPr>
              <a:t>coughing</a:t>
            </a:r>
            <a:r>
              <a:rPr lang="en-GB" sz="4000" dirty="0">
                <a:latin typeface="Gill Sans MT" panose="020B0502020104020203" pitchFamily="34" charset="77"/>
              </a:rPr>
              <a:t> in assembly.</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cough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013217209"/>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croak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sneeze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wheeze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tissue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579763299"/>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loud cough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cough and splutter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45E5E014-C2E8-2B4A-B654-E97A6E6A15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5396" y="2393525"/>
            <a:ext cx="3444081" cy="3444081"/>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34344" y="1309202"/>
            <a:ext cx="2149627"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heavy</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4290" y="4334933"/>
            <a:ext cx="6292289"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Something that is heavy weighs a lot.</a:t>
            </a: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We moved the </a:t>
            </a:r>
            <a:r>
              <a:rPr lang="en-GB" sz="4000" b="1" dirty="0">
                <a:latin typeface="Gill Sans MT" panose="020B0502020104020203" pitchFamily="34" charset="77"/>
              </a:rPr>
              <a:t>heavy</a:t>
            </a:r>
            <a:r>
              <a:rPr lang="en-GB" sz="4000" dirty="0">
                <a:latin typeface="Gill Sans MT" panose="020B0502020104020203" pitchFamily="34" charset="77"/>
              </a:rPr>
              <a:t> boxes across the playground.</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heav</a:t>
            </a:r>
            <a:r>
              <a:rPr lang="en-GB" dirty="0">
                <a:latin typeface="Gill Sans MT" panose="020B0502020104020203" pitchFamily="34" charset="77"/>
              </a:rPr>
              <a:t>-y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555785436"/>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hefty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light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levy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box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large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bag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782678843"/>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very heavy boxes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heavy and awkward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6EB59A2C-58B4-6449-A6CA-BE8B54A035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9020" y="1973873"/>
            <a:ext cx="4054749" cy="4054749"/>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20138</TotalTime>
  <Words>1276</Words>
  <Application>Microsoft Macintosh PowerPoint</Application>
  <PresentationFormat>Custom</PresentationFormat>
  <Paragraphs>345</Paragraphs>
  <Slides>25</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316</cp:revision>
  <dcterms:modified xsi:type="dcterms:W3CDTF">2021-10-29T10:47:50Z</dcterms:modified>
</cp:coreProperties>
</file>