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82" r:id="rId4"/>
    <p:sldId id="281" r:id="rId5"/>
    <p:sldId id="271" r:id="rId6"/>
    <p:sldId id="273" r:id="rId7"/>
    <p:sldId id="274" r:id="rId8"/>
    <p:sldId id="275" r:id="rId9"/>
    <p:sldId id="276" r:id="rId10"/>
    <p:sldId id="272" r:id="rId11"/>
    <p:sldId id="277" r:id="rId12"/>
    <p:sldId id="278" r:id="rId13"/>
    <p:sldId id="279" r:id="rId14"/>
    <p:sldId id="280" r:id="rId15"/>
    <p:sldId id="289" r:id="rId16"/>
    <p:sldId id="291" r:id="rId17"/>
    <p:sldId id="290" r:id="rId18"/>
    <p:sldId id="292" r:id="rId19"/>
    <p:sldId id="293" r:id="rId20"/>
    <p:sldId id="284" r:id="rId21"/>
    <p:sldId id="294" r:id="rId22"/>
    <p:sldId id="285" r:id="rId23"/>
    <p:sldId id="286" r:id="rId24"/>
    <p:sldId id="287" r:id="rId25"/>
    <p:sldId id="288" r:id="rId2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65C0"/>
    <a:srgbClr val="00AEEE"/>
    <a:srgbClr val="C92405"/>
    <a:srgbClr val="DD2909"/>
    <a:srgbClr val="37D2EA"/>
    <a:srgbClr val="38E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9"/>
    <p:restoredTop sz="94732"/>
  </p:normalViewPr>
  <p:slideViewPr>
    <p:cSldViewPr snapToGrid="0" snapToObjects="1">
      <p:cViewPr varScale="1">
        <p:scale>
          <a:sx n="61" d="100"/>
          <a:sy n="61" d="100"/>
        </p:scale>
        <p:origin x="176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xfrm>
            <a:off x="1143000" y="685800"/>
            <a:ext cx="4572000" cy="3429000"/>
          </a:xfrm>
          <a:prstGeom prst="rect">
            <a:avLst/>
          </a:prstGeom>
        </p:spPr>
        <p:txBody>
          <a:bodyPr/>
          <a:lstStyle/>
          <a:p>
            <a:endParaRPr/>
          </a:p>
        </p:txBody>
      </p:sp>
      <p:sp>
        <p:nvSpPr>
          <p:cNvPr id="117" name="Shape 117"/>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210930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383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14683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38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5293420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7798939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143574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55987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5445202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8162970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273100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893067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859532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383559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25604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03952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057381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85497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12561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02292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6277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270000" y="1638300"/>
            <a:ext cx="10464800" cy="3302000"/>
          </a:xfrm>
          <a:prstGeom prst="rect">
            <a:avLst/>
          </a:prstGeom>
        </p:spPr>
        <p:txBody>
          <a:bodyPr anchor="b"/>
          <a:lstStyle/>
          <a:p>
            <a:r>
              <a:t>Title Text</a:t>
            </a:r>
          </a:p>
        </p:txBody>
      </p:sp>
      <p:sp>
        <p:nvSpPr>
          <p:cNvPr id="12" name="Body Level One…"/>
          <p:cNvSpPr txBox="1">
            <a:spLocks noGrp="1"/>
          </p:cNvSpPr>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812800" y="0"/>
            <a:ext cx="15232066" cy="10160000"/>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 Centre">
    <p:spTree>
      <p:nvGrpSpPr>
        <p:cNvPr id="1" name=""/>
        <p:cNvGrpSpPr/>
        <p:nvPr/>
      </p:nvGrpSpPr>
      <p:grpSpPr>
        <a:xfrm>
          <a:off x="0" y="0"/>
          <a:ext cx="0" cy="0"/>
          <a:chOff x="0" y="0"/>
          <a:chExt cx="0" cy="0"/>
        </a:xfrm>
      </p:grpSpPr>
      <p:sp>
        <p:nvSpPr>
          <p:cNvPr id="30" name="Title Text"/>
          <p:cNvSpPr txBox="1">
            <a:spLocks noGrp="1"/>
          </p:cNvSpPr>
          <p:nvPr>
            <p:ph type="title"/>
          </p:nvPr>
        </p:nvSpPr>
        <p:spPr>
          <a:xfrm>
            <a:off x="1270000" y="3225800"/>
            <a:ext cx="10464800" cy="3302000"/>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2717800" y="635000"/>
            <a:ext cx="12357100" cy="8238067"/>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952500" y="635000"/>
            <a:ext cx="5334000" cy="3987800"/>
          </a:xfrm>
          <a:prstGeom prst="rect">
            <a:avLst/>
          </a:prstGeom>
        </p:spPr>
        <p:txBody>
          <a:bodyPr anchor="b"/>
          <a:lstStyle>
            <a:lvl1pPr>
              <a:defRPr sz="6000"/>
            </a:lvl1pPr>
          </a:lstStyle>
          <a:p>
            <a:r>
              <a:t>Title Text</a:t>
            </a:r>
          </a:p>
        </p:txBody>
      </p:sp>
      <p:sp>
        <p:nvSpPr>
          <p:cNvPr id="40" name="Body Level One…"/>
          <p:cNvSpPr txBox="1">
            <a:spLocks noGrp="1"/>
          </p:cNvSpPr>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idx="13"/>
          </p:nvPr>
        </p:nvSpPr>
        <p:spPr>
          <a:xfrm>
            <a:off x="4533900" y="2603500"/>
            <a:ext cx="9429750" cy="62865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952500" y="1270000"/>
            <a:ext cx="11099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6680200" y="5026947"/>
            <a:ext cx="6057901" cy="4040705"/>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6502400" y="886747"/>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2374900" y="889000"/>
            <a:ext cx="11976100" cy="7984067"/>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r>
              <a:t>–Johnny Appleseed</a:t>
            </a:r>
          </a:p>
        </p:txBody>
      </p:sp>
      <p:sp>
        <p:nvSpPr>
          <p:cNvPr id="94" name="“Type a quote here.”"/>
          <p:cNvSpPr txBox="1">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952500" y="444500"/>
            <a:ext cx="11099800" cy="21590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952500" y="2603500"/>
            <a:ext cx="11099800" cy="62865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8.png"/><Relationship Id="rId9" Type="http://schemas.openxmlformats.org/officeDocument/2006/relationships/image" Target="../media/image12.png"/></Relationships>
</file>

<file path=ppt/slides/_rels/slide1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7.png"/><Relationship Id="rId7"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9.png"/><Relationship Id="rId9"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Word of the Day…"/>
          <p:cNvSpPr txBox="1"/>
          <p:nvPr/>
        </p:nvSpPr>
        <p:spPr>
          <a:xfrm>
            <a:off x="219430" y="152303"/>
            <a:ext cx="12565940" cy="3180358"/>
          </a:xfrm>
          <a:prstGeom prst="rect">
            <a:avLst/>
          </a:prstGeom>
          <a:ln w="12700">
            <a:miter lim="400000"/>
          </a:ln>
          <a:effectLst>
            <a:outerShdw dist="25400" dir="5400000" rotWithShape="0">
              <a:srgbClr val="000000"/>
            </a:outerShdw>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p>
            <a:pPr>
              <a:defRPr sz="12100" b="1">
                <a:solidFill>
                  <a:schemeClr val="accent5"/>
                </a:solidFill>
                <a:latin typeface="American Typewriter"/>
                <a:ea typeface="American Typewriter"/>
                <a:cs typeface="American Typewriter"/>
                <a:sym typeface="American Typewriter"/>
              </a:defRPr>
            </a:pPr>
            <a:r>
              <a:rPr dirty="0">
                <a:solidFill>
                  <a:srgbClr val="00AEEE"/>
                </a:solidFill>
                <a:latin typeface="Gill Sans MT" panose="020B0502020104020203" pitchFamily="34" charset="77"/>
              </a:rPr>
              <a:t>Word of the Day</a:t>
            </a:r>
            <a:endParaRPr lang="en-GB" dirty="0">
              <a:solidFill>
                <a:srgbClr val="00AEEE"/>
              </a:solidFill>
              <a:latin typeface="Gill Sans MT" panose="020B0502020104020203" pitchFamily="34" charset="77"/>
            </a:endParaRPr>
          </a:p>
          <a:p>
            <a:pPr algn="r">
              <a:defRPr sz="7900" b="1">
                <a:solidFill>
                  <a:schemeClr val="accent6"/>
                </a:solidFill>
                <a:latin typeface="American Typewriter"/>
                <a:ea typeface="American Typewriter"/>
                <a:cs typeface="American Typewriter"/>
                <a:sym typeface="American Typewriter"/>
              </a:defRPr>
            </a:pPr>
            <a:r>
              <a:rPr lang="en-GB" dirty="0">
                <a:solidFill>
                  <a:srgbClr val="0070C0"/>
                </a:solidFill>
                <a:latin typeface="Gill Sans MT" panose="020B0502020104020203" pitchFamily="34" charset="77"/>
              </a:rPr>
              <a:t>Autumn Term 2021 </a:t>
            </a:r>
          </a:p>
        </p:txBody>
      </p:sp>
      <p:sp>
        <p:nvSpPr>
          <p:cNvPr id="121" name="'Words unlock the doors to a world of                                            understanding...'"/>
          <p:cNvSpPr txBox="1"/>
          <p:nvPr/>
        </p:nvSpPr>
        <p:spPr>
          <a:xfrm>
            <a:off x="3330609" y="9023736"/>
            <a:ext cx="9180945" cy="47192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spcBef>
                <a:spcPts val="4200"/>
              </a:spcBef>
              <a:defRPr sz="3200">
                <a:latin typeface="Gill Sans SemiBold"/>
                <a:ea typeface="Gill Sans SemiBold"/>
                <a:cs typeface="Gill Sans SemiBold"/>
                <a:sym typeface="Gill Sans SemiBold"/>
              </a:defRPr>
            </a:pPr>
            <a:r>
              <a:rPr sz="2400" dirty="0">
                <a:latin typeface="Gill Sans MT" panose="020B0502020104020203" pitchFamily="34" charset="77"/>
              </a:rPr>
              <a:t>'</a:t>
            </a:r>
            <a:r>
              <a:rPr sz="2400" b="1" i="1" dirty="0">
                <a:latin typeface="Gill Sans MT" panose="020B0502020104020203" pitchFamily="34" charset="77"/>
                <a:ea typeface="Gill Sans"/>
                <a:cs typeface="Gill Sans"/>
                <a:sym typeface="Gill Sans"/>
              </a:rPr>
              <a:t>Words unlock the doors to a world of</a:t>
            </a:r>
            <a:r>
              <a:rPr lang="en-GB" sz="2400" b="1" i="1" dirty="0">
                <a:latin typeface="Gill Sans MT" panose="020B0502020104020203" pitchFamily="34" charset="77"/>
                <a:ea typeface="Gill Sans"/>
                <a:cs typeface="Gill Sans"/>
                <a:sym typeface="Gill Sans"/>
              </a:rPr>
              <a:t> </a:t>
            </a:r>
            <a:r>
              <a:rPr sz="2400" b="1" i="1" dirty="0">
                <a:latin typeface="Gill Sans MT" panose="020B0502020104020203" pitchFamily="34" charset="77"/>
                <a:ea typeface="Gill Sans"/>
                <a:cs typeface="Gill Sans"/>
                <a:sym typeface="Gill Sans"/>
              </a:rPr>
              <a:t>understanding...'</a:t>
            </a:r>
          </a:p>
        </p:txBody>
      </p:sp>
      <p:sp>
        <p:nvSpPr>
          <p:cNvPr id="122" name="Week 11 - 29th June 2020"/>
          <p:cNvSpPr txBox="1"/>
          <p:nvPr/>
        </p:nvSpPr>
        <p:spPr>
          <a:xfrm>
            <a:off x="4898342" y="3226831"/>
            <a:ext cx="7591822"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b="1">
                <a:latin typeface="American Typewriter"/>
                <a:ea typeface="American Typewriter"/>
                <a:cs typeface="American Typewriter"/>
                <a:sym typeface="American Typewriter"/>
              </a:defRPr>
            </a:lvl1pPr>
          </a:lstStyle>
          <a:p>
            <a:r>
              <a:rPr dirty="0">
                <a:latin typeface="Gill Sans MT" panose="020B0502020104020203" pitchFamily="34" charset="77"/>
              </a:rPr>
              <a:t>Week</a:t>
            </a:r>
            <a:r>
              <a:rPr lang="en-GB" dirty="0">
                <a:latin typeface="Gill Sans MT" panose="020B0502020104020203" pitchFamily="34" charset="77"/>
              </a:rPr>
              <a:t> 1</a:t>
            </a:r>
            <a:r>
              <a:rPr dirty="0">
                <a:latin typeface="Gill Sans MT" panose="020B0502020104020203" pitchFamily="34" charset="77"/>
              </a:rPr>
              <a:t> </a:t>
            </a:r>
            <a:r>
              <a:rPr lang="en-GB" dirty="0">
                <a:latin typeface="Gill Sans MT" panose="020B0502020104020203" pitchFamily="34" charset="77"/>
              </a:rPr>
              <a:t>– 6th September </a:t>
            </a:r>
            <a:r>
              <a:rPr dirty="0">
                <a:latin typeface="Gill Sans MT" panose="020B0502020104020203" pitchFamily="34" charset="77"/>
              </a:rPr>
              <a:t>202</a:t>
            </a:r>
            <a:r>
              <a:rPr lang="en-GB" dirty="0">
                <a:latin typeface="Gill Sans MT" panose="020B0502020104020203" pitchFamily="34" charset="77"/>
              </a:rPr>
              <a:t>1</a:t>
            </a:r>
            <a:endParaRPr dirty="0">
              <a:latin typeface="Gill Sans MT" panose="020B0502020104020203" pitchFamily="34" charset="77"/>
            </a:endParaRPr>
          </a:p>
        </p:txBody>
      </p:sp>
      <p:grpSp>
        <p:nvGrpSpPr>
          <p:cNvPr id="10" name="Group 9">
            <a:extLst>
              <a:ext uri="{FF2B5EF4-FFF2-40B4-BE49-F238E27FC236}">
                <a16:creationId xmlns:a16="http://schemas.microsoft.com/office/drawing/2014/main" id="{293E7B5B-BA83-1A40-88CA-41B9CA3846FC}"/>
              </a:ext>
            </a:extLst>
          </p:cNvPr>
          <p:cNvGrpSpPr/>
          <p:nvPr/>
        </p:nvGrpSpPr>
        <p:grpSpPr>
          <a:xfrm>
            <a:off x="-8276819" y="-164678"/>
            <a:ext cx="10029965" cy="15256120"/>
            <a:chOff x="-8642579" y="-164678"/>
            <a:chExt cx="10029965" cy="15256120"/>
          </a:xfrm>
        </p:grpSpPr>
        <p:sp>
          <p:nvSpPr>
            <p:cNvPr id="11" name="Rectangle 10">
              <a:extLst>
                <a:ext uri="{FF2B5EF4-FFF2-40B4-BE49-F238E27FC236}">
                  <a16:creationId xmlns:a16="http://schemas.microsoft.com/office/drawing/2014/main" id="{F360EA16-1FF2-7A41-9FFE-93201C894C8C}"/>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12" name="Rectangle 11">
              <a:extLst>
                <a:ext uri="{FF2B5EF4-FFF2-40B4-BE49-F238E27FC236}">
                  <a16:creationId xmlns:a16="http://schemas.microsoft.com/office/drawing/2014/main" id="{E9CF7BC9-F256-484E-B2A3-20A683E99FCB}"/>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5" name="Picture 4" descr="A close up of a toy&#10;&#10;Description automatically generated">
            <a:extLst>
              <a:ext uri="{FF2B5EF4-FFF2-40B4-BE49-F238E27FC236}">
                <a16:creationId xmlns:a16="http://schemas.microsoft.com/office/drawing/2014/main" id="{0E0A381E-E771-9A42-828B-936CC6324796}"/>
              </a:ext>
            </a:extLst>
          </p:cNvPr>
          <p:cNvPicPr>
            <a:picLocks noChangeAspect="1"/>
          </p:cNvPicPr>
          <p:nvPr/>
        </p:nvPicPr>
        <p:blipFill rotWithShape="1">
          <a:blip r:embed="rId3">
            <a:extLst>
              <a:ext uri="{28A0092B-C50C-407E-A947-70E740481C1C}">
                <a14:useLocalDpi xmlns:a14="http://schemas.microsoft.com/office/drawing/2010/main" val="0"/>
              </a:ext>
            </a:extLst>
          </a:blip>
          <a:srcRect l="33659" t="20868" r="34222" b="19852"/>
          <a:stretch/>
        </p:blipFill>
        <p:spPr>
          <a:xfrm>
            <a:off x="194597" y="3889160"/>
            <a:ext cx="4115970" cy="5864440"/>
          </a:xfrm>
          <a:prstGeom prst="rect">
            <a:avLst/>
          </a:prstGeom>
        </p:spPr>
      </p:pic>
      <p:pic>
        <p:nvPicPr>
          <p:cNvPr id="7" name="Picture 6" descr="A screenshot of a cell phone&#10;&#10;Description automatically generated">
            <a:extLst>
              <a:ext uri="{FF2B5EF4-FFF2-40B4-BE49-F238E27FC236}">
                <a16:creationId xmlns:a16="http://schemas.microsoft.com/office/drawing/2014/main" id="{2CC5B04C-98BD-014B-B30E-83A1C31AF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315871">
            <a:off x="4454292" y="4450311"/>
            <a:ext cx="3513462" cy="262930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8" name="Group 7">
            <a:extLst>
              <a:ext uri="{FF2B5EF4-FFF2-40B4-BE49-F238E27FC236}">
                <a16:creationId xmlns:a16="http://schemas.microsoft.com/office/drawing/2014/main" id="{95F1DE71-708C-0147-917C-C5B1D4D208D4}"/>
              </a:ext>
            </a:extLst>
          </p:cNvPr>
          <p:cNvGrpSpPr/>
          <p:nvPr/>
        </p:nvGrpSpPr>
        <p:grpSpPr>
          <a:xfrm>
            <a:off x="11561091" y="3182930"/>
            <a:ext cx="8917924" cy="15439250"/>
            <a:chOff x="11782763" y="-862597"/>
            <a:chExt cx="8917924" cy="15439250"/>
          </a:xfrm>
        </p:grpSpPr>
        <p:sp>
          <p:nvSpPr>
            <p:cNvPr id="20" name="Rectangle 19">
              <a:extLst>
                <a:ext uri="{FF2B5EF4-FFF2-40B4-BE49-F238E27FC236}">
                  <a16:creationId xmlns:a16="http://schemas.microsoft.com/office/drawing/2014/main" id="{2699AD46-A23A-0743-A5AD-1B4A4E4B67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1" name="Rectangle 20">
              <a:extLst>
                <a:ext uri="{FF2B5EF4-FFF2-40B4-BE49-F238E27FC236}">
                  <a16:creationId xmlns:a16="http://schemas.microsoft.com/office/drawing/2014/main" id="{F53B4510-4E14-6043-BDB0-C5DAFE276E0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3" name="Picture 2">
            <a:extLst>
              <a:ext uri="{FF2B5EF4-FFF2-40B4-BE49-F238E27FC236}">
                <a16:creationId xmlns:a16="http://schemas.microsoft.com/office/drawing/2014/main" id="{06DBA6DF-0000-D242-A649-9CFC63BF41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15633">
            <a:off x="8550644" y="4375268"/>
            <a:ext cx="3173683" cy="2379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A picture containing timeline&#10;&#10;Description automatically generated">
            <a:extLst>
              <a:ext uri="{FF2B5EF4-FFF2-40B4-BE49-F238E27FC236}">
                <a16:creationId xmlns:a16="http://schemas.microsoft.com/office/drawing/2014/main" id="{9B41F4A1-EB1A-E343-B237-01BA86E436C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86158">
            <a:off x="6838299" y="6053191"/>
            <a:ext cx="3378483" cy="25275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61523" y="1309202"/>
            <a:ext cx="3170741"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hilarious</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9207354" y="1671690"/>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92549" y="4166875"/>
            <a:ext cx="663759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is hilarious, it is extremely funny and makes you laugh a lot.</a:t>
            </a:r>
            <a:endParaRPr sz="3600" dirty="0">
              <a:latin typeface="Gill Sans MT" panose="020B0502020104020203" pitchFamily="34" charset="77"/>
            </a:endParaRPr>
          </a:p>
        </p:txBody>
      </p:sp>
      <p:sp>
        <p:nvSpPr>
          <p:cNvPr id="155" name="The was a tear in Freddie’s new school jumper."/>
          <p:cNvSpPr txBox="1"/>
          <p:nvPr/>
        </p:nvSpPr>
        <p:spPr>
          <a:xfrm>
            <a:off x="0" y="6133913"/>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Jamal’s new joke was </a:t>
            </a:r>
            <a:r>
              <a:rPr lang="en-GB" sz="4000" b="1" dirty="0">
                <a:latin typeface="Gill Sans MT" panose="020B0502020104020203" pitchFamily="34" charset="77"/>
              </a:rPr>
              <a:t>hilarious</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10335049" y="1253517"/>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78697" y="2182175"/>
            <a:ext cx="4575922"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hi-lar-</a:t>
            </a:r>
            <a:r>
              <a:rPr lang="en-GB" dirty="0" err="1">
                <a:latin typeface="Gill Sans MT" panose="020B0502020104020203" pitchFamily="34" charset="77"/>
              </a:rPr>
              <a:t>i</a:t>
            </a:r>
            <a:r>
              <a:rPr lang="en-GB" dirty="0">
                <a:latin typeface="Gill Sans MT" panose="020B0502020104020203" pitchFamily="34" charset="77"/>
              </a:rPr>
              <a:t>-</a:t>
            </a:r>
            <a:r>
              <a:rPr lang="en-GB" dirty="0" err="1">
                <a:latin typeface="Gill Sans MT" panose="020B0502020104020203" pitchFamily="34" charset="77"/>
              </a:rPr>
              <a:t>ous</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2683567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77516935"/>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hysterical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various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joke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side-splitting</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14186149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rather hilarious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hilarious and cool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Logo&#10;&#10;Description automatically generated">
            <a:extLst>
              <a:ext uri="{FF2B5EF4-FFF2-40B4-BE49-F238E27FC236}">
                <a16:creationId xmlns:a16="http://schemas.microsoft.com/office/drawing/2014/main" id="{47A33D9B-BEA8-4D4C-B1B4-370E2BB0DF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8704" y="2755241"/>
            <a:ext cx="3301890" cy="3301890"/>
          </a:xfrm>
          <a:prstGeom prst="rect">
            <a:avLst/>
          </a:prstGeom>
        </p:spPr>
      </p:pic>
    </p:spTree>
    <p:extLst>
      <p:ext uri="{BB962C8B-B14F-4D97-AF65-F5344CB8AC3E}">
        <p14:creationId xmlns:p14="http://schemas.microsoft.com/office/powerpoint/2010/main" val="418284954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737980" y="1309202"/>
            <a:ext cx="2542363"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elusive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03944" y="4085566"/>
            <a:ext cx="6655861"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Something or someone that is elusive is difficult to find, describe, remember, or achieve.</a:t>
            </a:r>
            <a:endParaRPr sz="3600" dirty="0">
              <a:latin typeface="Gill Sans MT" panose="020B0502020104020203" pitchFamily="34" charset="77"/>
            </a:endParaRPr>
          </a:p>
        </p:txBody>
      </p:sp>
      <p:sp>
        <p:nvSpPr>
          <p:cNvPr id="155" name="The was a tear in Freddie’s new school jumper."/>
          <p:cNvSpPr txBox="1"/>
          <p:nvPr/>
        </p:nvSpPr>
        <p:spPr>
          <a:xfrm>
            <a:off x="-27810" y="6187037"/>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Mrs </a:t>
            </a:r>
            <a:r>
              <a:rPr lang="en-GB" sz="4000" dirty="0" err="1">
                <a:latin typeface="Gill Sans MT" panose="020B0502020104020203" pitchFamily="34" charset="77"/>
              </a:rPr>
              <a:t>Hepson’s</a:t>
            </a:r>
            <a:r>
              <a:rPr lang="en-GB" sz="4000" dirty="0">
                <a:latin typeface="Gill Sans MT" panose="020B0502020104020203" pitchFamily="34" charset="77"/>
              </a:rPr>
              <a:t> PE whistle had become rather </a:t>
            </a:r>
            <a:r>
              <a:rPr lang="en-GB" sz="4000" b="1" dirty="0">
                <a:latin typeface="Gill Sans MT" panose="020B0502020104020203" pitchFamily="34" charset="77"/>
              </a:rPr>
              <a:t>elusive</a:t>
            </a:r>
            <a:r>
              <a:rPr lang="en-GB" sz="4000" dirty="0">
                <a:latin typeface="Gill Sans MT" panose="020B0502020104020203" pitchFamily="34" charset="77"/>
              </a:rPr>
              <a:t>.</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e-</a:t>
            </a:r>
            <a:r>
              <a:rPr lang="en-GB" dirty="0" err="1">
                <a:latin typeface="Gill Sans MT" panose="020B0502020104020203" pitchFamily="34" charset="77"/>
              </a:rPr>
              <a:t>lu</a:t>
            </a:r>
            <a:r>
              <a:rPr lang="en-GB" dirty="0">
                <a:latin typeface="Gill Sans MT" panose="020B0502020104020203" pitchFamily="34" charset="77"/>
              </a:rPr>
              <a:t>-</a:t>
            </a:r>
            <a:r>
              <a:rPr lang="en-GB" dirty="0" err="1">
                <a:latin typeface="Gill Sans MT" panose="020B0502020104020203" pitchFamily="34" charset="77"/>
              </a:rPr>
              <a:t>sive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64464412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he could remember the elusive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the forgotten and hard to find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961761641"/>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655998878"/>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evasive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exclusive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person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slippery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ly</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abusive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character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8" name="Picture 7" descr="Icon&#10;&#10;Description automatically generated">
            <a:extLst>
              <a:ext uri="{FF2B5EF4-FFF2-40B4-BE49-F238E27FC236}">
                <a16:creationId xmlns:a16="http://schemas.microsoft.com/office/drawing/2014/main" id="{00B9A23C-37E3-2446-B21D-9A95BDB0F8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7593" y="2208214"/>
            <a:ext cx="4266176" cy="4266176"/>
          </a:xfrm>
          <a:prstGeom prst="rect">
            <a:avLst/>
          </a:prstGeom>
        </p:spPr>
      </p:pic>
    </p:spTree>
    <p:extLst>
      <p:ext uri="{BB962C8B-B14F-4D97-AF65-F5344CB8AC3E}">
        <p14:creationId xmlns:p14="http://schemas.microsoft.com/office/powerpoint/2010/main" val="398817497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65443" y="1309202"/>
            <a:ext cx="199093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falter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28235"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02979" y="4035979"/>
            <a:ext cx="6563363"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something falters, it loses power or strength in an uneven way, or no longer makes much progress.</a:t>
            </a:r>
            <a:endParaRPr sz="3600" dirty="0">
              <a:latin typeface="Gill Sans MT" panose="020B0502020104020203" pitchFamily="34" charset="77"/>
            </a:endParaRPr>
          </a:p>
        </p:txBody>
      </p:sp>
      <p:sp>
        <p:nvSpPr>
          <p:cNvPr id="155" name="The was a tear in Freddie’s new school jumper."/>
          <p:cNvSpPr txBox="1"/>
          <p:nvPr/>
        </p:nvSpPr>
        <p:spPr>
          <a:xfrm>
            <a:off x="0" y="6166108"/>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Rami </a:t>
            </a:r>
            <a:r>
              <a:rPr lang="en-GB" sz="4000" b="1" dirty="0">
                <a:latin typeface="Gill Sans MT" panose="020B0502020104020203" pitchFamily="34" charset="77"/>
              </a:rPr>
              <a:t>faltered</a:t>
            </a:r>
            <a:r>
              <a:rPr lang="en-GB" sz="4000" dirty="0">
                <a:latin typeface="Gill Sans MT" panose="020B0502020104020203" pitchFamily="34" charset="77"/>
              </a:rPr>
              <a:t> as he walked across the school hall.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err="1">
                <a:latin typeface="Gill Sans MT" panose="020B0502020104020203" pitchFamily="34" charset="77"/>
              </a:rPr>
              <a:t>fal-ter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1211808588"/>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faltered as they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he tried not to falter as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331290739"/>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2445892699"/>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stutter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hesitate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un-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altar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mistake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F0467E02-032F-EE40-A3EB-07A89DFE91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2352" y="2102021"/>
            <a:ext cx="3962004" cy="3962004"/>
          </a:xfrm>
          <a:prstGeom prst="rect">
            <a:avLst/>
          </a:prstGeom>
        </p:spPr>
      </p:pic>
    </p:spTree>
    <p:extLst>
      <p:ext uri="{BB962C8B-B14F-4D97-AF65-F5344CB8AC3E}">
        <p14:creationId xmlns:p14="http://schemas.microsoft.com/office/powerpoint/2010/main" val="2605260247"/>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11124" y="1309202"/>
            <a:ext cx="351859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devastate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513433" y="4027162"/>
            <a:ext cx="6521849"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are devastated by something, you are very shocked and upset by it.</a:t>
            </a:r>
            <a:endParaRPr sz="3600" dirty="0">
              <a:latin typeface="Gill Sans MT" panose="020B0502020104020203" pitchFamily="34" charset="77"/>
            </a:endParaRPr>
          </a:p>
        </p:txBody>
      </p:sp>
      <p:sp>
        <p:nvSpPr>
          <p:cNvPr id="155" name="The was a tear in Freddie’s new school jumper."/>
          <p:cNvSpPr txBox="1"/>
          <p:nvPr/>
        </p:nvSpPr>
        <p:spPr>
          <a:xfrm>
            <a:off x="-2" y="6166108"/>
            <a:ext cx="12999689"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dirty="0">
                <a:latin typeface="Gill Sans MT" panose="020B0502020104020203" pitchFamily="34" charset="77"/>
              </a:rPr>
              <a:t>Music being cancelled </a:t>
            </a:r>
            <a:r>
              <a:rPr lang="en-GB" b="1" dirty="0">
                <a:latin typeface="Gill Sans MT" panose="020B0502020104020203" pitchFamily="34" charset="77"/>
              </a:rPr>
              <a:t>devastated</a:t>
            </a:r>
            <a:r>
              <a:rPr lang="en-GB" dirty="0">
                <a:latin typeface="Gill Sans MT" panose="020B0502020104020203" pitchFamily="34" charset="77"/>
              </a:rPr>
              <a:t> the children. </a:t>
            </a:r>
            <a:endParaRPr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35154"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dev-as-</a:t>
            </a:r>
            <a:r>
              <a:rPr lang="en-GB" dirty="0" err="1">
                <a:latin typeface="Gill Sans MT" panose="020B0502020104020203" pitchFamily="34" charset="77"/>
              </a:rPr>
              <a:t>tate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35083180"/>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devastated when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devastated because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467396355"/>
              </p:ext>
            </p:extLst>
          </p:nvPr>
        </p:nvGraphicFramePr>
        <p:xfrm>
          <a:off x="5112" y="7748437"/>
          <a:ext cx="13127900" cy="1804446"/>
        </p:xfrm>
        <a:graphic>
          <a:graphicData uri="http://schemas.openxmlformats.org/drawingml/2006/table">
            <a:tbl>
              <a:tblPr firstRow="1" bandRow="1">
                <a:tableStyleId>{5940675A-B579-460E-94D1-54222C63F5DA}</a:tableStyleId>
              </a:tblPr>
              <a:tblGrid>
                <a:gridCol w="2725965">
                  <a:extLst>
                    <a:ext uri="{9D8B030D-6E8A-4147-A177-3AD203B41FA5}">
                      <a16:colId xmlns:a16="http://schemas.microsoft.com/office/drawing/2014/main" val="1062734036"/>
                    </a:ext>
                  </a:extLst>
                </a:gridCol>
                <a:gridCol w="2725965">
                  <a:extLst>
                    <a:ext uri="{9D8B030D-6E8A-4147-A177-3AD203B41FA5}">
                      <a16:colId xmlns:a16="http://schemas.microsoft.com/office/drawing/2014/main" val="2844254734"/>
                    </a:ext>
                  </a:extLst>
                </a:gridCol>
                <a:gridCol w="2224040">
                  <a:extLst>
                    <a:ext uri="{9D8B030D-6E8A-4147-A177-3AD203B41FA5}">
                      <a16:colId xmlns:a16="http://schemas.microsoft.com/office/drawing/2014/main" val="3331088901"/>
                    </a:ext>
                  </a:extLst>
                </a:gridCol>
                <a:gridCol w="2725965">
                  <a:extLst>
                    <a:ext uri="{9D8B030D-6E8A-4147-A177-3AD203B41FA5}">
                      <a16:colId xmlns:a16="http://schemas.microsoft.com/office/drawing/2014/main" val="2209242225"/>
                    </a:ext>
                  </a:extLst>
                </a:gridCol>
                <a:gridCol w="2725965">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destroy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stop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ruin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sadness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6" name="Picture 5" descr="Icon&#10;&#10;Description automatically generated">
            <a:extLst>
              <a:ext uri="{FF2B5EF4-FFF2-40B4-BE49-F238E27FC236}">
                <a16:creationId xmlns:a16="http://schemas.microsoft.com/office/drawing/2014/main" id="{8EE4D184-7084-2F45-A40C-677D99D2B0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4093" y="2642577"/>
            <a:ext cx="3444081" cy="3444081"/>
          </a:xfrm>
          <a:prstGeom prst="rect">
            <a:avLst/>
          </a:prstGeom>
        </p:spPr>
      </p:pic>
    </p:spTree>
    <p:extLst>
      <p:ext uri="{BB962C8B-B14F-4D97-AF65-F5344CB8AC3E}">
        <p14:creationId xmlns:p14="http://schemas.microsoft.com/office/powerpoint/2010/main" val="44276779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965058" y="281766"/>
            <a:ext cx="1057981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Shinobi</a:t>
            </a:r>
            <a:r>
              <a:rPr sz="7000" dirty="0">
                <a:solidFill>
                  <a:srgbClr val="00AEEE"/>
                </a:solidFill>
                <a:latin typeface="Gill Sans MT" panose="020B0502020104020203" pitchFamily="34" charset="77"/>
              </a:rPr>
              <a:t>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595693" y="1309202"/>
            <a:ext cx="331982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influence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66259" y="4052627"/>
            <a:ext cx="6436290" cy="176458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influence someone, you use your power to make them agree with you or do what you want.</a:t>
            </a:r>
            <a:endParaRPr sz="3600" dirty="0">
              <a:latin typeface="Gill Sans MT" panose="020B0502020104020203" pitchFamily="34" charset="77"/>
            </a:endParaRPr>
          </a:p>
        </p:txBody>
      </p:sp>
      <p:sp>
        <p:nvSpPr>
          <p:cNvPr id="155" name="The was a tear in Freddie’s new school jumper."/>
          <p:cNvSpPr txBox="1"/>
          <p:nvPr/>
        </p:nvSpPr>
        <p:spPr>
          <a:xfrm>
            <a:off x="0" y="6117490"/>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Jeremy had a positive </a:t>
            </a:r>
            <a:r>
              <a:rPr lang="en-GB" sz="4000" b="1" dirty="0">
                <a:latin typeface="Gill Sans MT" panose="020B0502020104020203" pitchFamily="34" charset="77"/>
              </a:rPr>
              <a:t>influence</a:t>
            </a:r>
            <a:r>
              <a:rPr lang="en-GB" sz="4000" dirty="0">
                <a:latin typeface="Gill Sans MT" panose="020B0502020104020203" pitchFamily="34" charset="77"/>
              </a:rPr>
              <a:t> over his friends.</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514283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in-flu-</a:t>
            </a:r>
            <a:r>
              <a:rPr lang="en-GB" dirty="0" err="1">
                <a:latin typeface="Gill Sans MT" panose="020B0502020104020203" pitchFamily="34" charset="77"/>
              </a:rPr>
              <a:t>ence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779487371"/>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positive influence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negative influence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945102354"/>
              </p:ext>
            </p:extLst>
          </p:nvPr>
        </p:nvGraphicFramePr>
        <p:xfrm>
          <a:off x="5112" y="7748437"/>
          <a:ext cx="12999690" cy="1804446"/>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gridCol w="2599938">
                  <a:extLst>
                    <a:ext uri="{9D8B030D-6E8A-4147-A177-3AD203B41FA5}">
                      <a16:colId xmlns:a16="http://schemas.microsoft.com/office/drawing/2014/main" val="2844254734"/>
                    </a:ext>
                  </a:extLst>
                </a:gridCol>
                <a:gridCol w="2599938">
                  <a:extLst>
                    <a:ext uri="{9D8B030D-6E8A-4147-A177-3AD203B41FA5}">
                      <a16:colId xmlns:a16="http://schemas.microsoft.com/office/drawing/2014/main" val="3334831431"/>
                    </a:ext>
                  </a:extLst>
                </a:gridCol>
                <a:gridCol w="2599938">
                  <a:extLst>
                    <a:ext uri="{9D8B030D-6E8A-4147-A177-3AD203B41FA5}">
                      <a16:colId xmlns:a16="http://schemas.microsoft.com/office/drawing/2014/main" val="2209242225"/>
                    </a:ext>
                  </a:extLst>
                </a:gridCol>
                <a:gridCol w="2599938">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Prefix / Suffix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effect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a:t>
                      </a:r>
                      <a:r>
                        <a:rPr lang="en-GB" sz="2600" dirty="0" err="1">
                          <a:latin typeface="Gill Sans MT" panose="020B0502020104020203" pitchFamily="34" charset="77"/>
                        </a:rPr>
                        <a:t>ing</a:t>
                      </a:r>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good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impact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pic>
        <p:nvPicPr>
          <p:cNvPr id="12" name="Picture 11" descr="Shape&#10;&#10;Description automatically generated">
            <a:extLst>
              <a:ext uri="{FF2B5EF4-FFF2-40B4-BE49-F238E27FC236}">
                <a16:creationId xmlns:a16="http://schemas.microsoft.com/office/drawing/2014/main" id="{A877CC2E-7E08-FF42-8702-4422C182E0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11787" y="2543039"/>
            <a:ext cx="3498353" cy="3498353"/>
          </a:xfrm>
          <a:prstGeom prst="rect">
            <a:avLst/>
          </a:prstGeom>
        </p:spPr>
      </p:pic>
    </p:spTree>
    <p:extLst>
      <p:ext uri="{BB962C8B-B14F-4D97-AF65-F5344CB8AC3E}">
        <p14:creationId xmlns:p14="http://schemas.microsoft.com/office/powerpoint/2010/main" val="327251830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Word of the Day:"/>
          <p:cNvSpPr txBox="1"/>
          <p:nvPr/>
        </p:nvSpPr>
        <p:spPr>
          <a:xfrm>
            <a:off x="4237199" y="4067780"/>
            <a:ext cx="4848825"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lang="en-GB" sz="2800" dirty="0">
                <a:latin typeface="Gill Sans MT" panose="020B0502020104020203" pitchFamily="34" charset="77"/>
              </a:rPr>
              <a:t>Focus Word </a:t>
            </a:r>
            <a:r>
              <a:rPr lang="en-GB" sz="1800" dirty="0">
                <a:latin typeface="Gill Sans MT" panose="020B0502020104020203" pitchFamily="34" charset="77"/>
              </a:rPr>
              <a:t>(write below)</a:t>
            </a:r>
            <a:r>
              <a:rPr sz="1800" dirty="0">
                <a:latin typeface="Gill Sans MT" panose="020B0502020104020203" pitchFamily="34" charset="77"/>
              </a:rPr>
              <a:t>:</a:t>
            </a:r>
          </a:p>
        </p:txBody>
      </p:sp>
      <p:sp>
        <p:nvSpPr>
          <p:cNvPr id="152" name="Definition:"/>
          <p:cNvSpPr txBox="1"/>
          <p:nvPr/>
        </p:nvSpPr>
        <p:spPr>
          <a:xfrm>
            <a:off x="134969" y="1009378"/>
            <a:ext cx="6301398"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pPr algn="l"/>
            <a:r>
              <a:rPr lang="en-GB" sz="2800" dirty="0">
                <a:latin typeface="Gill Sans MT" panose="020B0502020104020203" pitchFamily="34" charset="77"/>
              </a:rPr>
              <a:t>Describe / Definition</a:t>
            </a:r>
            <a:r>
              <a:rPr sz="2800" dirty="0">
                <a:latin typeface="Gill Sans MT" panose="020B0502020104020203" pitchFamily="34" charset="77"/>
              </a:rPr>
              <a:t>: </a:t>
            </a:r>
          </a:p>
        </p:txBody>
      </p:sp>
      <p:sp>
        <p:nvSpPr>
          <p:cNvPr id="165" name="Word Class"/>
          <p:cNvSpPr txBox="1"/>
          <p:nvPr/>
        </p:nvSpPr>
        <p:spPr>
          <a:xfrm>
            <a:off x="9548254" y="4558715"/>
            <a:ext cx="194123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2800" dirty="0">
                <a:solidFill>
                  <a:srgbClr val="C92405"/>
                </a:solidFill>
                <a:latin typeface="Gill Sans MT" panose="020B0502020104020203" pitchFamily="34" charset="77"/>
              </a:rPr>
              <a:t>Word Class</a:t>
            </a:r>
            <a:r>
              <a:rPr lang="en-GB" sz="2800" dirty="0">
                <a:solidFill>
                  <a:srgbClr val="C92405"/>
                </a:solidFill>
                <a:latin typeface="Gill Sans MT" panose="020B0502020104020203" pitchFamily="34" charset="77"/>
              </a:rPr>
              <a:t>:</a:t>
            </a:r>
            <a:endParaRPr sz="2800" dirty="0">
              <a:solidFill>
                <a:srgbClr val="C92405"/>
              </a:solidFill>
              <a:latin typeface="Gill Sans MT" panose="020B0502020104020203" pitchFamily="34" charset="77"/>
            </a:endParaRPr>
          </a:p>
        </p:txBody>
      </p:sp>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046574605"/>
              </p:ext>
            </p:extLst>
          </p:nvPr>
        </p:nvGraphicFramePr>
        <p:xfrm>
          <a:off x="0" y="5616398"/>
          <a:ext cx="6522398" cy="4137202"/>
        </p:xfrm>
        <a:graphic>
          <a:graphicData uri="http://schemas.openxmlformats.org/drawingml/2006/table">
            <a:tbl>
              <a:tblPr firstRow="1" bandRow="1">
                <a:tableStyleId>{5940675A-B579-460E-94D1-54222C63F5DA}</a:tableStyleId>
              </a:tblPr>
              <a:tblGrid>
                <a:gridCol w="3261199">
                  <a:extLst>
                    <a:ext uri="{9D8B030D-6E8A-4147-A177-3AD203B41FA5}">
                      <a16:colId xmlns:a16="http://schemas.microsoft.com/office/drawing/2014/main" val="1062734036"/>
                    </a:ext>
                  </a:extLst>
                </a:gridCol>
                <a:gridCol w="3261199">
                  <a:extLst>
                    <a:ext uri="{9D8B030D-6E8A-4147-A177-3AD203B41FA5}">
                      <a16:colId xmlns:a16="http://schemas.microsoft.com/office/drawing/2014/main" val="2844254734"/>
                    </a:ext>
                  </a:extLst>
                </a:gridCol>
              </a:tblGrid>
              <a:tr h="716790">
                <a:tc>
                  <a:txBody>
                    <a:bodyPr/>
                    <a:lstStyle/>
                    <a:p>
                      <a:r>
                        <a:rPr lang="en-GB" sz="2600" b="0" dirty="0">
                          <a:solidFill>
                            <a:srgbClr val="DD2909"/>
                          </a:solidFill>
                          <a:latin typeface="Gill Sans MT" panose="020B0502020104020203" pitchFamily="34" charset="77"/>
                        </a:rPr>
                        <a:t>Synonyms: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with same / similar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Antonyms:</a:t>
                      </a:r>
                    </a:p>
                    <a:p>
                      <a:r>
                        <a:rPr lang="en-GB" sz="1400" b="0" dirty="0">
                          <a:solidFill>
                            <a:schemeClr val="tx1"/>
                          </a:solidFill>
                          <a:latin typeface="Gill Sans MT" panose="020B0502020104020203" pitchFamily="34" charset="77"/>
                        </a:rPr>
                        <a:t>(words with opposite meaning)</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351811">
                <a:tc>
                  <a:txBody>
                    <a:bodyPr/>
                    <a:lstStyle/>
                    <a:p>
                      <a:r>
                        <a:rPr lang="en-GB" sz="2600" dirty="0">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716790">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Rhymes: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(words that sound the same)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DD2909"/>
                          </a:solidFill>
                          <a:latin typeface="Gill Sans MT" panose="020B0502020104020203" pitchFamily="34" charset="77"/>
                        </a:rPr>
                        <a:t>Link Words:</a:t>
                      </a:r>
                    </a:p>
                    <a:p>
                      <a:pPr marL="0" marR="0" lvl="0" indent="0" algn="ctr" defTabSz="5842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Gill Sans MT" panose="020B0502020104020203" pitchFamily="34" charset="77"/>
                        </a:rPr>
                        <a:t>(Example: football = pitch, team, player)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351811">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3" name="Rounded Rectangle 2">
            <a:extLst>
              <a:ext uri="{FF2B5EF4-FFF2-40B4-BE49-F238E27FC236}">
                <a16:creationId xmlns:a16="http://schemas.microsoft.com/office/drawing/2014/main" id="{F6EBC672-2A25-9A4F-BEA5-DD15238F7A08}"/>
              </a:ext>
            </a:extLst>
          </p:cNvPr>
          <p:cNvSpPr/>
          <p:nvPr/>
        </p:nvSpPr>
        <p:spPr>
          <a:xfrm>
            <a:off x="4049306" y="4519916"/>
            <a:ext cx="5331577" cy="1099584"/>
          </a:xfrm>
          <a:prstGeom prst="roundRect">
            <a:avLst/>
          </a:prstGeom>
          <a:ln/>
        </p:spPr>
        <p:style>
          <a:lnRef idx="2">
            <a:schemeClr val="accent1"/>
          </a:lnRef>
          <a:fillRef idx="1">
            <a:schemeClr val="lt1"/>
          </a:fillRef>
          <a:effectRef idx="0">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cxnSp>
        <p:nvCxnSpPr>
          <p:cNvPr id="6" name="Straight Connector 5">
            <a:extLst>
              <a:ext uri="{FF2B5EF4-FFF2-40B4-BE49-F238E27FC236}">
                <a16:creationId xmlns:a16="http://schemas.microsoft.com/office/drawing/2014/main" id="{0C0EB75B-CE44-7846-AB22-8FD283C0F727}"/>
              </a:ext>
            </a:extLst>
          </p:cNvPr>
          <p:cNvCxnSpPr>
            <a:cxnSpLocks/>
          </p:cNvCxnSpPr>
          <p:nvPr/>
        </p:nvCxnSpPr>
        <p:spPr>
          <a:xfrm>
            <a:off x="9230050" y="4527937"/>
            <a:ext cx="3774750" cy="23084"/>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Straight Connector 31">
            <a:extLst>
              <a:ext uri="{FF2B5EF4-FFF2-40B4-BE49-F238E27FC236}">
                <a16:creationId xmlns:a16="http://schemas.microsoft.com/office/drawing/2014/main" id="{FB28A97C-5AC4-BD49-B3AB-E8446B04A0F7}"/>
              </a:ext>
            </a:extLst>
          </p:cNvPr>
          <p:cNvCxnSpPr>
            <a:cxnSpLocks/>
          </p:cNvCxnSpPr>
          <p:nvPr/>
        </p:nvCxnSpPr>
        <p:spPr>
          <a:xfrm>
            <a:off x="9230050" y="5619500"/>
            <a:ext cx="3774750"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6" name="Word Class">
            <a:extLst>
              <a:ext uri="{FF2B5EF4-FFF2-40B4-BE49-F238E27FC236}">
                <a16:creationId xmlns:a16="http://schemas.microsoft.com/office/drawing/2014/main" id="{21640A06-AF8A-9643-B8EB-F336ADD7BF49}"/>
              </a:ext>
            </a:extLst>
          </p:cNvPr>
          <p:cNvSpPr txBox="1"/>
          <p:nvPr/>
        </p:nvSpPr>
        <p:spPr>
          <a:xfrm>
            <a:off x="6584702" y="5627194"/>
            <a:ext cx="3170741"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lang="en-GB" sz="2800" dirty="0">
                <a:solidFill>
                  <a:srgbClr val="C92405"/>
                </a:solidFill>
                <a:latin typeface="Gill Sans MT" panose="020B0502020104020203" pitchFamily="34" charset="77"/>
              </a:rPr>
              <a:t>Draw your sentence:</a:t>
            </a:r>
            <a:endParaRPr sz="2800" dirty="0">
              <a:solidFill>
                <a:srgbClr val="C92405"/>
              </a:solidFill>
              <a:latin typeface="Gill Sans MT" panose="020B0502020104020203" pitchFamily="34" charset="77"/>
            </a:endParaRPr>
          </a:p>
        </p:txBody>
      </p:sp>
      <p:cxnSp>
        <p:nvCxnSpPr>
          <p:cNvPr id="47" name="Straight Connector 46">
            <a:extLst>
              <a:ext uri="{FF2B5EF4-FFF2-40B4-BE49-F238E27FC236}">
                <a16:creationId xmlns:a16="http://schemas.microsoft.com/office/drawing/2014/main" id="{12BEAB5B-888F-AB4B-8084-B7517E46124D}"/>
              </a:ext>
            </a:extLst>
          </p:cNvPr>
          <p:cNvCxnSpPr>
            <a:cxnSpLocks/>
          </p:cNvCxnSpPr>
          <p:nvPr/>
        </p:nvCxnSpPr>
        <p:spPr>
          <a:xfrm>
            <a:off x="6502400" y="834297"/>
            <a:ext cx="0" cy="3443268"/>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48" name="Word Class">
            <a:extLst>
              <a:ext uri="{FF2B5EF4-FFF2-40B4-BE49-F238E27FC236}">
                <a16:creationId xmlns:a16="http://schemas.microsoft.com/office/drawing/2014/main" id="{B87BA57F-911C-9345-ADD2-5EB8324B7021}"/>
              </a:ext>
            </a:extLst>
          </p:cNvPr>
          <p:cNvSpPr txBox="1"/>
          <p:nvPr/>
        </p:nvSpPr>
        <p:spPr>
          <a:xfrm>
            <a:off x="6584702" y="1015294"/>
            <a:ext cx="3912327" cy="533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pPr algn="l"/>
            <a:r>
              <a:rPr lang="en-GB" sz="2800" dirty="0">
                <a:solidFill>
                  <a:srgbClr val="C92405"/>
                </a:solidFill>
                <a:latin typeface="Gill Sans MT" panose="020B0502020104020203" pitchFamily="34" charset="77"/>
              </a:rPr>
              <a:t>Use it in a sentence:</a:t>
            </a:r>
            <a:endParaRPr sz="2800" dirty="0">
              <a:solidFill>
                <a:srgbClr val="C92405"/>
              </a:solidFill>
              <a:latin typeface="Gill Sans MT" panose="020B0502020104020203" pitchFamily="34" charset="77"/>
            </a:endParaRPr>
          </a:p>
        </p:txBody>
      </p:sp>
      <p:sp>
        <p:nvSpPr>
          <p:cNvPr id="148" name="Grasshopper Word of the Day"/>
          <p:cNvSpPr txBox="1"/>
          <p:nvPr/>
        </p:nvSpPr>
        <p:spPr>
          <a:xfrm>
            <a:off x="1302106" y="17462"/>
            <a:ext cx="9802363"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Laboratory</a:t>
            </a:r>
            <a:endParaRPr sz="7000" dirty="0">
              <a:solidFill>
                <a:srgbClr val="00AEEE"/>
              </a:solidFill>
              <a:latin typeface="Gill Sans MT" panose="020B0502020104020203" pitchFamily="34" charset="77"/>
            </a:endParaRP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489491" y="339363"/>
            <a:ext cx="1622203" cy="1340029"/>
          </a:xfrm>
          <a:prstGeom prst="rect">
            <a:avLst/>
          </a:prstGeom>
        </p:spPr>
      </p:pic>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cxnSp>
        <p:nvCxnSpPr>
          <p:cNvPr id="57" name="Straight Connector 56">
            <a:extLst>
              <a:ext uri="{FF2B5EF4-FFF2-40B4-BE49-F238E27FC236}">
                <a16:creationId xmlns:a16="http://schemas.microsoft.com/office/drawing/2014/main" id="{19C2E683-E563-EC4A-8BCC-97B73FE19449}"/>
              </a:ext>
            </a:extLst>
          </p:cNvPr>
          <p:cNvCxnSpPr>
            <a:cxnSpLocks/>
          </p:cNvCxnSpPr>
          <p:nvPr/>
        </p:nvCxnSpPr>
        <p:spPr>
          <a:xfrm>
            <a:off x="206685" y="1451841"/>
            <a:ext cx="3056466"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0" name="Straight Connector 59">
            <a:extLst>
              <a:ext uri="{FF2B5EF4-FFF2-40B4-BE49-F238E27FC236}">
                <a16:creationId xmlns:a16="http://schemas.microsoft.com/office/drawing/2014/main" id="{5D8D83E5-1C51-AE4B-956A-5207505C9075}"/>
              </a:ext>
            </a:extLst>
          </p:cNvPr>
          <p:cNvCxnSpPr>
            <a:cxnSpLocks/>
          </p:cNvCxnSpPr>
          <p:nvPr/>
        </p:nvCxnSpPr>
        <p:spPr>
          <a:xfrm>
            <a:off x="6681048" y="1451841"/>
            <a:ext cx="2849277" cy="0"/>
          </a:xfrm>
          <a:prstGeom prst="line">
            <a:avLst/>
          </a:prstGeom>
          <a:ln w="9525" cap="flat" cmpd="sng" algn="ctr">
            <a:solidFill>
              <a:srgbClr val="0365C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69612383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241752799"/>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cycle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flip</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pour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 </a:t>
                      </a:r>
                      <a:r>
                        <a:rPr lang="en-GB" sz="2600" b="0" dirty="0">
                          <a:solidFill>
                            <a:schemeClr val="tx1"/>
                          </a:solidFill>
                          <a:latin typeface="Gill Sans MT" panose="020B0502020104020203" pitchFamily="34" charset="77"/>
                        </a:rPr>
                        <a:t>stack</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98239" y="128282"/>
            <a:ext cx="227863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454" y="8852728"/>
            <a:ext cx="971450" cy="802471"/>
          </a:xfrm>
          <a:prstGeom prst="rect">
            <a:avLst/>
          </a:prstGeom>
        </p:spPr>
      </p:pic>
      <p:pic>
        <p:nvPicPr>
          <p:cNvPr id="5" name="Picture 4">
            <a:extLst>
              <a:ext uri="{FF2B5EF4-FFF2-40B4-BE49-F238E27FC236}">
                <a16:creationId xmlns:a16="http://schemas.microsoft.com/office/drawing/2014/main" id="{CB397327-F896-5F47-97C7-A835D9998C2D}"/>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spTree>
    <p:extLst>
      <p:ext uri="{BB962C8B-B14F-4D97-AF65-F5344CB8AC3E}">
        <p14:creationId xmlns:p14="http://schemas.microsoft.com/office/powerpoint/2010/main" val="2795170065"/>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1582964"/>
              </p:ext>
            </p:extLst>
          </p:nvPr>
        </p:nvGraphicFramePr>
        <p:xfrm>
          <a:off x="0" y="1197272"/>
          <a:ext cx="13004800" cy="8538866"/>
        </p:xfrm>
        <a:graphic>
          <a:graphicData uri="http://schemas.openxmlformats.org/drawingml/2006/table">
            <a:tbl>
              <a:tblPr firstRow="1" bandRow="1">
                <a:tableStyleId>{5940675A-B579-460E-94D1-54222C63F5DA}</a:tableStyleId>
              </a:tblPr>
              <a:tblGrid>
                <a:gridCol w="6502400">
                  <a:extLst>
                    <a:ext uri="{9D8B030D-6E8A-4147-A177-3AD203B41FA5}">
                      <a16:colId xmlns:a16="http://schemas.microsoft.com/office/drawing/2014/main" val="1062734036"/>
                    </a:ext>
                  </a:extLst>
                </a:gridCol>
                <a:gridCol w="6502400">
                  <a:extLst>
                    <a:ext uri="{9D8B030D-6E8A-4147-A177-3AD203B41FA5}">
                      <a16:colId xmlns:a16="http://schemas.microsoft.com/office/drawing/2014/main" val="2844254734"/>
                    </a:ext>
                  </a:extLst>
                </a:gridCol>
              </a:tblGrid>
              <a:tr h="635235">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hilarious</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ct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elusive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3634198">
                <a:tc>
                  <a:txBody>
                    <a:bodyPr/>
                    <a:lstStyle/>
                    <a:p>
                      <a:pPr algn="l"/>
                      <a:r>
                        <a:rPr lang="en-GB" sz="2600" dirty="0">
                          <a:solidFill>
                            <a:schemeClr val="tx1"/>
                          </a:solidFill>
                          <a:latin typeface="Gill Sans MT" panose="020B0502020104020203" pitchFamily="34" charset="77"/>
                        </a:rPr>
                        <a:t> </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algn="l"/>
                      <a:endParaRPr lang="en-GB" sz="2600" dirty="0">
                        <a:solidFill>
                          <a:schemeClr val="tx1"/>
                        </a:solidFill>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35235">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devastate</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584200" rtl="0" eaLnBrk="1" fontAlgn="auto" latinLnBrk="0" hangingPunct="1">
                        <a:lnSpc>
                          <a:spcPct val="100000"/>
                        </a:lnSpc>
                        <a:spcBef>
                          <a:spcPts val="0"/>
                        </a:spcBef>
                        <a:spcAft>
                          <a:spcPts val="0"/>
                        </a:spcAft>
                        <a:buClrTx/>
                        <a:buSzTx/>
                        <a:buFontTx/>
                        <a:buNone/>
                        <a:tabLst/>
                        <a:defRPr/>
                      </a:pPr>
                      <a:r>
                        <a:rPr lang="en-GB" sz="2600" b="0" dirty="0">
                          <a:solidFill>
                            <a:srgbClr val="0365C0"/>
                          </a:solidFill>
                          <a:latin typeface="Gill Sans MT" panose="020B0502020104020203" pitchFamily="34" charset="77"/>
                        </a:rPr>
                        <a:t>Word:</a:t>
                      </a:r>
                      <a:r>
                        <a:rPr lang="en-GB" sz="2600" b="0" dirty="0">
                          <a:solidFill>
                            <a:schemeClr val="tx1"/>
                          </a:solidFill>
                          <a:latin typeface="Gill Sans MT" panose="020B0502020104020203" pitchFamily="34" charset="77"/>
                        </a:rPr>
                        <a:t> falter</a:t>
                      </a: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3634198">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ap="flat" cmpd="sng" algn="ctr">
                      <a:solidFill>
                        <a:srgbClr val="0365C0"/>
                      </a:solidFill>
                      <a:prstDash val="sysDash"/>
                      <a:round/>
                      <a:headEnd type="none" w="med" len="med"/>
                      <a:tailEnd type="none" w="med" len="med"/>
                    </a:lnL>
                    <a:lnR w="12700" cap="flat" cmpd="sng" algn="ctr">
                      <a:solidFill>
                        <a:srgbClr val="0365C0"/>
                      </a:solidFill>
                      <a:prstDash val="sysDash"/>
                      <a:round/>
                      <a:headEnd type="none" w="med" len="med"/>
                      <a:tailEnd type="none" w="med" len="med"/>
                    </a:lnR>
                    <a:lnT w="12700" cap="flat" cmpd="sng" algn="ctr">
                      <a:solidFill>
                        <a:srgbClr val="0365C0"/>
                      </a:solidFill>
                      <a:prstDash val="sysDash"/>
                      <a:round/>
                      <a:headEnd type="none" w="med" len="med"/>
                      <a:tailEnd type="none" w="med" len="med"/>
                    </a:lnT>
                    <a:lnB w="12700" cap="flat" cmpd="sng" algn="ctr">
                      <a:solidFill>
                        <a:srgbClr val="0365C0"/>
                      </a:solid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51319385"/>
                  </a:ext>
                </a:extLst>
              </a:tr>
            </a:tbl>
          </a:graphicData>
        </a:graphic>
      </p:graphicFrame>
      <p:sp>
        <p:nvSpPr>
          <p:cNvPr id="148" name="Grasshopper Word of the Day"/>
          <p:cNvSpPr txBox="1"/>
          <p:nvPr/>
        </p:nvSpPr>
        <p:spPr>
          <a:xfrm>
            <a:off x="324857" y="17462"/>
            <a:ext cx="9121088"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Vocabulary Visualiser</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80310"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Draw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and bring them to life.</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pic>
        <p:nvPicPr>
          <p:cNvPr id="7" name="Picture 6">
            <a:extLst>
              <a:ext uri="{FF2B5EF4-FFF2-40B4-BE49-F238E27FC236}">
                <a16:creationId xmlns:a16="http://schemas.microsoft.com/office/drawing/2014/main" id="{EA86BE72-1703-3C4A-ADCE-227617DFFA18}"/>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spTree>
    <p:extLst>
      <p:ext uri="{BB962C8B-B14F-4D97-AF65-F5344CB8AC3E}">
        <p14:creationId xmlns:p14="http://schemas.microsoft.com/office/powerpoint/2010/main" val="258070317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Grasshopper</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9567401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cycle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flip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pour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stack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freeze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314816631"/>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Grasshopper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 something, especially a coin, you use your thumb to make it turn over and over, as it goes through the air.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you ride a bicycle.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If you *** a number of things, you arrange them in neat piles.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a liquid or a substance containing a liquid ***, or if something *** it, it becomes solid because of low temperatures.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you *** a liquid or other substance, you make it flow steadily out of a container by holding the container at an angle.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1" name="Picture 20">
            <a:extLst>
              <a:ext uri="{FF2B5EF4-FFF2-40B4-BE49-F238E27FC236}">
                <a16:creationId xmlns:a16="http://schemas.microsoft.com/office/drawing/2014/main" id="{BF77523C-8284-C341-BC29-295082F3A8DF}"/>
              </a:ext>
            </a:extLst>
          </p:cNvPr>
          <p:cNvPicPr>
            <a:picLocks noChangeAspect="1"/>
          </p:cNvPicPr>
          <p:nvPr/>
        </p:nvPicPr>
        <p:blipFill rotWithShape="1">
          <a:blip r:embed="rId4">
            <a:extLst>
              <a:ext uri="{28A0092B-C50C-407E-A947-70E740481C1C}">
                <a14:useLocalDpi xmlns:a14="http://schemas.microsoft.com/office/drawing/2010/main" val="0"/>
              </a:ext>
            </a:extLst>
          </a:blip>
          <a:srcRect l="28499" t="16006" r="27914" b="20497"/>
          <a:stretch/>
        </p:blipFill>
        <p:spPr>
          <a:xfrm>
            <a:off x="11514957" y="17462"/>
            <a:ext cx="1600913" cy="1800471"/>
          </a:xfrm>
          <a:prstGeom prst="rect">
            <a:avLst/>
          </a:prstGeom>
        </p:spPr>
      </p:pic>
      <p:pic>
        <p:nvPicPr>
          <p:cNvPr id="22" name="Picture 21" descr="Icon&#10;&#10;Description automatically generated">
            <a:extLst>
              <a:ext uri="{FF2B5EF4-FFF2-40B4-BE49-F238E27FC236}">
                <a16:creationId xmlns:a16="http://schemas.microsoft.com/office/drawing/2014/main" id="{421DCA92-D488-B943-94C1-B421AB5CBA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755762">
            <a:off x="10413559" y="3928322"/>
            <a:ext cx="1212448" cy="1212448"/>
          </a:xfrm>
          <a:prstGeom prst="rect">
            <a:avLst/>
          </a:prstGeom>
        </p:spPr>
      </p:pic>
      <p:pic>
        <p:nvPicPr>
          <p:cNvPr id="23" name="Picture 22" descr="Logo&#10;&#10;Description automatically generated">
            <a:extLst>
              <a:ext uri="{FF2B5EF4-FFF2-40B4-BE49-F238E27FC236}">
                <a16:creationId xmlns:a16="http://schemas.microsoft.com/office/drawing/2014/main" id="{CD6E81CB-7158-4741-BA04-9C782C8AF5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15677" y="2552388"/>
            <a:ext cx="1208212" cy="1208212"/>
          </a:xfrm>
          <a:prstGeom prst="rect">
            <a:avLst/>
          </a:prstGeom>
        </p:spPr>
      </p:pic>
      <p:pic>
        <p:nvPicPr>
          <p:cNvPr id="24" name="Picture 23" descr="Icon&#10;&#10;Description automatically generated">
            <a:extLst>
              <a:ext uri="{FF2B5EF4-FFF2-40B4-BE49-F238E27FC236}">
                <a16:creationId xmlns:a16="http://schemas.microsoft.com/office/drawing/2014/main" id="{AD5A5600-F356-1544-BB38-DD9DE17462D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6596" y="7767544"/>
            <a:ext cx="1049045" cy="1051610"/>
          </a:xfrm>
          <a:prstGeom prst="rect">
            <a:avLst/>
          </a:prstGeom>
        </p:spPr>
      </p:pic>
      <p:pic>
        <p:nvPicPr>
          <p:cNvPr id="25" name="Picture 24" descr="Icon&#10;&#10;Description automatically generated">
            <a:extLst>
              <a:ext uri="{FF2B5EF4-FFF2-40B4-BE49-F238E27FC236}">
                <a16:creationId xmlns:a16="http://schemas.microsoft.com/office/drawing/2014/main" id="{570D1E4B-91AA-4945-82B0-F9F6C95BC70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375917" y="5159573"/>
            <a:ext cx="1187605" cy="1187605"/>
          </a:xfrm>
          <a:prstGeom prst="rect">
            <a:avLst/>
          </a:prstGeom>
        </p:spPr>
      </p:pic>
      <p:pic>
        <p:nvPicPr>
          <p:cNvPr id="29" name="Picture 28" descr="Icon&#10;&#10;Description automatically generated">
            <a:extLst>
              <a:ext uri="{FF2B5EF4-FFF2-40B4-BE49-F238E27FC236}">
                <a16:creationId xmlns:a16="http://schemas.microsoft.com/office/drawing/2014/main" id="{71840805-3BE4-A847-AD30-F1CD4A9D33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357767" y="6436592"/>
            <a:ext cx="1187606" cy="1187606"/>
          </a:xfrm>
          <a:prstGeom prst="rect">
            <a:avLst/>
          </a:prstGeom>
        </p:spPr>
      </p:pic>
    </p:spTree>
    <p:extLst>
      <p:ext uri="{BB962C8B-B14F-4D97-AF65-F5344CB8AC3E}">
        <p14:creationId xmlns:p14="http://schemas.microsoft.com/office/powerpoint/2010/main" val="4015714986"/>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37D75134-4940-2E43-970D-7151127F0958}"/>
              </a:ext>
            </a:extLst>
          </p:cNvPr>
          <p:cNvGrpSpPr/>
          <p:nvPr/>
        </p:nvGrpSpPr>
        <p:grpSpPr>
          <a:xfrm rot="19711631">
            <a:off x="13071077" y="-3913484"/>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148" name="Grasshopper Word of the Day"/>
          <p:cNvSpPr txBox="1"/>
          <p:nvPr/>
        </p:nvSpPr>
        <p:spPr>
          <a:xfrm>
            <a:off x="817786" y="17462"/>
            <a:ext cx="8135240"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lang="en-GB" sz="7000" dirty="0">
                <a:solidFill>
                  <a:srgbClr val="00AEEE"/>
                </a:solidFill>
                <a:latin typeface="Gill Sans MT" panose="020B0502020104020203" pitchFamily="34" charset="77"/>
              </a:rPr>
              <a:t>Matching Meanings</a:t>
            </a:r>
            <a:endParaRPr sz="7000" dirty="0">
              <a:solidFill>
                <a:srgbClr val="00AEEE"/>
              </a:solidFill>
              <a:latin typeface="Gill Sans MT" panose="020B0502020104020203" pitchFamily="34" charset="77"/>
            </a:endParaRPr>
          </a:p>
        </p:txBody>
      </p:sp>
      <p:grpSp>
        <p:nvGrpSpPr>
          <p:cNvPr id="54" name="Group 53">
            <a:extLst>
              <a:ext uri="{FF2B5EF4-FFF2-40B4-BE49-F238E27FC236}">
                <a16:creationId xmlns:a16="http://schemas.microsoft.com/office/drawing/2014/main" id="{A82874A9-E32D-124C-8613-05482F0523A3}"/>
              </a:ext>
            </a:extLst>
          </p:cNvPr>
          <p:cNvGrpSpPr/>
          <p:nvPr/>
        </p:nvGrpSpPr>
        <p:grpSpPr>
          <a:xfrm rot="8845784">
            <a:off x="-8510484" y="2077609"/>
            <a:ext cx="8917924" cy="15439250"/>
            <a:chOff x="11782763" y="-862597"/>
            <a:chExt cx="8917924" cy="15439250"/>
          </a:xfrm>
        </p:grpSpPr>
        <p:sp>
          <p:nvSpPr>
            <p:cNvPr id="55" name="Rectangle 54">
              <a:extLst>
                <a:ext uri="{FF2B5EF4-FFF2-40B4-BE49-F238E27FC236}">
                  <a16:creationId xmlns:a16="http://schemas.microsoft.com/office/drawing/2014/main" id="{C38AC6DB-B440-4147-958A-EA8A6D2C6896}"/>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56" name="Rectangle 55">
              <a:extLst>
                <a:ext uri="{FF2B5EF4-FFF2-40B4-BE49-F238E27FC236}">
                  <a16:creationId xmlns:a16="http://schemas.microsoft.com/office/drawing/2014/main" id="{DA48E428-6FC2-4646-A3EE-F1C389DEE3EE}"/>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4" name="TextBox 3">
            <a:extLst>
              <a:ext uri="{FF2B5EF4-FFF2-40B4-BE49-F238E27FC236}">
                <a16:creationId xmlns:a16="http://schemas.microsoft.com/office/drawing/2014/main" id="{F960320C-5CFE-6448-A62D-AEE5B25DC1E7}"/>
              </a:ext>
            </a:extLst>
          </p:cNvPr>
          <p:cNvSpPr txBox="1"/>
          <p:nvPr/>
        </p:nvSpPr>
        <p:spPr>
          <a:xfrm>
            <a:off x="9308594" y="199998"/>
            <a:ext cx="2134647" cy="93358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lang="en-GB" sz="1800" dirty="0">
                <a:latin typeface="Gill Sans MT" panose="020B0502020104020203" pitchFamily="34" charset="77"/>
              </a:rPr>
              <a:t>Draw lines </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from the </a:t>
            </a:r>
            <a:r>
              <a:rPr kumimoji="0" lang="en-GB" sz="1800" b="1" i="0" u="none" strike="noStrike" cap="none" spc="0" normalizeH="0" baseline="0" dirty="0">
                <a:ln>
                  <a:noFill/>
                </a:ln>
                <a:solidFill>
                  <a:srgbClr val="000000"/>
                </a:solidFill>
                <a:effectLst/>
                <a:uFillTx/>
                <a:latin typeface="Gill Sans MT" panose="020B0502020104020203" pitchFamily="34" charset="77"/>
                <a:sym typeface="Helvetica Light"/>
              </a:rPr>
              <a:t>Shinobi</a:t>
            </a:r>
            <a:r>
              <a:rPr kumimoji="0" lang="en-GB" sz="1800" b="0" i="0" u="none" strike="noStrike" cap="none" spc="0" normalizeH="0" baseline="0" dirty="0">
                <a:ln>
                  <a:noFill/>
                </a:ln>
                <a:solidFill>
                  <a:srgbClr val="000000"/>
                </a:solidFill>
                <a:effectLst/>
                <a:uFillTx/>
                <a:latin typeface="Gill Sans MT" panose="020B0502020104020203" pitchFamily="34" charset="77"/>
                <a:sym typeface="Helvetica Light"/>
              </a:rPr>
              <a:t> words to their definitions.</a:t>
            </a:r>
          </a:p>
        </p:txBody>
      </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7929" y="8819154"/>
            <a:ext cx="1021976" cy="844208"/>
          </a:xfrm>
          <a:prstGeom prst="rect">
            <a:avLst/>
          </a:prstGeom>
        </p:spPr>
      </p:pic>
      <p:graphicFrame>
        <p:nvGraphicFramePr>
          <p:cNvPr id="13" name="Table 2">
            <a:extLst>
              <a:ext uri="{FF2B5EF4-FFF2-40B4-BE49-F238E27FC236}">
                <a16:creationId xmlns:a16="http://schemas.microsoft.com/office/drawing/2014/main" id="{708C9FF0-0C9B-CC42-8D53-CC7C19324B6E}"/>
              </a:ext>
            </a:extLst>
          </p:cNvPr>
          <p:cNvGraphicFramePr>
            <a:graphicFrameLocks noGrp="1"/>
          </p:cNvGraphicFramePr>
          <p:nvPr>
            <p:extLst>
              <p:ext uri="{D42A27DB-BD31-4B8C-83A1-F6EECF244321}">
                <p14:modId xmlns:p14="http://schemas.microsoft.com/office/powerpoint/2010/main" val="2396882760"/>
              </p:ext>
            </p:extLst>
          </p:nvPr>
        </p:nvGraphicFramePr>
        <p:xfrm>
          <a:off x="889659" y="1251704"/>
          <a:ext cx="2599938" cy="7695072"/>
        </p:xfrm>
        <a:graphic>
          <a:graphicData uri="http://schemas.openxmlformats.org/drawingml/2006/table">
            <a:tbl>
              <a:tblPr firstRow="1" bandRow="1">
                <a:tableStyleId>{5940675A-B579-460E-94D1-54222C63F5DA}</a:tableStyleId>
              </a:tblPr>
              <a:tblGrid>
                <a:gridCol w="2599938">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600" dirty="0">
                          <a:latin typeface="Gill Sans MT" panose="020B0502020104020203" pitchFamily="34" charset="77"/>
                        </a:rPr>
                        <a:t>hilarious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600" dirty="0">
                          <a:latin typeface="Gill Sans MT" panose="020B0502020104020203" pitchFamily="34" charset="77"/>
                        </a:rPr>
                        <a:t>elusive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600" dirty="0">
                          <a:latin typeface="Gill Sans MT" panose="020B0502020104020203" pitchFamily="34" charset="77"/>
                        </a:rPr>
                        <a:t>falter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600" dirty="0">
                          <a:latin typeface="Gill Sans MT" panose="020B0502020104020203" pitchFamily="34" charset="77"/>
                        </a:rPr>
                        <a:t>devastate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600" dirty="0">
                          <a:latin typeface="Gill Sans MT" panose="020B0502020104020203" pitchFamily="34" charset="77"/>
                        </a:rPr>
                        <a:t>influence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graphicFrame>
        <p:nvGraphicFramePr>
          <p:cNvPr id="14" name="Table 2">
            <a:extLst>
              <a:ext uri="{FF2B5EF4-FFF2-40B4-BE49-F238E27FC236}">
                <a16:creationId xmlns:a16="http://schemas.microsoft.com/office/drawing/2014/main" id="{FA5B5AA8-0E40-3441-9859-DDACC675242D}"/>
              </a:ext>
            </a:extLst>
          </p:cNvPr>
          <p:cNvGraphicFramePr>
            <a:graphicFrameLocks noGrp="1"/>
          </p:cNvGraphicFramePr>
          <p:nvPr>
            <p:extLst>
              <p:ext uri="{D42A27DB-BD31-4B8C-83A1-F6EECF244321}">
                <p14:modId xmlns:p14="http://schemas.microsoft.com/office/powerpoint/2010/main" val="2400365245"/>
              </p:ext>
            </p:extLst>
          </p:nvPr>
        </p:nvGraphicFramePr>
        <p:xfrm>
          <a:off x="5307795" y="1251704"/>
          <a:ext cx="4826233" cy="7695072"/>
        </p:xfrm>
        <a:graphic>
          <a:graphicData uri="http://schemas.openxmlformats.org/drawingml/2006/table">
            <a:tbl>
              <a:tblPr firstRow="1" bandRow="1">
                <a:tableStyleId>{5940675A-B579-460E-94D1-54222C63F5DA}</a:tableStyleId>
              </a:tblPr>
              <a:tblGrid>
                <a:gridCol w="4826233">
                  <a:extLst>
                    <a:ext uri="{9D8B030D-6E8A-4147-A177-3AD203B41FA5}">
                      <a16:colId xmlns:a16="http://schemas.microsoft.com/office/drawing/2014/main" val="1062734036"/>
                    </a:ext>
                  </a:extLst>
                </a:gridCol>
              </a:tblGrid>
              <a:tr h="1282512">
                <a:tc>
                  <a:txBody>
                    <a:bodyPr/>
                    <a:lstStyle/>
                    <a:p>
                      <a:r>
                        <a:rPr lang="en-GB" sz="2600" b="0" dirty="0">
                          <a:solidFill>
                            <a:srgbClr val="DD2909"/>
                          </a:solidFill>
                          <a:latin typeface="Gill Sans MT" panose="020B0502020104020203" pitchFamily="34" charset="77"/>
                        </a:rPr>
                        <a:t>Shinobi Definitions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1282512">
                <a:tc>
                  <a:txBody>
                    <a:bodyPr/>
                    <a:lstStyle/>
                    <a:p>
                      <a:r>
                        <a:rPr lang="en-GB" sz="2000" dirty="0">
                          <a:latin typeface="Gill Sans MT" panose="020B0502020104020203" pitchFamily="34" charset="77"/>
                        </a:rPr>
                        <a:t>If you are *** by something, you are very shocked and upset by it.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1282512">
                <a:tc>
                  <a:txBody>
                    <a:bodyPr/>
                    <a:lstStyle/>
                    <a:p>
                      <a:r>
                        <a:rPr lang="en-GB" sz="2000" dirty="0">
                          <a:latin typeface="Gill Sans MT" panose="020B0502020104020203" pitchFamily="34" charset="77"/>
                        </a:rPr>
                        <a:t>If you *** someone, you use your power to make them agree with you or do what you want.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r h="1282512">
                <a:tc>
                  <a:txBody>
                    <a:bodyPr/>
                    <a:lstStyle/>
                    <a:p>
                      <a:r>
                        <a:rPr lang="en-GB" sz="2000" dirty="0">
                          <a:latin typeface="Gill Sans MT" panose="020B0502020104020203" pitchFamily="34" charset="77"/>
                        </a:rPr>
                        <a:t>Something or someone that is *** is difficult to find, describe, remember, or achieve.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216468079"/>
                  </a:ext>
                </a:extLst>
              </a:tr>
              <a:tr h="1282512">
                <a:tc>
                  <a:txBody>
                    <a:bodyPr/>
                    <a:lstStyle/>
                    <a:p>
                      <a:r>
                        <a:rPr lang="en-GB" sz="2000" dirty="0">
                          <a:latin typeface="Gill Sans MT" panose="020B0502020104020203" pitchFamily="34" charset="77"/>
                        </a:rPr>
                        <a:t>If something is ***, it is extremely funny and makes you laugh a lot.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700703368"/>
                  </a:ext>
                </a:extLst>
              </a:tr>
              <a:tr h="1282512">
                <a:tc>
                  <a:txBody>
                    <a:bodyPr/>
                    <a:lstStyle/>
                    <a:p>
                      <a:r>
                        <a:rPr lang="en-GB" sz="2000" dirty="0">
                          <a:latin typeface="Gill Sans MT" panose="020B0502020104020203" pitchFamily="34" charset="77"/>
                        </a:rPr>
                        <a:t>If something ***, it loses power or strength in an uneven way, or no longer makes much progress.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064104805"/>
                  </a:ext>
                </a:extLst>
              </a:tr>
            </a:tbl>
          </a:graphicData>
        </a:graphic>
      </p:graphicFrame>
      <p:pic>
        <p:nvPicPr>
          <p:cNvPr id="22" name="Picture 21">
            <a:extLst>
              <a:ext uri="{FF2B5EF4-FFF2-40B4-BE49-F238E27FC236}">
                <a16:creationId xmlns:a16="http://schemas.microsoft.com/office/drawing/2014/main" id="{D14985E1-B661-AA43-82D5-8E7D020E9B75}"/>
              </a:ext>
            </a:extLst>
          </p:cNvPr>
          <p:cNvPicPr>
            <a:picLocks noChangeAspect="1"/>
          </p:cNvPicPr>
          <p:nvPr/>
        </p:nvPicPr>
        <p:blipFill rotWithShape="1">
          <a:blip r:embed="rId4">
            <a:extLst>
              <a:ext uri="{28A0092B-C50C-407E-A947-70E740481C1C}">
                <a14:useLocalDpi xmlns:a14="http://schemas.microsoft.com/office/drawing/2010/main" val="0"/>
              </a:ext>
            </a:extLst>
          </a:blip>
          <a:srcRect l="28498" t="20985" r="36573" b="21472"/>
          <a:stretch/>
        </p:blipFill>
        <p:spPr>
          <a:xfrm>
            <a:off x="11514956" y="92525"/>
            <a:ext cx="1340431" cy="1704832"/>
          </a:xfrm>
          <a:prstGeom prst="rect">
            <a:avLst/>
          </a:prstGeom>
        </p:spPr>
      </p:pic>
      <p:pic>
        <p:nvPicPr>
          <p:cNvPr id="23" name="Picture 22" descr="Logo&#10;&#10;Description automatically generated">
            <a:extLst>
              <a:ext uri="{FF2B5EF4-FFF2-40B4-BE49-F238E27FC236}">
                <a16:creationId xmlns:a16="http://schemas.microsoft.com/office/drawing/2014/main" id="{5662D41F-4337-2A44-8780-5A0D2A02F0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10339" y="6429941"/>
            <a:ext cx="1180331" cy="1180331"/>
          </a:xfrm>
          <a:prstGeom prst="rect">
            <a:avLst/>
          </a:prstGeom>
        </p:spPr>
      </p:pic>
      <p:pic>
        <p:nvPicPr>
          <p:cNvPr id="24" name="Picture 23" descr="Icon&#10;&#10;Description automatically generated">
            <a:extLst>
              <a:ext uri="{FF2B5EF4-FFF2-40B4-BE49-F238E27FC236}">
                <a16:creationId xmlns:a16="http://schemas.microsoft.com/office/drawing/2014/main" id="{E4126B88-1509-7245-AA03-2A7E714C08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13621" y="4963964"/>
            <a:ext cx="1370762" cy="1370762"/>
          </a:xfrm>
          <a:prstGeom prst="rect">
            <a:avLst/>
          </a:prstGeom>
        </p:spPr>
      </p:pic>
      <p:pic>
        <p:nvPicPr>
          <p:cNvPr id="30" name="Picture 29" descr="Icon&#10;&#10;Description automatically generated">
            <a:extLst>
              <a:ext uri="{FF2B5EF4-FFF2-40B4-BE49-F238E27FC236}">
                <a16:creationId xmlns:a16="http://schemas.microsoft.com/office/drawing/2014/main" id="{60495463-4655-8049-9814-BC29AE69757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0288" y="7705487"/>
            <a:ext cx="1340431" cy="1340431"/>
          </a:xfrm>
          <a:prstGeom prst="rect">
            <a:avLst/>
          </a:prstGeom>
        </p:spPr>
      </p:pic>
      <p:pic>
        <p:nvPicPr>
          <p:cNvPr id="31" name="Picture 30" descr="Icon&#10;&#10;Description automatically generated">
            <a:extLst>
              <a:ext uri="{FF2B5EF4-FFF2-40B4-BE49-F238E27FC236}">
                <a16:creationId xmlns:a16="http://schemas.microsoft.com/office/drawing/2014/main" id="{4047F620-45FF-5C41-9795-0CAB5F4CA8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95948" y="2372114"/>
            <a:ext cx="1340431" cy="1340431"/>
          </a:xfrm>
          <a:prstGeom prst="rect">
            <a:avLst/>
          </a:prstGeom>
        </p:spPr>
      </p:pic>
      <p:pic>
        <p:nvPicPr>
          <p:cNvPr id="32" name="Picture 31" descr="Shape&#10;&#10;Description automatically generated">
            <a:extLst>
              <a:ext uri="{FF2B5EF4-FFF2-40B4-BE49-F238E27FC236}">
                <a16:creationId xmlns:a16="http://schemas.microsoft.com/office/drawing/2014/main" id="{FD29029C-EA57-D243-BF2E-DDC276E6FAC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56527" y="3764322"/>
            <a:ext cx="1379852" cy="1379852"/>
          </a:xfrm>
          <a:prstGeom prst="rect">
            <a:avLst/>
          </a:prstGeom>
        </p:spPr>
      </p:pic>
    </p:spTree>
    <p:extLst>
      <p:ext uri="{BB962C8B-B14F-4D97-AF65-F5344CB8AC3E}">
        <p14:creationId xmlns:p14="http://schemas.microsoft.com/office/powerpoint/2010/main" val="2598119948"/>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279542" y="368756"/>
            <a:ext cx="12445716"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This Week's Words</a:t>
            </a:r>
          </a:p>
        </p:txBody>
      </p:sp>
      <p:sp>
        <p:nvSpPr>
          <p:cNvPr id="132" name="Grasshopper"/>
          <p:cNvSpPr txBox="1"/>
          <p:nvPr/>
        </p:nvSpPr>
        <p:spPr>
          <a:xfrm>
            <a:off x="1424395" y="1991291"/>
            <a:ext cx="4749274"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Grasshopper</a:t>
            </a:r>
          </a:p>
        </p:txBody>
      </p:sp>
      <p:sp>
        <p:nvSpPr>
          <p:cNvPr id="133" name="tear"/>
          <p:cNvSpPr txBox="1"/>
          <p:nvPr/>
        </p:nvSpPr>
        <p:spPr>
          <a:xfrm>
            <a:off x="3015185" y="3085008"/>
            <a:ext cx="156773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cycle</a:t>
            </a:r>
            <a:endParaRPr b="1" dirty="0">
              <a:latin typeface="Gill Sans MT" panose="020B0502020104020203" pitchFamily="34" charset="77"/>
              <a:sym typeface="American Typewriter"/>
            </a:endParaRPr>
          </a:p>
        </p:txBody>
      </p:sp>
      <p:sp>
        <p:nvSpPr>
          <p:cNvPr id="134" name="office"/>
          <p:cNvSpPr txBox="1"/>
          <p:nvPr/>
        </p:nvSpPr>
        <p:spPr>
          <a:xfrm>
            <a:off x="3299725" y="3993661"/>
            <a:ext cx="9986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flip</a:t>
            </a:r>
            <a:endParaRPr dirty="0">
              <a:latin typeface="Gill Sans MT" panose="020B0502020104020203" pitchFamily="34" charset="77"/>
            </a:endParaRPr>
          </a:p>
        </p:txBody>
      </p:sp>
      <p:sp>
        <p:nvSpPr>
          <p:cNvPr id="135" name="spare"/>
          <p:cNvSpPr txBox="1"/>
          <p:nvPr/>
        </p:nvSpPr>
        <p:spPr>
          <a:xfrm>
            <a:off x="3052855" y="4843260"/>
            <a:ext cx="14923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pour</a:t>
            </a:r>
            <a:endParaRPr b="1" dirty="0">
              <a:latin typeface="Gill Sans MT" panose="020B0502020104020203" pitchFamily="34" charset="77"/>
              <a:sym typeface="American Typewriter"/>
            </a:endParaRPr>
          </a:p>
        </p:txBody>
      </p:sp>
      <p:sp>
        <p:nvSpPr>
          <p:cNvPr id="136" name="chipped"/>
          <p:cNvSpPr txBox="1"/>
          <p:nvPr/>
        </p:nvSpPr>
        <p:spPr>
          <a:xfrm>
            <a:off x="2989541" y="5769060"/>
            <a:ext cx="16190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stack</a:t>
            </a:r>
            <a:endParaRPr dirty="0">
              <a:latin typeface="Gill Sans MT" panose="020B0502020104020203" pitchFamily="34" charset="77"/>
            </a:endParaRPr>
          </a:p>
        </p:txBody>
      </p:sp>
      <p:sp>
        <p:nvSpPr>
          <p:cNvPr id="137" name="lift"/>
          <p:cNvSpPr txBox="1"/>
          <p:nvPr/>
        </p:nvSpPr>
        <p:spPr>
          <a:xfrm>
            <a:off x="2829241" y="6639612"/>
            <a:ext cx="19396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freeze</a:t>
            </a:r>
            <a:endParaRPr dirty="0">
              <a:latin typeface="Gill Sans MT" panose="020B0502020104020203" pitchFamily="34" charset="77"/>
            </a:endParaRPr>
          </a:p>
        </p:txBody>
      </p:sp>
      <p:sp>
        <p:nvSpPr>
          <p:cNvPr id="138" name="mutter"/>
          <p:cNvSpPr txBox="1"/>
          <p:nvPr/>
        </p:nvSpPr>
        <p:spPr>
          <a:xfrm>
            <a:off x="8171007" y="3961911"/>
            <a:ext cx="209031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elusive</a:t>
            </a:r>
            <a:endParaRPr b="1" dirty="0">
              <a:latin typeface="Gill Sans MT" panose="020B0502020104020203" pitchFamily="34" charset="77"/>
              <a:sym typeface="American Typewriter"/>
            </a:endParaRPr>
          </a:p>
        </p:txBody>
      </p:sp>
      <p:sp>
        <p:nvSpPr>
          <p:cNvPr id="139" name="unveil"/>
          <p:cNvSpPr txBox="1"/>
          <p:nvPr/>
        </p:nvSpPr>
        <p:spPr>
          <a:xfrm>
            <a:off x="7657648" y="5750010"/>
            <a:ext cx="29270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devastate</a:t>
            </a:r>
            <a:endParaRPr b="1" dirty="0">
              <a:latin typeface="Gill Sans MT" panose="020B0502020104020203" pitchFamily="34" charset="77"/>
              <a:sym typeface="American Typewriter"/>
            </a:endParaRPr>
          </a:p>
        </p:txBody>
      </p:sp>
      <p:sp>
        <p:nvSpPr>
          <p:cNvPr id="140" name="tolerate"/>
          <p:cNvSpPr txBox="1"/>
          <p:nvPr/>
        </p:nvSpPr>
        <p:spPr>
          <a:xfrm>
            <a:off x="7914537" y="3065958"/>
            <a:ext cx="26032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hilarious</a:t>
            </a:r>
            <a:endParaRPr dirty="0">
              <a:latin typeface="Gill Sans MT" panose="020B0502020104020203" pitchFamily="34" charset="77"/>
            </a:endParaRPr>
          </a:p>
        </p:txBody>
      </p:sp>
      <p:sp>
        <p:nvSpPr>
          <p:cNvPr id="141" name="fixation"/>
          <p:cNvSpPr txBox="1"/>
          <p:nvPr/>
        </p:nvSpPr>
        <p:spPr>
          <a:xfrm>
            <a:off x="8377002" y="4824210"/>
            <a:ext cx="16783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falter</a:t>
            </a:r>
            <a:endParaRPr dirty="0">
              <a:latin typeface="Gill Sans MT" panose="020B0502020104020203" pitchFamily="34" charset="77"/>
            </a:endParaRPr>
          </a:p>
        </p:txBody>
      </p:sp>
      <p:sp>
        <p:nvSpPr>
          <p:cNvPr id="143" name="Shinobi"/>
          <p:cNvSpPr txBox="1"/>
          <p:nvPr/>
        </p:nvSpPr>
        <p:spPr>
          <a:xfrm>
            <a:off x="7805173" y="1948676"/>
            <a:ext cx="2797241" cy="1102866"/>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500">
                <a:solidFill>
                  <a:schemeClr val="accent5"/>
                </a:solidFill>
                <a:latin typeface="Gill Sans SemiBold"/>
                <a:ea typeface="Gill Sans SemiBold"/>
                <a:cs typeface="Gill Sans SemiBold"/>
                <a:sym typeface="Gill Sans SemiBold"/>
              </a:defRPr>
            </a:lvl1pPr>
          </a:lstStyle>
          <a:p>
            <a:r>
              <a:rPr dirty="0">
                <a:solidFill>
                  <a:srgbClr val="00AEEE"/>
                </a:solidFill>
              </a:rPr>
              <a:t>Shinobi</a:t>
            </a: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0300" y="7140190"/>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23" name="unveil">
            <a:extLst>
              <a:ext uri="{FF2B5EF4-FFF2-40B4-BE49-F238E27FC236}">
                <a16:creationId xmlns:a16="http://schemas.microsoft.com/office/drawing/2014/main" id="{3DFB6E10-D309-C545-A6B1-2341096960A8}"/>
              </a:ext>
            </a:extLst>
          </p:cNvPr>
          <p:cNvSpPr txBox="1"/>
          <p:nvPr/>
        </p:nvSpPr>
        <p:spPr>
          <a:xfrm>
            <a:off x="7806726" y="6639611"/>
            <a:ext cx="27395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influence</a:t>
            </a:r>
            <a:endParaRPr b="1" dirty="0">
              <a:latin typeface="Gill Sans MT" panose="020B0502020104020203" pitchFamily="34" charset="77"/>
              <a:sym typeface="American Typewriter"/>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5FB0A047-1E6C-594B-B017-210D9C997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1269193">
            <a:off x="8686522" y="4993372"/>
            <a:ext cx="6010136" cy="2014909"/>
          </a:xfrm>
          <a:prstGeom prst="rect">
            <a:avLst/>
          </a:prstGeom>
        </p:spPr>
      </p:pic>
      <p:pic>
        <p:nvPicPr>
          <p:cNvPr id="10" name="Picture 9" descr="A picture containing text, clipart&#10;&#10;Description automatically generated">
            <a:extLst>
              <a:ext uri="{FF2B5EF4-FFF2-40B4-BE49-F238E27FC236}">
                <a16:creationId xmlns:a16="http://schemas.microsoft.com/office/drawing/2014/main" id="{967AA597-9B04-D149-823E-303EA746F36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485208">
            <a:off x="10769157" y="-104964"/>
            <a:ext cx="6018784" cy="1997614"/>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B02D7F9F-5239-CD40-BF7B-B031866156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24329">
            <a:off x="8705945" y="7866875"/>
            <a:ext cx="5992841" cy="1997614"/>
          </a:xfrm>
          <a:prstGeom prst="rect">
            <a:avLst/>
          </a:prstGeom>
        </p:spPr>
      </p:pic>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sp>
        <p:nvSpPr>
          <p:cNvPr id="28" name="tear">
            <a:extLst>
              <a:ext uri="{FF2B5EF4-FFF2-40B4-BE49-F238E27FC236}">
                <a16:creationId xmlns:a16="http://schemas.microsoft.com/office/drawing/2014/main" id="{3E0CFD4D-27A2-7842-AA0C-DAD97EB3ECC4}"/>
              </a:ext>
            </a:extLst>
          </p:cNvPr>
          <p:cNvSpPr txBox="1"/>
          <p:nvPr/>
        </p:nvSpPr>
        <p:spPr>
          <a:xfrm>
            <a:off x="1064405" y="769884"/>
            <a:ext cx="10875989"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Display Slips</a:t>
            </a:r>
            <a:endParaRPr sz="28700" dirty="0">
              <a:latin typeface="Gill Sans MT" panose="020B0502020104020203" pitchFamily="34" charset="77"/>
            </a:endParaRPr>
          </a:p>
        </p:txBody>
      </p:sp>
      <p:sp>
        <p:nvSpPr>
          <p:cNvPr id="21" name="If you tear paper, cloth, or another material, or if it tears, you pull it into two pieces or you pull it so that a hole appears in it.">
            <a:extLst>
              <a:ext uri="{FF2B5EF4-FFF2-40B4-BE49-F238E27FC236}">
                <a16:creationId xmlns:a16="http://schemas.microsoft.com/office/drawing/2014/main" id="{DDE122B5-346F-A44B-92E3-75F1820ACF77}"/>
              </a:ext>
            </a:extLst>
          </p:cNvPr>
          <p:cNvSpPr txBox="1"/>
          <p:nvPr/>
        </p:nvSpPr>
        <p:spPr>
          <a:xfrm>
            <a:off x="1064405" y="3614013"/>
            <a:ext cx="10875989" cy="139525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2800" dirty="0">
                <a:latin typeface="Gill Sans MT" panose="020B0502020104020203" pitchFamily="34" charset="77"/>
              </a:rPr>
              <a:t>The following slides are for classroom display. As you teach each Word of the Day, words can be displayed in the classroom to enable pupils to use the taught vocabulary in an independent manner.</a:t>
            </a:r>
            <a:endParaRPr sz="2800" dirty="0">
              <a:latin typeface="Gill Sans MT" panose="020B0502020104020203" pitchFamily="34" charset="77"/>
            </a:endParaRPr>
          </a:p>
        </p:txBody>
      </p:sp>
      <p:pic>
        <p:nvPicPr>
          <p:cNvPr id="6" name="Picture 5" descr="A picture containing text, clipart&#10;&#10;Description automatically generated">
            <a:extLst>
              <a:ext uri="{FF2B5EF4-FFF2-40B4-BE49-F238E27FC236}">
                <a16:creationId xmlns:a16="http://schemas.microsoft.com/office/drawing/2014/main" id="{08628CD0-39C1-E74A-B37C-5FFC42F737F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226455">
            <a:off x="-1245597" y="5206268"/>
            <a:ext cx="6053375" cy="2058148"/>
          </a:xfrm>
          <a:prstGeom prst="rect">
            <a:avLst/>
          </a:prstGeom>
        </p:spPr>
      </p:pic>
      <p:pic>
        <p:nvPicPr>
          <p:cNvPr id="12" name="Picture 11">
            <a:extLst>
              <a:ext uri="{FF2B5EF4-FFF2-40B4-BE49-F238E27FC236}">
                <a16:creationId xmlns:a16="http://schemas.microsoft.com/office/drawing/2014/main" id="{2BDBCD5E-345F-3B4A-91D1-B5E7C54210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1131645">
            <a:off x="-1664480" y="8055994"/>
            <a:ext cx="6027432" cy="2023557"/>
          </a:xfrm>
          <a:prstGeom prst="rect">
            <a:avLst/>
          </a:prstGeom>
        </p:spPr>
      </p:pic>
      <p:pic>
        <p:nvPicPr>
          <p:cNvPr id="14" name="Picture 13" descr="A picture containing shape&#10;&#10;Description automatically generated">
            <a:extLst>
              <a:ext uri="{FF2B5EF4-FFF2-40B4-BE49-F238E27FC236}">
                <a16:creationId xmlns:a16="http://schemas.microsoft.com/office/drawing/2014/main" id="{07D0A907-0844-0D41-8418-B06274E97D2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485504">
            <a:off x="234677" y="-962024"/>
            <a:ext cx="5604510" cy="1881572"/>
          </a:xfrm>
          <a:prstGeom prst="rect">
            <a:avLst/>
          </a:prstGeom>
        </p:spPr>
      </p:pic>
      <p:pic>
        <p:nvPicPr>
          <p:cNvPr id="33" name="Picture 32">
            <a:extLst>
              <a:ext uri="{FF2B5EF4-FFF2-40B4-BE49-F238E27FC236}">
                <a16:creationId xmlns:a16="http://schemas.microsoft.com/office/drawing/2014/main" id="{23C03125-5CCC-3748-B2EF-F9A23D73A24D}"/>
              </a:ext>
            </a:extLst>
          </p:cNvPr>
          <p:cNvPicPr>
            <a:picLocks noChangeAspect="1"/>
          </p:cNvPicPr>
          <p:nvPr/>
        </p:nvPicPr>
        <p:blipFill rotWithShape="1">
          <a:blip r:embed="rId6">
            <a:extLst>
              <a:ext uri="{28A0092B-C50C-407E-A947-70E740481C1C}">
                <a14:useLocalDpi xmlns:a14="http://schemas.microsoft.com/office/drawing/2010/main" val="0"/>
              </a:ext>
            </a:extLst>
          </a:blip>
          <a:srcRect l="9410" r="12019" b="14894"/>
          <a:stretch/>
        </p:blipFill>
        <p:spPr>
          <a:xfrm>
            <a:off x="5238456" y="6352864"/>
            <a:ext cx="2683972" cy="2217108"/>
          </a:xfrm>
          <a:prstGeom prst="rect">
            <a:avLst/>
          </a:prstGeom>
        </p:spPr>
      </p:pic>
    </p:spTree>
    <p:extLst>
      <p:ext uri="{BB962C8B-B14F-4D97-AF65-F5344CB8AC3E}">
        <p14:creationId xmlns:p14="http://schemas.microsoft.com/office/powerpoint/2010/main" val="281590617"/>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691660" y="-387"/>
            <a:ext cx="6267742"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cycle</a:t>
            </a:r>
            <a:endParaRPr sz="138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652965" y="5203194"/>
            <a:ext cx="10875989"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flip</a:t>
            </a:r>
            <a:endParaRPr sz="287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261B5CBE-3415-4348-89F2-79C251B1EB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55762">
            <a:off x="8497555" y="410102"/>
            <a:ext cx="3840143" cy="3840143"/>
          </a:xfrm>
          <a:prstGeom prst="rect">
            <a:avLst/>
          </a:prstGeom>
        </p:spPr>
      </p:pic>
      <p:pic>
        <p:nvPicPr>
          <p:cNvPr id="18" name="Picture 17" descr="Logo&#10;&#10;Description automatically generated">
            <a:extLst>
              <a:ext uri="{FF2B5EF4-FFF2-40B4-BE49-F238E27FC236}">
                <a16:creationId xmlns:a16="http://schemas.microsoft.com/office/drawing/2014/main" id="{12B08815-1C5D-2349-B1D5-B0651E4D55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3457" y="5613236"/>
            <a:ext cx="3498353" cy="3498353"/>
          </a:xfrm>
          <a:prstGeom prst="rect">
            <a:avLst/>
          </a:prstGeom>
        </p:spPr>
      </p:pic>
    </p:spTree>
    <p:extLst>
      <p:ext uri="{BB962C8B-B14F-4D97-AF65-F5344CB8AC3E}">
        <p14:creationId xmlns:p14="http://schemas.microsoft.com/office/powerpoint/2010/main" val="865114986"/>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728533" y="0"/>
            <a:ext cx="6072175"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pour</a:t>
            </a:r>
            <a:endParaRPr sz="23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881350" y="5056152"/>
            <a:ext cx="10419220" cy="378052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23900" dirty="0">
                <a:latin typeface="Gill Sans MT" panose="020B0502020104020203" pitchFamily="34" charset="77"/>
              </a:rPr>
              <a:t>stack</a:t>
            </a:r>
            <a:endParaRPr sz="199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B28D56E0-6E58-094F-9172-D2460A441D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26207" y="453529"/>
            <a:ext cx="3541207" cy="3549865"/>
          </a:xfrm>
          <a:prstGeom prst="rect">
            <a:avLst/>
          </a:prstGeom>
        </p:spPr>
      </p:pic>
      <p:pic>
        <p:nvPicPr>
          <p:cNvPr id="19" name="Picture 18" descr="Icon&#10;&#10;Description automatically generated">
            <a:extLst>
              <a:ext uri="{FF2B5EF4-FFF2-40B4-BE49-F238E27FC236}">
                <a16:creationId xmlns:a16="http://schemas.microsoft.com/office/drawing/2014/main" id="{95DF22D4-3C39-1C43-92E2-BF1CC2B4BC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479" y="5583572"/>
            <a:ext cx="3532693" cy="3532693"/>
          </a:xfrm>
          <a:prstGeom prst="rect">
            <a:avLst/>
          </a:prstGeom>
        </p:spPr>
      </p:pic>
    </p:spTree>
    <p:extLst>
      <p:ext uri="{BB962C8B-B14F-4D97-AF65-F5344CB8AC3E}">
        <p14:creationId xmlns:p14="http://schemas.microsoft.com/office/powerpoint/2010/main" val="332964429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948761" y="531204"/>
            <a:ext cx="6484147" cy="316496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freeze</a:t>
            </a:r>
            <a:endParaRPr sz="287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1641772" y="5819552"/>
            <a:ext cx="12346080"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hilarious</a:t>
            </a:r>
            <a:endParaRPr sz="11500" dirty="0">
              <a:latin typeface="Gill Sans MT" panose="020B0502020104020203" pitchFamily="34" charset="77"/>
            </a:endParaRPr>
          </a:p>
        </p:txBody>
      </p:sp>
      <p:pic>
        <p:nvPicPr>
          <p:cNvPr id="16" name="Picture 15" descr="Icon&#10;&#10;Description automatically generated">
            <a:extLst>
              <a:ext uri="{FF2B5EF4-FFF2-40B4-BE49-F238E27FC236}">
                <a16:creationId xmlns:a16="http://schemas.microsoft.com/office/drawing/2014/main" id="{7EDBF75C-C378-CF41-B1AA-D6D12D1E21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2219" y="614510"/>
            <a:ext cx="3152452" cy="3152452"/>
          </a:xfrm>
          <a:prstGeom prst="rect">
            <a:avLst/>
          </a:prstGeom>
        </p:spPr>
      </p:pic>
      <p:pic>
        <p:nvPicPr>
          <p:cNvPr id="17" name="Picture 16" descr="Logo&#10;&#10;Description automatically generated">
            <a:extLst>
              <a:ext uri="{FF2B5EF4-FFF2-40B4-BE49-F238E27FC236}">
                <a16:creationId xmlns:a16="http://schemas.microsoft.com/office/drawing/2014/main" id="{85E8948C-89CC-D449-A852-282068957A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216" y="5575997"/>
            <a:ext cx="3301890" cy="3301890"/>
          </a:xfrm>
          <a:prstGeom prst="rect">
            <a:avLst/>
          </a:prstGeom>
        </p:spPr>
      </p:pic>
    </p:spTree>
    <p:extLst>
      <p:ext uri="{BB962C8B-B14F-4D97-AF65-F5344CB8AC3E}">
        <p14:creationId xmlns:p14="http://schemas.microsoft.com/office/powerpoint/2010/main" val="2197216015"/>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04511" y="540588"/>
            <a:ext cx="11999897"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elusive</a:t>
            </a:r>
            <a:endParaRPr sz="199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2448023" y="5643529"/>
            <a:ext cx="10288591" cy="31649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9900" dirty="0">
                <a:latin typeface="Gill Sans MT" panose="020B0502020104020203" pitchFamily="34" charset="77"/>
              </a:rPr>
              <a:t>falter</a:t>
            </a:r>
            <a:endParaRPr sz="13800" dirty="0">
              <a:latin typeface="Gill Sans MT" panose="020B0502020104020203" pitchFamily="34" charset="77"/>
            </a:endParaRPr>
          </a:p>
        </p:txBody>
      </p:sp>
      <p:pic>
        <p:nvPicPr>
          <p:cNvPr id="19" name="Picture 18" descr="Icon&#10;&#10;Description automatically generated">
            <a:extLst>
              <a:ext uri="{FF2B5EF4-FFF2-40B4-BE49-F238E27FC236}">
                <a16:creationId xmlns:a16="http://schemas.microsoft.com/office/drawing/2014/main" id="{4FB63C0E-FF42-0449-8867-287E29489C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03629" y="480767"/>
            <a:ext cx="3591666" cy="3591666"/>
          </a:xfrm>
          <a:prstGeom prst="rect">
            <a:avLst/>
          </a:prstGeom>
        </p:spPr>
      </p:pic>
      <p:pic>
        <p:nvPicPr>
          <p:cNvPr id="20" name="Picture 19" descr="Icon&#10;&#10;Description automatically generated">
            <a:extLst>
              <a:ext uri="{FF2B5EF4-FFF2-40B4-BE49-F238E27FC236}">
                <a16:creationId xmlns:a16="http://schemas.microsoft.com/office/drawing/2014/main" id="{7C775EDA-ED41-4F4F-B0FB-21FB608AA99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573" y="5427006"/>
            <a:ext cx="3962004" cy="3962004"/>
          </a:xfrm>
          <a:prstGeom prst="rect">
            <a:avLst/>
          </a:prstGeom>
        </p:spPr>
      </p:pic>
    </p:spTree>
    <p:extLst>
      <p:ext uri="{BB962C8B-B14F-4D97-AF65-F5344CB8AC3E}">
        <p14:creationId xmlns:p14="http://schemas.microsoft.com/office/powerpoint/2010/main" val="2631257533"/>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7EB416CD-9B55-CF42-A04C-30197FD22A3C}"/>
              </a:ext>
            </a:extLst>
          </p:cNvPr>
          <p:cNvGrpSpPr/>
          <p:nvPr/>
        </p:nvGrpSpPr>
        <p:grpSpPr>
          <a:xfrm rot="1007258">
            <a:off x="11968918" y="1439632"/>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032063"/>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
        <p:nvSpPr>
          <p:cNvPr id="3" name="Rectangle 2">
            <a:extLst>
              <a:ext uri="{FF2B5EF4-FFF2-40B4-BE49-F238E27FC236}">
                <a16:creationId xmlns:a16="http://schemas.microsoft.com/office/drawing/2014/main" id="{05EF5107-5BC4-E84A-AB08-D710D9F8D1A2}"/>
              </a:ext>
            </a:extLst>
          </p:cNvPr>
          <p:cNvSpPr/>
          <p:nvPr/>
        </p:nvSpPr>
        <p:spPr>
          <a:xfrm>
            <a:off x="308911" y="305549"/>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sp>
        <p:nvSpPr>
          <p:cNvPr id="24" name="Rectangle 23">
            <a:extLst>
              <a:ext uri="{FF2B5EF4-FFF2-40B4-BE49-F238E27FC236}">
                <a16:creationId xmlns:a16="http://schemas.microsoft.com/office/drawing/2014/main" id="{FDC0D07C-E46E-A94D-BECD-14C267D89B3C}"/>
              </a:ext>
            </a:extLst>
          </p:cNvPr>
          <p:cNvSpPr/>
          <p:nvPr/>
        </p:nvSpPr>
        <p:spPr>
          <a:xfrm>
            <a:off x="329360" y="5427006"/>
            <a:ext cx="12346080" cy="3845827"/>
          </a:xfrm>
          <a:prstGeom prst="rect">
            <a:avLst/>
          </a:prstGeom>
          <a:noFill/>
          <a:ln w="101600" cap="flat" cmpd="thickThin">
            <a:solidFill>
              <a:srgbClr val="0365C0"/>
            </a:solidFill>
            <a:miter lim="400000"/>
          </a:ln>
          <a:effectLst>
            <a:outerShdw blurRad="38100" dist="25400" dir="5400000" rotWithShape="0">
              <a:schemeClr val="bg1">
                <a:alpha val="50000"/>
              </a:scheme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a:ln>
                <a:noFill/>
              </a:ln>
              <a:solidFill>
                <a:srgbClr val="FFFFFF"/>
              </a:solidFill>
              <a:effectLst/>
              <a:uFillTx/>
              <a:latin typeface="+mn-lt"/>
              <a:ea typeface="+mn-ea"/>
              <a:cs typeface="+mn-cs"/>
              <a:sym typeface="Helvetica Light"/>
            </a:endParaRPr>
          </a:p>
        </p:txBody>
      </p:sp>
      <p:pic>
        <p:nvPicPr>
          <p:cNvPr id="25" name="Picture 24">
            <a:extLst>
              <a:ext uri="{FF2B5EF4-FFF2-40B4-BE49-F238E27FC236}">
                <a16:creationId xmlns:a16="http://schemas.microsoft.com/office/drawing/2014/main" id="{041D68E3-A056-8C4D-97C2-0A47EFC3CE3A}"/>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11205349" y="7853396"/>
            <a:ext cx="1470091" cy="1214376"/>
          </a:xfrm>
          <a:prstGeom prst="rect">
            <a:avLst/>
          </a:prstGeom>
        </p:spPr>
      </p:pic>
      <p:pic>
        <p:nvPicPr>
          <p:cNvPr id="26" name="Picture 25">
            <a:extLst>
              <a:ext uri="{FF2B5EF4-FFF2-40B4-BE49-F238E27FC236}">
                <a16:creationId xmlns:a16="http://schemas.microsoft.com/office/drawing/2014/main" id="{DF9023BC-FE5D-E347-A025-46D87D71425E}"/>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49809" y="473186"/>
            <a:ext cx="1470091" cy="1214376"/>
          </a:xfrm>
          <a:prstGeom prst="rect">
            <a:avLst/>
          </a:prstGeom>
        </p:spPr>
      </p:pic>
      <p:sp>
        <p:nvSpPr>
          <p:cNvPr id="27" name="tear">
            <a:extLst>
              <a:ext uri="{FF2B5EF4-FFF2-40B4-BE49-F238E27FC236}">
                <a16:creationId xmlns:a16="http://schemas.microsoft.com/office/drawing/2014/main" id="{305B9BC5-B671-A64C-B9FA-DF2667A61C05}"/>
              </a:ext>
            </a:extLst>
          </p:cNvPr>
          <p:cNvSpPr txBox="1"/>
          <p:nvPr/>
        </p:nvSpPr>
        <p:spPr>
          <a:xfrm>
            <a:off x="1166975" y="1225112"/>
            <a:ext cx="7750519" cy="222625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3800" dirty="0">
                <a:latin typeface="Gill Sans MT" panose="020B0502020104020203" pitchFamily="34" charset="77"/>
              </a:rPr>
              <a:t>devastated</a:t>
            </a:r>
            <a:endParaRPr sz="9600" dirty="0">
              <a:latin typeface="Gill Sans MT" panose="020B0502020104020203" pitchFamily="34" charset="77"/>
            </a:endParaRPr>
          </a:p>
        </p:txBody>
      </p:sp>
      <p:sp>
        <p:nvSpPr>
          <p:cNvPr id="28" name="tear">
            <a:extLst>
              <a:ext uri="{FF2B5EF4-FFF2-40B4-BE49-F238E27FC236}">
                <a16:creationId xmlns:a16="http://schemas.microsoft.com/office/drawing/2014/main" id="{3E0CFD4D-27A2-7842-AA0C-DAD97EB3ECC4}"/>
              </a:ext>
            </a:extLst>
          </p:cNvPr>
          <p:cNvSpPr txBox="1"/>
          <p:nvPr/>
        </p:nvSpPr>
        <p:spPr>
          <a:xfrm>
            <a:off x="3062763" y="5887012"/>
            <a:ext cx="9410447" cy="26571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t">
            <a:spAutoFit/>
          </a:bodyPr>
          <a:lstStyle>
            <a:lvl1pPr>
              <a:defRPr sz="7000">
                <a:latin typeface="Gill Sans SemiBold"/>
                <a:ea typeface="Gill Sans SemiBold"/>
                <a:cs typeface="Gill Sans SemiBold"/>
                <a:sym typeface="Gill Sans SemiBold"/>
              </a:defRPr>
            </a:lvl1pPr>
          </a:lstStyle>
          <a:p>
            <a:r>
              <a:rPr lang="en-GB" sz="16600" dirty="0">
                <a:latin typeface="Gill Sans MT" panose="020B0502020104020203" pitchFamily="34" charset="77"/>
              </a:rPr>
              <a:t>influence</a:t>
            </a:r>
            <a:endParaRPr sz="16600" dirty="0">
              <a:latin typeface="Gill Sans MT" panose="020B0502020104020203" pitchFamily="34" charset="77"/>
            </a:endParaRPr>
          </a:p>
        </p:txBody>
      </p:sp>
      <p:pic>
        <p:nvPicPr>
          <p:cNvPr id="17" name="Picture 16" descr="Icon&#10;&#10;Description automatically generated">
            <a:extLst>
              <a:ext uri="{FF2B5EF4-FFF2-40B4-BE49-F238E27FC236}">
                <a16:creationId xmlns:a16="http://schemas.microsoft.com/office/drawing/2014/main" id="{52B3953F-829F-B74C-B1F5-938EDF7D0D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31359" y="537100"/>
            <a:ext cx="3444081" cy="3444081"/>
          </a:xfrm>
          <a:prstGeom prst="rect">
            <a:avLst/>
          </a:prstGeom>
        </p:spPr>
      </p:pic>
      <p:pic>
        <p:nvPicPr>
          <p:cNvPr id="20" name="Picture 19" descr="Shape&#10;&#10;Description automatically generated">
            <a:extLst>
              <a:ext uri="{FF2B5EF4-FFF2-40B4-BE49-F238E27FC236}">
                <a16:creationId xmlns:a16="http://schemas.microsoft.com/office/drawing/2014/main" id="{04ECF980-611C-744A-AD03-47B8D6936AB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8911" y="5600742"/>
            <a:ext cx="3498353" cy="3498353"/>
          </a:xfrm>
          <a:prstGeom prst="rect">
            <a:avLst/>
          </a:prstGeom>
        </p:spPr>
      </p:pic>
    </p:spTree>
    <p:extLst>
      <p:ext uri="{BB962C8B-B14F-4D97-AF65-F5344CB8AC3E}">
        <p14:creationId xmlns:p14="http://schemas.microsoft.com/office/powerpoint/2010/main" val="344365042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472709" y="430311"/>
            <a:ext cx="12059391" cy="1456809"/>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Grasshopper (Tier 1)</a:t>
            </a:r>
            <a:endParaRPr sz="88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3" name="tear"/>
          <p:cNvSpPr txBox="1"/>
          <p:nvPr/>
        </p:nvSpPr>
        <p:spPr>
          <a:xfrm>
            <a:off x="5776837" y="2274766"/>
            <a:ext cx="156773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cycle</a:t>
            </a:r>
            <a:endParaRPr b="1" dirty="0">
              <a:latin typeface="Gill Sans MT" panose="020B0502020104020203" pitchFamily="34" charset="77"/>
              <a:sym typeface="American Typewriter"/>
            </a:endParaRPr>
          </a:p>
        </p:txBody>
      </p:sp>
      <p:sp>
        <p:nvSpPr>
          <p:cNvPr id="134" name="office"/>
          <p:cNvSpPr txBox="1"/>
          <p:nvPr/>
        </p:nvSpPr>
        <p:spPr>
          <a:xfrm>
            <a:off x="6061381" y="3183419"/>
            <a:ext cx="998671"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flip</a:t>
            </a:r>
            <a:endParaRPr dirty="0">
              <a:latin typeface="Gill Sans MT" panose="020B0502020104020203" pitchFamily="34" charset="77"/>
            </a:endParaRPr>
          </a:p>
        </p:txBody>
      </p:sp>
      <p:sp>
        <p:nvSpPr>
          <p:cNvPr id="135" name="spare"/>
          <p:cNvSpPr txBox="1"/>
          <p:nvPr/>
        </p:nvSpPr>
        <p:spPr>
          <a:xfrm>
            <a:off x="5814506" y="4033018"/>
            <a:ext cx="1492396"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pour</a:t>
            </a:r>
            <a:endParaRPr b="1" dirty="0">
              <a:latin typeface="Gill Sans MT" panose="020B0502020104020203" pitchFamily="34" charset="77"/>
              <a:sym typeface="American Typewriter"/>
            </a:endParaRPr>
          </a:p>
        </p:txBody>
      </p:sp>
      <p:sp>
        <p:nvSpPr>
          <p:cNvPr id="136" name="chipped"/>
          <p:cNvSpPr txBox="1"/>
          <p:nvPr/>
        </p:nvSpPr>
        <p:spPr>
          <a:xfrm>
            <a:off x="5751196" y="4958818"/>
            <a:ext cx="16190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stack</a:t>
            </a:r>
            <a:endParaRPr dirty="0">
              <a:latin typeface="Gill Sans MT" panose="020B0502020104020203" pitchFamily="34" charset="77"/>
            </a:endParaRPr>
          </a:p>
        </p:txBody>
      </p:sp>
      <p:sp>
        <p:nvSpPr>
          <p:cNvPr id="137" name="lift"/>
          <p:cNvSpPr txBox="1"/>
          <p:nvPr/>
        </p:nvSpPr>
        <p:spPr>
          <a:xfrm>
            <a:off x="5590898" y="5829370"/>
            <a:ext cx="193963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freeze</a:t>
            </a:r>
            <a:endParaRPr dirty="0">
              <a:latin typeface="Gill Sans MT" panose="020B0502020104020203" pitchFamily="34" charset="77"/>
            </a:endParaRPr>
          </a:p>
        </p:txBody>
      </p:sp>
      <p:pic>
        <p:nvPicPr>
          <p:cNvPr id="6" name="Picture 5" descr="A close up of a sign&#10;&#10;Description automatically generated">
            <a:extLst>
              <a:ext uri="{FF2B5EF4-FFF2-40B4-BE49-F238E27FC236}">
                <a16:creationId xmlns:a16="http://schemas.microsoft.com/office/drawing/2014/main" id="{425C565A-0887-F647-81E8-E14EE96CE6C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spTree>
    <p:extLst>
      <p:ext uri="{BB962C8B-B14F-4D97-AF65-F5344CB8AC3E}">
        <p14:creationId xmlns:p14="http://schemas.microsoft.com/office/powerpoint/2010/main" val="1884110339"/>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Vocabulary Ninja"/>
          <p:cNvSpPr txBox="1"/>
          <p:nvPr/>
        </p:nvSpPr>
        <p:spPr>
          <a:xfrm>
            <a:off x="2762055" y="8514866"/>
            <a:ext cx="102656" cy="79508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500" b="1">
                <a:solidFill>
                  <a:schemeClr val="accent5"/>
                </a:solidFill>
                <a:latin typeface="American Typewriter"/>
                <a:ea typeface="American Typewriter"/>
                <a:cs typeface="American Typewriter"/>
                <a:sym typeface="American Typewriter"/>
              </a:defRPr>
            </a:lvl1pPr>
          </a:lstStyle>
          <a:p>
            <a:endParaRPr dirty="0">
              <a:latin typeface="Gill Sans MT" panose="020B0502020104020203" pitchFamily="34" charset="77"/>
            </a:endParaRPr>
          </a:p>
        </p:txBody>
      </p:sp>
      <p:sp>
        <p:nvSpPr>
          <p:cNvPr id="130" name="This Week's Words"/>
          <p:cNvSpPr txBox="1"/>
          <p:nvPr/>
        </p:nvSpPr>
        <p:spPr>
          <a:xfrm>
            <a:off x="1407262" y="368756"/>
            <a:ext cx="10190290" cy="1579920"/>
          </a:xfrm>
          <a:prstGeom prst="rect">
            <a:avLst/>
          </a:prstGeom>
          <a:ln w="12700">
            <a:noFill/>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10100">
                <a:solidFill>
                  <a:schemeClr val="accent5"/>
                </a:solidFill>
                <a:latin typeface="Gill Sans SemiBold"/>
                <a:ea typeface="Gill Sans SemiBold"/>
                <a:cs typeface="Gill Sans SemiBold"/>
                <a:sym typeface="Gill Sans SemiBold"/>
              </a:defRPr>
            </a:lvl1pPr>
          </a:lstStyle>
          <a:p>
            <a:r>
              <a:rPr lang="en-GB"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rPr>
              <a:t>Shinobi (Tier 2)</a:t>
            </a:r>
            <a:endParaRPr sz="9600" b="1" dirty="0">
              <a:ln w="0">
                <a:solidFill>
                  <a:schemeClr val="bg1"/>
                </a:solidFill>
              </a:ln>
              <a:solidFill>
                <a:schemeClr val="tx1"/>
              </a:solidFill>
              <a:effectLst>
                <a:outerShdw dist="38100" algn="l" rotWithShape="0">
                  <a:schemeClr val="bg1"/>
                </a:outerShdw>
              </a:effectLst>
              <a:latin typeface="Gill Sans" panose="020B0502020104020203" pitchFamily="34" charset="-79"/>
              <a:cs typeface="Gill Sans" panose="020B0502020104020203" pitchFamily="34" charset="-79"/>
            </a:endParaRPr>
          </a:p>
        </p:txBody>
      </p:sp>
      <p:sp>
        <p:nvSpPr>
          <p:cNvPr id="138" name="mutter"/>
          <p:cNvSpPr txBox="1"/>
          <p:nvPr/>
        </p:nvSpPr>
        <p:spPr>
          <a:xfrm>
            <a:off x="5515563" y="3418118"/>
            <a:ext cx="209031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pPr>
              <a:defRPr b="0">
                <a:latin typeface="+mn-lt"/>
                <a:ea typeface="+mn-ea"/>
                <a:cs typeface="+mn-cs"/>
                <a:sym typeface="Helvetica Light"/>
              </a:defRPr>
            </a:pPr>
            <a:r>
              <a:rPr lang="en-GB" b="1" dirty="0">
                <a:latin typeface="Gill Sans MT" panose="020B0502020104020203" pitchFamily="34" charset="77"/>
                <a:sym typeface="American Typewriter"/>
              </a:rPr>
              <a:t>elusive</a:t>
            </a:r>
            <a:endParaRPr b="1" dirty="0">
              <a:latin typeface="Gill Sans MT" panose="020B0502020104020203" pitchFamily="34" charset="77"/>
              <a:sym typeface="American Typewriter"/>
            </a:endParaRPr>
          </a:p>
        </p:txBody>
      </p:sp>
      <p:sp>
        <p:nvSpPr>
          <p:cNvPr id="140" name="tolerate"/>
          <p:cNvSpPr txBox="1"/>
          <p:nvPr/>
        </p:nvSpPr>
        <p:spPr>
          <a:xfrm>
            <a:off x="5259089" y="2522165"/>
            <a:ext cx="2603277"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hilarious</a:t>
            </a:r>
            <a:endParaRPr dirty="0">
              <a:latin typeface="Gill Sans MT" panose="020B0502020104020203" pitchFamily="34" charset="77"/>
            </a:endParaRPr>
          </a:p>
        </p:txBody>
      </p:sp>
      <p:sp>
        <p:nvSpPr>
          <p:cNvPr id="141" name="fixation"/>
          <p:cNvSpPr txBox="1"/>
          <p:nvPr/>
        </p:nvSpPr>
        <p:spPr>
          <a:xfrm>
            <a:off x="5721551" y="4280417"/>
            <a:ext cx="1678345"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falter</a:t>
            </a:r>
            <a:endParaRPr dirty="0">
              <a:latin typeface="Gill Sans MT" panose="020B0502020104020203" pitchFamily="34" charset="77"/>
            </a:endParaRPr>
          </a:p>
        </p:txBody>
      </p:sp>
      <p:grpSp>
        <p:nvGrpSpPr>
          <p:cNvPr id="9" name="Group 8">
            <a:extLst>
              <a:ext uri="{FF2B5EF4-FFF2-40B4-BE49-F238E27FC236}">
                <a16:creationId xmlns:a16="http://schemas.microsoft.com/office/drawing/2014/main" id="{85AC141E-CA5D-8D41-B1C5-845DA38E949D}"/>
              </a:ext>
            </a:extLst>
          </p:cNvPr>
          <p:cNvGrpSpPr/>
          <p:nvPr/>
        </p:nvGrpSpPr>
        <p:grpSpPr>
          <a:xfrm>
            <a:off x="-8642579" y="-164678"/>
            <a:ext cx="10029965" cy="15256120"/>
            <a:chOff x="-8642579" y="-164678"/>
            <a:chExt cx="10029965" cy="15256120"/>
          </a:xfrm>
        </p:grpSpPr>
        <p:sp>
          <p:nvSpPr>
            <p:cNvPr id="3" name="Rectangle 2">
              <a:extLst>
                <a:ext uri="{FF2B5EF4-FFF2-40B4-BE49-F238E27FC236}">
                  <a16:creationId xmlns:a16="http://schemas.microsoft.com/office/drawing/2014/main" id="{32EBAF2A-443F-9D47-8F51-8E2A05EE57A3}"/>
                </a:ext>
              </a:extLst>
            </p:cNvPr>
            <p:cNvSpPr/>
            <p:nvPr/>
          </p:nvSpPr>
          <p:spPr>
            <a:xfrm rot="20706798" flipH="1">
              <a:off x="-8642579" y="-10966"/>
              <a:ext cx="9434333"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8" name="Rectangle 27">
              <a:extLst>
                <a:ext uri="{FF2B5EF4-FFF2-40B4-BE49-F238E27FC236}">
                  <a16:creationId xmlns:a16="http://schemas.microsoft.com/office/drawing/2014/main" id="{5D0D608D-EA4B-C641-B3F4-55E05D9D72CF}"/>
                </a:ext>
              </a:extLst>
            </p:cNvPr>
            <p:cNvSpPr/>
            <p:nvPr/>
          </p:nvSpPr>
          <p:spPr>
            <a:xfrm rot="20706798" flipH="1">
              <a:off x="-8046947" y="-164678"/>
              <a:ext cx="9434333" cy="15102408"/>
            </a:xfrm>
            <a:prstGeom prst="rect">
              <a:avLst/>
            </a:prstGeom>
            <a:solidFill>
              <a:srgbClr val="38E1FF">
                <a:alpha val="32941"/>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10" name="Group 9">
            <a:extLst>
              <a:ext uri="{FF2B5EF4-FFF2-40B4-BE49-F238E27FC236}">
                <a16:creationId xmlns:a16="http://schemas.microsoft.com/office/drawing/2014/main" id="{FB171C41-4AFD-8D4B-A83D-67CE57D57162}"/>
              </a:ext>
            </a:extLst>
          </p:cNvPr>
          <p:cNvGrpSpPr/>
          <p:nvPr/>
        </p:nvGrpSpPr>
        <p:grpSpPr>
          <a:xfrm>
            <a:off x="11782763" y="-862597"/>
            <a:ext cx="8917924" cy="15439250"/>
            <a:chOff x="11782763" y="-862597"/>
            <a:chExt cx="8917924" cy="15439250"/>
          </a:xfrm>
        </p:grpSpPr>
        <p:sp>
          <p:nvSpPr>
            <p:cNvPr id="22" name="Rectangle 21">
              <a:extLst>
                <a:ext uri="{FF2B5EF4-FFF2-40B4-BE49-F238E27FC236}">
                  <a16:creationId xmlns:a16="http://schemas.microsoft.com/office/drawing/2014/main" id="{DDF6FD70-A615-D74C-9710-17CB98A41F5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29" name="Rectangle 28">
              <a:extLst>
                <a:ext uri="{FF2B5EF4-FFF2-40B4-BE49-F238E27FC236}">
                  <a16:creationId xmlns:a16="http://schemas.microsoft.com/office/drawing/2014/main" id="{D4261B65-2D56-2B4A-A149-97BDDFE74A81}"/>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24" name="Picture 23" descr="A close up of a sign&#10;&#10;Description automatically generated">
            <a:extLst>
              <a:ext uri="{FF2B5EF4-FFF2-40B4-BE49-F238E27FC236}">
                <a16:creationId xmlns:a16="http://schemas.microsoft.com/office/drawing/2014/main" id="{12CD5A4C-BE25-E144-93E5-DE9DD9D806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8591" y="7184741"/>
            <a:ext cx="3124200" cy="2387600"/>
          </a:xfrm>
          <a:prstGeom prst="rect">
            <a:avLst/>
          </a:prstGeom>
        </p:spPr>
      </p:pic>
      <p:sp>
        <p:nvSpPr>
          <p:cNvPr id="16" name="fixation">
            <a:extLst>
              <a:ext uri="{FF2B5EF4-FFF2-40B4-BE49-F238E27FC236}">
                <a16:creationId xmlns:a16="http://schemas.microsoft.com/office/drawing/2014/main" id="{54CA246C-41EE-5949-B05E-5758EA3BD8F4}"/>
              </a:ext>
            </a:extLst>
          </p:cNvPr>
          <p:cNvSpPr txBox="1"/>
          <p:nvPr/>
        </p:nvSpPr>
        <p:spPr>
          <a:xfrm>
            <a:off x="5038864" y="5188117"/>
            <a:ext cx="292708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devastate</a:t>
            </a:r>
            <a:endParaRPr dirty="0">
              <a:latin typeface="Gill Sans MT" panose="020B0502020104020203" pitchFamily="34" charset="77"/>
            </a:endParaRPr>
          </a:p>
        </p:txBody>
      </p:sp>
      <p:sp>
        <p:nvSpPr>
          <p:cNvPr id="17" name="fixation">
            <a:extLst>
              <a:ext uri="{FF2B5EF4-FFF2-40B4-BE49-F238E27FC236}">
                <a16:creationId xmlns:a16="http://schemas.microsoft.com/office/drawing/2014/main" id="{19D6E91F-8371-BF4E-B734-F3CE5F59AC7D}"/>
              </a:ext>
            </a:extLst>
          </p:cNvPr>
          <p:cNvSpPr txBox="1"/>
          <p:nvPr/>
        </p:nvSpPr>
        <p:spPr>
          <a:xfrm>
            <a:off x="5132639" y="5996646"/>
            <a:ext cx="2739533" cy="8566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900" b="1">
                <a:latin typeface="American Typewriter"/>
                <a:ea typeface="American Typewriter"/>
                <a:cs typeface="American Typewriter"/>
                <a:sym typeface="American Typewriter"/>
              </a:defRPr>
            </a:lvl1pPr>
          </a:lstStyle>
          <a:p>
            <a:r>
              <a:rPr lang="en-GB" dirty="0">
                <a:latin typeface="Gill Sans MT" panose="020B0502020104020203" pitchFamily="34" charset="77"/>
              </a:rPr>
              <a:t>influence</a:t>
            </a:r>
            <a:endParaRPr dirty="0">
              <a:latin typeface="Gill Sans MT" panose="020B0502020104020203" pitchFamily="34" charset="77"/>
            </a:endParaRPr>
          </a:p>
        </p:txBody>
      </p:sp>
    </p:spTree>
    <p:extLst>
      <p:ext uri="{BB962C8B-B14F-4D97-AF65-F5344CB8AC3E}">
        <p14:creationId xmlns:p14="http://schemas.microsoft.com/office/powerpoint/2010/main" val="2057408785"/>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55360" y="1309202"/>
            <a:ext cx="1907574"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cycle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652718"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74585" y="4102080"/>
            <a:ext cx="6238933" cy="157992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800" dirty="0">
                <a:latin typeface="Gill Sans MT" panose="020B0502020104020203" pitchFamily="34" charset="77"/>
              </a:rPr>
              <a:t>If you cycle, you ride a bicycle.</a:t>
            </a:r>
            <a:endParaRPr sz="4800" dirty="0">
              <a:latin typeface="Gill Sans MT" panose="020B0502020104020203" pitchFamily="34" charset="77"/>
            </a:endParaRPr>
          </a:p>
        </p:txBody>
      </p:sp>
      <p:sp>
        <p:nvSpPr>
          <p:cNvPr id="155" name="The was a tear in Freddie’s new school jumper."/>
          <p:cNvSpPr txBox="1"/>
          <p:nvPr/>
        </p:nvSpPr>
        <p:spPr>
          <a:xfrm>
            <a:off x="-55619" y="6131635"/>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Mr Henson began to </a:t>
            </a:r>
            <a:r>
              <a:rPr lang="en-GB" sz="4000" b="1" dirty="0">
                <a:latin typeface="Gill Sans MT" panose="020B0502020104020203" pitchFamily="34" charset="77"/>
              </a:rPr>
              <a:t>cycle</a:t>
            </a:r>
            <a:r>
              <a:rPr lang="en-GB" sz="4000" dirty="0">
                <a:latin typeface="Gill Sans MT" panose="020B0502020104020203" pitchFamily="34" charset="77"/>
              </a:rPr>
              <a:t> to school.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cy-</a:t>
            </a:r>
            <a:r>
              <a:rPr lang="en-GB" dirty="0" err="1">
                <a:latin typeface="Gill Sans MT" panose="020B0502020104020203" pitchFamily="34" charset="77"/>
              </a:rPr>
              <a:t>cle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735734257"/>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ride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recycle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race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travel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85896697"/>
              </p:ext>
            </p:extLst>
          </p:nvPr>
        </p:nvGraphicFramePr>
        <p:xfrm>
          <a:off x="-1" y="7001380"/>
          <a:ext cx="12944070" cy="579120"/>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463110">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cycled along the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cycled quickly to</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104904CA-2543-B34F-8421-280B08C8FA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755762">
            <a:off x="7618374" y="2455896"/>
            <a:ext cx="3840143" cy="3840143"/>
          </a:xfrm>
          <a:prstGeom prst="rect">
            <a:avLst/>
          </a:prstGeom>
        </p:spPr>
      </p:pic>
    </p:spTree>
    <p:extLst>
      <p:ext uri="{BB962C8B-B14F-4D97-AF65-F5344CB8AC3E}">
        <p14:creationId xmlns:p14="http://schemas.microsoft.com/office/powerpoint/2010/main" val="149703423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424053" y="1309202"/>
            <a:ext cx="1170192"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flip</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724723" y="3944741"/>
            <a:ext cx="6356561"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you flip something, especially a coin, you use your thumb to make it turn over and over, as it goes through the air.</a:t>
            </a:r>
            <a:endParaRPr sz="3200" dirty="0">
              <a:latin typeface="Gill Sans MT" panose="020B0502020104020203" pitchFamily="34" charset="77"/>
            </a:endParaRPr>
          </a:p>
        </p:txBody>
      </p:sp>
      <p:sp>
        <p:nvSpPr>
          <p:cNvPr id="155" name="The was a tear in Freddie’s new school jumper."/>
          <p:cNvSpPr txBox="1"/>
          <p:nvPr/>
        </p:nvSpPr>
        <p:spPr>
          <a:xfrm>
            <a:off x="0" y="614380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JP </a:t>
            </a:r>
            <a:r>
              <a:rPr lang="en-GB" sz="4000" b="1" dirty="0">
                <a:latin typeface="Gill Sans MT" panose="020B0502020104020203" pitchFamily="34" charset="77"/>
              </a:rPr>
              <a:t>flipped</a:t>
            </a:r>
            <a:r>
              <a:rPr lang="en-GB" sz="4000" dirty="0">
                <a:latin typeface="Gill Sans MT" panose="020B0502020104020203" pitchFamily="34" charset="77"/>
              </a:rPr>
              <a:t> the page of the book.</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flip</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823749855"/>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turn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ship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coin</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flick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trip</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820678862"/>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flipped over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softly flipped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3">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Logo&#10;&#10;Description automatically generated">
            <a:extLst>
              <a:ext uri="{FF2B5EF4-FFF2-40B4-BE49-F238E27FC236}">
                <a16:creationId xmlns:a16="http://schemas.microsoft.com/office/drawing/2014/main" id="{90F5DA5C-00C0-E641-A580-6174E116D4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43887" y="2359037"/>
            <a:ext cx="3498353" cy="3498353"/>
          </a:xfrm>
          <a:prstGeom prst="rect">
            <a:avLst/>
          </a:prstGeom>
        </p:spPr>
      </p:pic>
    </p:spTree>
    <p:extLst>
      <p:ext uri="{BB962C8B-B14F-4D97-AF65-F5344CB8AC3E}">
        <p14:creationId xmlns:p14="http://schemas.microsoft.com/office/powerpoint/2010/main" val="172832847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83409" y="1309202"/>
            <a:ext cx="1851469"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pour</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424056" y="3774250"/>
            <a:ext cx="6997470" cy="23185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600" dirty="0">
                <a:latin typeface="Gill Sans MT" panose="020B0502020104020203" pitchFamily="34" charset="77"/>
              </a:rPr>
              <a:t>If you pour a liquid or other substance, you make it flow steadily out of a container by holding the container at an angle.</a:t>
            </a:r>
            <a:endParaRPr sz="3600" dirty="0">
              <a:latin typeface="Gill Sans MT" panose="020B0502020104020203" pitchFamily="34" charset="77"/>
            </a:endParaRPr>
          </a:p>
        </p:txBody>
      </p:sp>
      <p:sp>
        <p:nvSpPr>
          <p:cNvPr id="155" name="The was a tear in Freddie’s new school jumper."/>
          <p:cNvSpPr txBox="1"/>
          <p:nvPr/>
        </p:nvSpPr>
        <p:spPr>
          <a:xfrm>
            <a:off x="0" y="6154066"/>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Jenny </a:t>
            </a:r>
            <a:r>
              <a:rPr lang="en-GB" sz="4000" b="1" dirty="0">
                <a:latin typeface="Gill Sans MT" panose="020B0502020104020203" pitchFamily="34" charset="77"/>
              </a:rPr>
              <a:t>poured</a:t>
            </a:r>
            <a:r>
              <a:rPr lang="en-GB" sz="4000" dirty="0">
                <a:latin typeface="Gill Sans MT" panose="020B0502020104020203" pitchFamily="34" charset="77"/>
              </a:rPr>
              <a:t> the juice into the bowl.</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pour</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364595313"/>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 drizzle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floor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bake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empty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four</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fill</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022527797"/>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poured messily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poured with care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3ED0D3A9-5BE7-EE45-A9A4-EF7FFB5BE1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29550" y="2378545"/>
            <a:ext cx="3541207" cy="3549865"/>
          </a:xfrm>
          <a:prstGeom prst="rect">
            <a:avLst/>
          </a:prstGeom>
        </p:spPr>
      </p:pic>
    </p:spTree>
    <p:extLst>
      <p:ext uri="{BB962C8B-B14F-4D97-AF65-F5344CB8AC3E}">
        <p14:creationId xmlns:p14="http://schemas.microsoft.com/office/powerpoint/2010/main" val="4250856050"/>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6033713" y="1309202"/>
            <a:ext cx="1950855"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stack</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noun</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897397" y="3995556"/>
            <a:ext cx="5793309" cy="194925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4000" dirty="0">
                <a:latin typeface="Gill Sans MT" panose="020B0502020104020203" pitchFamily="34" charset="77"/>
              </a:rPr>
              <a:t>If you stack a number of things, you arrange them in neat piles.</a:t>
            </a:r>
            <a:endParaRPr sz="4400" dirty="0">
              <a:latin typeface="Gill Sans MT" panose="020B0502020104020203" pitchFamily="34" charset="77"/>
            </a:endParaRP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b="1" dirty="0">
                <a:latin typeface="Gill Sans MT" panose="020B0502020104020203" pitchFamily="34" charset="77"/>
              </a:rPr>
              <a:t>Stacking</a:t>
            </a:r>
            <a:r>
              <a:rPr lang="en-GB" sz="4000" dirty="0">
                <a:latin typeface="Gill Sans MT" panose="020B0502020104020203" pitchFamily="34" charset="77"/>
              </a:rPr>
              <a:t> blocks was Alfie’s favourite activity.</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stack</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2009015521"/>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assemble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black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create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r>
                        <a:rPr lang="en-GB" sz="2600" dirty="0">
                          <a:latin typeface="Gill Sans MT" panose="020B0502020104020203" pitchFamily="34" charset="77"/>
                        </a:rPr>
                        <a:t>pile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track</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destroy</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2520052614"/>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5150199">
                  <a:extLst>
                    <a:ext uri="{9D8B030D-6E8A-4147-A177-3AD203B41FA5}">
                      <a16:colId xmlns:a16="http://schemas.microsoft.com/office/drawing/2014/main" val="1851897062"/>
                    </a:ext>
                  </a:extLst>
                </a:gridCol>
                <a:gridCol w="4314690">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carefully stacked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a huge stack of</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6" name="Picture 5" descr="Icon&#10;&#10;Description automatically generated">
            <a:extLst>
              <a:ext uri="{FF2B5EF4-FFF2-40B4-BE49-F238E27FC236}">
                <a16:creationId xmlns:a16="http://schemas.microsoft.com/office/drawing/2014/main" id="{93CD5F8B-CCB5-7D47-BA6D-2F3C6B87B1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5810" y="2505480"/>
            <a:ext cx="3532693" cy="3532693"/>
          </a:xfrm>
          <a:prstGeom prst="rect">
            <a:avLst/>
          </a:prstGeom>
        </p:spPr>
      </p:pic>
    </p:spTree>
    <p:extLst>
      <p:ext uri="{BB962C8B-B14F-4D97-AF65-F5344CB8AC3E}">
        <p14:creationId xmlns:p14="http://schemas.microsoft.com/office/powerpoint/2010/main" val="179605014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Grasshopper Word of the Day"/>
          <p:cNvSpPr txBox="1"/>
          <p:nvPr/>
        </p:nvSpPr>
        <p:spPr>
          <a:xfrm>
            <a:off x="1751855" y="358709"/>
            <a:ext cx="11006218" cy="102592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6700" b="1">
                <a:solidFill>
                  <a:schemeClr val="accent5"/>
                </a:solidFill>
                <a:latin typeface="American Typewriter"/>
                <a:ea typeface="American Typewriter"/>
                <a:cs typeface="American Typewriter"/>
                <a:sym typeface="American Typewriter"/>
              </a:defRPr>
            </a:lvl1pPr>
          </a:lstStyle>
          <a:p>
            <a:r>
              <a:rPr sz="6000" dirty="0">
                <a:solidFill>
                  <a:srgbClr val="00AEEE"/>
                </a:solidFill>
                <a:latin typeface="Gill Sans MT" panose="020B0502020104020203" pitchFamily="34" charset="77"/>
              </a:rPr>
              <a:t>Grasshopper Word of the Day</a:t>
            </a:r>
          </a:p>
        </p:txBody>
      </p:sp>
      <p:sp>
        <p:nvSpPr>
          <p:cNvPr id="150" name="Word of the Day:"/>
          <p:cNvSpPr txBox="1"/>
          <p:nvPr/>
        </p:nvSpPr>
        <p:spPr>
          <a:xfrm>
            <a:off x="981031" y="1607149"/>
            <a:ext cx="393056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Word of the Day:</a:t>
            </a:r>
          </a:p>
        </p:txBody>
      </p:sp>
      <p:sp>
        <p:nvSpPr>
          <p:cNvPr id="151" name="tear"/>
          <p:cNvSpPr txBox="1"/>
          <p:nvPr/>
        </p:nvSpPr>
        <p:spPr>
          <a:xfrm>
            <a:off x="5835752" y="1309202"/>
            <a:ext cx="2346796" cy="117981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7000">
                <a:latin typeface="Gill Sans SemiBold"/>
                <a:ea typeface="Gill Sans SemiBold"/>
                <a:cs typeface="Gill Sans SemiBold"/>
                <a:sym typeface="Gill Sans SemiBold"/>
              </a:defRPr>
            </a:lvl1pPr>
          </a:lstStyle>
          <a:p>
            <a:r>
              <a:rPr lang="en-GB" dirty="0">
                <a:latin typeface="Gill Sans MT" panose="020B0502020104020203" pitchFamily="34" charset="77"/>
              </a:rPr>
              <a:t>freeze</a:t>
            </a:r>
            <a:endParaRPr dirty="0">
              <a:latin typeface="Gill Sans MT" panose="020B0502020104020203" pitchFamily="34" charset="77"/>
            </a:endParaRPr>
          </a:p>
        </p:txBody>
      </p:sp>
      <p:sp>
        <p:nvSpPr>
          <p:cNvPr id="152" name="Definition:"/>
          <p:cNvSpPr txBox="1"/>
          <p:nvPr/>
        </p:nvSpPr>
        <p:spPr>
          <a:xfrm>
            <a:off x="2212466" y="3137585"/>
            <a:ext cx="2478243" cy="7335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4100">
                <a:solidFill>
                  <a:schemeClr val="accent5"/>
                </a:solidFill>
                <a:latin typeface="Gill Sans SemiBold"/>
                <a:ea typeface="Gill Sans SemiBold"/>
                <a:cs typeface="Gill Sans SemiBold"/>
                <a:sym typeface="Gill Sans SemiBold"/>
              </a:defRPr>
            </a:lvl1pPr>
          </a:lstStyle>
          <a:p>
            <a:r>
              <a:rPr dirty="0">
                <a:latin typeface="Gill Sans MT" panose="020B0502020104020203" pitchFamily="34" charset="77"/>
              </a:rPr>
              <a:t>Definition: </a:t>
            </a:r>
          </a:p>
        </p:txBody>
      </p:sp>
      <p:sp>
        <p:nvSpPr>
          <p:cNvPr id="153" name="(verb / noun)"/>
          <p:cNvSpPr txBox="1"/>
          <p:nvPr/>
        </p:nvSpPr>
        <p:spPr>
          <a:xfrm>
            <a:off x="8711712" y="1645578"/>
            <a:ext cx="4232357" cy="65659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verb / adjective</a:t>
            </a:r>
            <a:r>
              <a:rPr dirty="0">
                <a:latin typeface="Gill Sans MT" panose="020B0502020104020203" pitchFamily="34" charset="77"/>
              </a:rPr>
              <a:t>)</a:t>
            </a:r>
          </a:p>
        </p:txBody>
      </p:sp>
      <p:sp>
        <p:nvSpPr>
          <p:cNvPr id="154" name="If you tear paper, cloth, or another material, or if it tears, you pull it into two pieces or you pull it so that a hole appears in it."/>
          <p:cNvSpPr txBox="1"/>
          <p:nvPr/>
        </p:nvSpPr>
        <p:spPr>
          <a:xfrm>
            <a:off x="634291" y="3904046"/>
            <a:ext cx="5868110" cy="20723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lvl1pPr>
              <a:defRPr sz="3100">
                <a:latin typeface="Gill Sans"/>
                <a:ea typeface="Gill Sans"/>
                <a:cs typeface="Gill Sans"/>
                <a:sym typeface="Gill Sans"/>
              </a:defRPr>
            </a:lvl1pPr>
          </a:lstStyle>
          <a:p>
            <a:r>
              <a:rPr lang="en-GB" sz="3200" dirty="0">
                <a:latin typeface="Gill Sans MT" panose="020B0502020104020203" pitchFamily="34" charset="77"/>
              </a:rPr>
              <a:t>If a liquid or a substance containing a liquid freezes, or if something freezes it, it becomes solid because of low temperatures.</a:t>
            </a:r>
          </a:p>
        </p:txBody>
      </p:sp>
      <p:sp>
        <p:nvSpPr>
          <p:cNvPr id="155" name="The was a tear in Freddie’s new school jumper."/>
          <p:cNvSpPr txBox="1"/>
          <p:nvPr/>
        </p:nvSpPr>
        <p:spPr>
          <a:xfrm>
            <a:off x="0" y="6099202"/>
            <a:ext cx="12999688" cy="7181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50800" tIns="50800" rIns="50800" bIns="50800" anchor="ctr">
            <a:spAutoFit/>
          </a:bodyPr>
          <a:lstStyle/>
          <a:p>
            <a:pPr>
              <a:defRPr sz="4000">
                <a:solidFill>
                  <a:schemeClr val="accent2"/>
                </a:solidFill>
                <a:latin typeface="Gill Sans"/>
                <a:ea typeface="Gill Sans"/>
                <a:cs typeface="Gill Sans"/>
                <a:sym typeface="Gill Sans"/>
              </a:defRPr>
            </a:pPr>
            <a:r>
              <a:rPr lang="en-GB" sz="4000" dirty="0">
                <a:latin typeface="Gill Sans MT" panose="020B0502020104020203" pitchFamily="34" charset="77"/>
              </a:rPr>
              <a:t>The children were </a:t>
            </a:r>
            <a:r>
              <a:rPr lang="en-GB" sz="4000" b="1" dirty="0">
                <a:latin typeface="Gill Sans MT" panose="020B0502020104020203" pitchFamily="34" charset="77"/>
              </a:rPr>
              <a:t>freezing</a:t>
            </a:r>
            <a:r>
              <a:rPr lang="en-GB" sz="4000" dirty="0">
                <a:latin typeface="Gill Sans MT" panose="020B0502020104020203" pitchFamily="34" charset="77"/>
              </a:rPr>
              <a:t> in the classroom.</a:t>
            </a:r>
            <a:endParaRPr sz="4000" dirty="0">
              <a:latin typeface="Gill Sans MT" panose="020B0502020104020203" pitchFamily="34" charset="77"/>
            </a:endParaRPr>
          </a:p>
        </p:txBody>
      </p:sp>
      <p:sp>
        <p:nvSpPr>
          <p:cNvPr id="165" name="Word Class"/>
          <p:cNvSpPr txBox="1"/>
          <p:nvPr/>
        </p:nvSpPr>
        <p:spPr>
          <a:xfrm>
            <a:off x="9722676" y="1227405"/>
            <a:ext cx="2114361" cy="59503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sz="3200" dirty="0">
                <a:solidFill>
                  <a:srgbClr val="C92405"/>
                </a:solidFill>
                <a:latin typeface="Gill Sans MT" panose="020B0502020104020203" pitchFamily="34" charset="77"/>
              </a:rPr>
              <a:t>Word Class</a:t>
            </a:r>
          </a:p>
        </p:txBody>
      </p:sp>
      <p:sp>
        <p:nvSpPr>
          <p:cNvPr id="166" name="(tear)"/>
          <p:cNvSpPr txBox="1"/>
          <p:nvPr/>
        </p:nvSpPr>
        <p:spPr>
          <a:xfrm>
            <a:off x="4873897" y="2182175"/>
            <a:ext cx="4232357" cy="87203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50800" tIns="50800" rIns="50800" bIns="50800" anchor="ctr">
            <a:spAutoFit/>
          </a:bodyPr>
          <a:lstStyle>
            <a:lvl1pPr>
              <a:defRPr sz="5000" i="1">
                <a:solidFill>
                  <a:srgbClr val="A6AAA9"/>
                </a:solidFill>
                <a:latin typeface="Gill Sans"/>
                <a:ea typeface="Gill Sans"/>
                <a:cs typeface="Gill Sans"/>
                <a:sym typeface="Gill Sans"/>
              </a:defRPr>
            </a:lvl1pPr>
          </a:lstStyle>
          <a:p>
            <a:r>
              <a:rPr dirty="0">
                <a:latin typeface="Gill Sans MT" panose="020B0502020104020203" pitchFamily="34" charset="77"/>
              </a:rPr>
              <a:t>(</a:t>
            </a:r>
            <a:r>
              <a:rPr lang="en-GB" dirty="0">
                <a:latin typeface="Gill Sans MT" panose="020B0502020104020203" pitchFamily="34" charset="77"/>
              </a:rPr>
              <a:t>freeze</a:t>
            </a:r>
            <a:r>
              <a:rPr dirty="0">
                <a:latin typeface="Gill Sans MT" panose="020B0502020104020203" pitchFamily="34" charset="77"/>
              </a:rPr>
              <a:t>)</a:t>
            </a:r>
          </a:p>
        </p:txBody>
      </p:sp>
      <p:sp>
        <p:nvSpPr>
          <p:cNvPr id="167" name="Pronunciation / Syllables"/>
          <p:cNvSpPr txBox="1"/>
          <p:nvPr/>
        </p:nvSpPr>
        <p:spPr>
          <a:xfrm>
            <a:off x="1145551" y="2437628"/>
            <a:ext cx="3382336" cy="50270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50800" tIns="50800" rIns="50800" bIns="50800" anchor="ctr">
            <a:spAutoFit/>
          </a:bodyPr>
          <a:lstStyle>
            <a:lvl1pPr>
              <a:defRPr sz="2600">
                <a:solidFill>
                  <a:schemeClr val="accent1"/>
                </a:solidFill>
                <a:latin typeface="Gill Sans SemiBold"/>
                <a:ea typeface="Gill Sans SemiBold"/>
                <a:cs typeface="Gill Sans SemiBold"/>
                <a:sym typeface="Gill Sans SemiBold"/>
              </a:defRPr>
            </a:lvl1pPr>
          </a:lstStyle>
          <a:p>
            <a:r>
              <a:rPr dirty="0">
                <a:latin typeface="Gill Sans MT" panose="020B0502020104020203" pitchFamily="34" charset="77"/>
              </a:rPr>
              <a:t>Pronunciation / Syllables</a:t>
            </a:r>
          </a:p>
        </p:txBody>
      </p:sp>
      <p:graphicFrame>
        <p:nvGraphicFramePr>
          <p:cNvPr id="2" name="Table 2">
            <a:extLst>
              <a:ext uri="{FF2B5EF4-FFF2-40B4-BE49-F238E27FC236}">
                <a16:creationId xmlns:a16="http://schemas.microsoft.com/office/drawing/2014/main" id="{5E126C1A-DF94-724E-8EDB-D39D2C40D238}"/>
              </a:ext>
            </a:extLst>
          </p:cNvPr>
          <p:cNvGraphicFramePr>
            <a:graphicFrameLocks noGrp="1"/>
          </p:cNvGraphicFramePr>
          <p:nvPr>
            <p:extLst>
              <p:ext uri="{D42A27DB-BD31-4B8C-83A1-F6EECF244321}">
                <p14:modId xmlns:p14="http://schemas.microsoft.com/office/powerpoint/2010/main" val="1331564550"/>
              </p:ext>
            </p:extLst>
          </p:nvPr>
        </p:nvGraphicFramePr>
        <p:xfrm>
          <a:off x="5112" y="7748437"/>
          <a:ext cx="12999688" cy="1804446"/>
        </p:xfrm>
        <a:graphic>
          <a:graphicData uri="http://schemas.openxmlformats.org/drawingml/2006/table">
            <a:tbl>
              <a:tblPr firstRow="1" bandRow="1">
                <a:tableStyleId>{5940675A-B579-460E-94D1-54222C63F5DA}</a:tableStyleId>
              </a:tblPr>
              <a:tblGrid>
                <a:gridCol w="3249922">
                  <a:extLst>
                    <a:ext uri="{9D8B030D-6E8A-4147-A177-3AD203B41FA5}">
                      <a16:colId xmlns:a16="http://schemas.microsoft.com/office/drawing/2014/main" val="1062734036"/>
                    </a:ext>
                  </a:extLst>
                </a:gridCol>
                <a:gridCol w="3249922">
                  <a:extLst>
                    <a:ext uri="{9D8B030D-6E8A-4147-A177-3AD203B41FA5}">
                      <a16:colId xmlns:a16="http://schemas.microsoft.com/office/drawing/2014/main" val="2844254734"/>
                    </a:ext>
                  </a:extLst>
                </a:gridCol>
                <a:gridCol w="3249922">
                  <a:extLst>
                    <a:ext uri="{9D8B030D-6E8A-4147-A177-3AD203B41FA5}">
                      <a16:colId xmlns:a16="http://schemas.microsoft.com/office/drawing/2014/main" val="2209242225"/>
                    </a:ext>
                  </a:extLst>
                </a:gridCol>
                <a:gridCol w="3249922">
                  <a:extLst>
                    <a:ext uri="{9D8B030D-6E8A-4147-A177-3AD203B41FA5}">
                      <a16:colId xmlns:a16="http://schemas.microsoft.com/office/drawing/2014/main" val="690964335"/>
                    </a:ext>
                  </a:extLst>
                </a:gridCol>
              </a:tblGrid>
              <a:tr h="601482">
                <a:tc>
                  <a:txBody>
                    <a:bodyPr/>
                    <a:lstStyle/>
                    <a:p>
                      <a:r>
                        <a:rPr lang="en-GB" sz="2600" b="0" dirty="0">
                          <a:solidFill>
                            <a:srgbClr val="DD2909"/>
                          </a:solidFill>
                          <a:latin typeface="Gill Sans MT" panose="020B0502020104020203" pitchFamily="34" charset="77"/>
                        </a:rPr>
                        <a:t>Synonym: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Antonym: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Rhyme: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b="0" dirty="0">
                          <a:solidFill>
                            <a:srgbClr val="DD2909"/>
                          </a:solidFill>
                          <a:latin typeface="Gill Sans MT" panose="020B0502020104020203" pitchFamily="34" charset="77"/>
                        </a:rPr>
                        <a:t>Link Word: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67075473"/>
                  </a:ext>
                </a:extLst>
              </a:tr>
              <a:tr h="601482">
                <a:tc>
                  <a:txBody>
                    <a:bodyPr/>
                    <a:lstStyle/>
                    <a:p>
                      <a:r>
                        <a:rPr lang="en-GB" sz="2600" dirty="0">
                          <a:latin typeface="Gill Sans MT" panose="020B0502020104020203" pitchFamily="34" charset="77"/>
                        </a:rPr>
                        <a:t>ice over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thaw</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these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cold</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215792217"/>
                  </a:ext>
                </a:extLst>
              </a:tr>
              <a:tr h="601482">
                <a:tc>
                  <a:txBody>
                    <a:bodyPr/>
                    <a:lstStyle/>
                    <a:p>
                      <a:endParaRPr lang="en-GB" sz="2600" dirty="0">
                        <a:latin typeface="Gill Sans MT" panose="020B0502020104020203" pitchFamily="34" charset="77"/>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melt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breeze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r>
                        <a:rPr lang="en-GB" sz="2600" dirty="0">
                          <a:latin typeface="Gill Sans MT" panose="020B0502020104020203" pitchFamily="34" charset="77"/>
                        </a:rPr>
                        <a:t>room</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863132678"/>
                  </a:ext>
                </a:extLst>
              </a:tr>
            </a:tbl>
          </a:graphicData>
        </a:graphic>
      </p:graphicFrame>
      <p:graphicFrame>
        <p:nvGraphicFramePr>
          <p:cNvPr id="5" name="Table 5">
            <a:extLst>
              <a:ext uri="{FF2B5EF4-FFF2-40B4-BE49-F238E27FC236}">
                <a16:creationId xmlns:a16="http://schemas.microsoft.com/office/drawing/2014/main" id="{57B1689F-B7AD-4540-BB90-4318871EAD02}"/>
              </a:ext>
            </a:extLst>
          </p:cNvPr>
          <p:cNvGraphicFramePr>
            <a:graphicFrameLocks noGrp="1"/>
          </p:cNvGraphicFramePr>
          <p:nvPr>
            <p:extLst>
              <p:ext uri="{D42A27DB-BD31-4B8C-83A1-F6EECF244321}">
                <p14:modId xmlns:p14="http://schemas.microsoft.com/office/powerpoint/2010/main" val="3300695909"/>
              </p:ext>
            </p:extLst>
          </p:nvPr>
        </p:nvGraphicFramePr>
        <p:xfrm>
          <a:off x="-1" y="7001380"/>
          <a:ext cx="12944070" cy="593492"/>
        </p:xfrm>
        <a:graphic>
          <a:graphicData uri="http://schemas.openxmlformats.org/drawingml/2006/table">
            <a:tbl>
              <a:tblPr firstRow="1" bandRow="1">
                <a:tableStyleId>{5940675A-B579-460E-94D1-54222C63F5DA}</a:tableStyleId>
              </a:tblPr>
              <a:tblGrid>
                <a:gridCol w="3479181">
                  <a:extLst>
                    <a:ext uri="{9D8B030D-6E8A-4147-A177-3AD203B41FA5}">
                      <a16:colId xmlns:a16="http://schemas.microsoft.com/office/drawing/2014/main" val="2106870541"/>
                    </a:ext>
                  </a:extLst>
                </a:gridCol>
                <a:gridCol w="4622404">
                  <a:extLst>
                    <a:ext uri="{9D8B030D-6E8A-4147-A177-3AD203B41FA5}">
                      <a16:colId xmlns:a16="http://schemas.microsoft.com/office/drawing/2014/main" val="1851897062"/>
                    </a:ext>
                  </a:extLst>
                </a:gridCol>
                <a:gridCol w="4842485">
                  <a:extLst>
                    <a:ext uri="{9D8B030D-6E8A-4147-A177-3AD203B41FA5}">
                      <a16:colId xmlns:a16="http://schemas.microsoft.com/office/drawing/2014/main" val="173791016"/>
                    </a:ext>
                  </a:extLst>
                </a:gridCol>
              </a:tblGrid>
              <a:tr h="593492">
                <a:tc>
                  <a:txBody>
                    <a:bodyPr/>
                    <a:lstStyle/>
                    <a:p>
                      <a:r>
                        <a:rPr lang="en-GB" sz="3200" dirty="0">
                          <a:solidFill>
                            <a:srgbClr val="0365C0"/>
                          </a:solidFill>
                          <a:latin typeface="Gill Sans MT" panose="020B0502020104020203" pitchFamily="34" charset="77"/>
                        </a:rPr>
                        <a:t>Phrases:</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began to freeze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l"/>
                      <a:r>
                        <a:rPr lang="en-GB" sz="2400" dirty="0">
                          <a:solidFill>
                            <a:srgbClr val="0365C0"/>
                          </a:solidFill>
                          <a:latin typeface="Gill Sans MT" panose="020B0502020104020203" pitchFamily="34" charset="77"/>
                        </a:rPr>
                        <a:t>was beginning to freeze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385655480"/>
                  </a:ext>
                </a:extLst>
              </a:tr>
            </a:tbl>
          </a:graphicData>
        </a:graphic>
      </p:graphicFrame>
      <p:grpSp>
        <p:nvGrpSpPr>
          <p:cNvPr id="40" name="Group 39">
            <a:extLst>
              <a:ext uri="{FF2B5EF4-FFF2-40B4-BE49-F238E27FC236}">
                <a16:creationId xmlns:a16="http://schemas.microsoft.com/office/drawing/2014/main" id="{7EB416CD-9B55-CF42-A04C-30197FD22A3C}"/>
              </a:ext>
            </a:extLst>
          </p:cNvPr>
          <p:cNvGrpSpPr/>
          <p:nvPr/>
        </p:nvGrpSpPr>
        <p:grpSpPr>
          <a:xfrm>
            <a:off x="12304821" y="1110918"/>
            <a:ext cx="8917924" cy="15439250"/>
            <a:chOff x="11782763" y="-862597"/>
            <a:chExt cx="8917924" cy="15439250"/>
          </a:xfrm>
        </p:grpSpPr>
        <p:sp>
          <p:nvSpPr>
            <p:cNvPr id="41" name="Rectangle 40">
              <a:extLst>
                <a:ext uri="{FF2B5EF4-FFF2-40B4-BE49-F238E27FC236}">
                  <a16:creationId xmlns:a16="http://schemas.microsoft.com/office/drawing/2014/main" id="{A6BF06AC-22FD-FD44-8419-6C2D4AA8FA73}"/>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2" name="Rectangle 41">
              <a:extLst>
                <a:ext uri="{FF2B5EF4-FFF2-40B4-BE49-F238E27FC236}">
                  <a16:creationId xmlns:a16="http://schemas.microsoft.com/office/drawing/2014/main" id="{9D3503DD-D270-5F47-A19A-8586E0671135}"/>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grpSp>
        <p:nvGrpSpPr>
          <p:cNvPr id="43" name="Group 42">
            <a:extLst>
              <a:ext uri="{FF2B5EF4-FFF2-40B4-BE49-F238E27FC236}">
                <a16:creationId xmlns:a16="http://schemas.microsoft.com/office/drawing/2014/main" id="{37D75134-4940-2E43-970D-7151127F0958}"/>
              </a:ext>
            </a:extLst>
          </p:cNvPr>
          <p:cNvGrpSpPr/>
          <p:nvPr/>
        </p:nvGrpSpPr>
        <p:grpSpPr>
          <a:xfrm rot="11574440">
            <a:off x="-8428798" y="-6316639"/>
            <a:ext cx="8917924" cy="15439250"/>
            <a:chOff x="11782763" y="-862597"/>
            <a:chExt cx="8917924" cy="15439250"/>
          </a:xfrm>
        </p:grpSpPr>
        <p:sp>
          <p:nvSpPr>
            <p:cNvPr id="44" name="Rectangle 43">
              <a:extLst>
                <a:ext uri="{FF2B5EF4-FFF2-40B4-BE49-F238E27FC236}">
                  <a16:creationId xmlns:a16="http://schemas.microsoft.com/office/drawing/2014/main" id="{0DE4B2CD-9BA7-F745-975D-04D6E068AAAF}"/>
                </a:ext>
              </a:extLst>
            </p:cNvPr>
            <p:cNvSpPr/>
            <p:nvPr/>
          </p:nvSpPr>
          <p:spPr>
            <a:xfrm rot="896267" flipH="1">
              <a:off x="12315522" y="-525755"/>
              <a:ext cx="8385165" cy="15102408"/>
            </a:xfrm>
            <a:prstGeom prst="rect">
              <a:avLst/>
            </a:prstGeom>
            <a:solidFill>
              <a:srgbClr val="38E1FF"/>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sp>
          <p:nvSpPr>
            <p:cNvPr id="45" name="Rectangle 44">
              <a:extLst>
                <a:ext uri="{FF2B5EF4-FFF2-40B4-BE49-F238E27FC236}">
                  <a16:creationId xmlns:a16="http://schemas.microsoft.com/office/drawing/2014/main" id="{E68024AA-F9BA-D840-9EF5-E93003D788D2}"/>
                </a:ext>
              </a:extLst>
            </p:cNvPr>
            <p:cNvSpPr/>
            <p:nvPr/>
          </p:nvSpPr>
          <p:spPr>
            <a:xfrm rot="896267" flipH="1">
              <a:off x="11782763" y="-862597"/>
              <a:ext cx="6869178" cy="15102408"/>
            </a:xfrm>
            <a:prstGeom prst="rect">
              <a:avLst/>
            </a:prstGeom>
            <a:solidFill>
              <a:srgbClr val="38E1FF">
                <a:alpha val="33000"/>
              </a:srgbClr>
            </a:solidFill>
            <a:ln w="1016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endParaRPr kumimoji="0" lang="en-GB" sz="2400" b="0" i="0" u="none" strike="noStrike" cap="none" spc="0" normalizeH="0" baseline="0" dirty="0">
                <a:ln>
                  <a:noFill/>
                </a:ln>
                <a:solidFill>
                  <a:srgbClr val="FFFFFF"/>
                </a:solidFill>
                <a:effectLst/>
                <a:uFillTx/>
                <a:latin typeface="+mn-lt"/>
                <a:ea typeface="+mn-ea"/>
                <a:cs typeface="+mn-cs"/>
                <a:sym typeface="Helvetica Light"/>
              </a:endParaRPr>
            </a:p>
          </p:txBody>
        </p:sp>
      </p:grpSp>
      <p:pic>
        <p:nvPicPr>
          <p:cNvPr id="9" name="Picture 8">
            <a:extLst>
              <a:ext uri="{FF2B5EF4-FFF2-40B4-BE49-F238E27FC236}">
                <a16:creationId xmlns:a16="http://schemas.microsoft.com/office/drawing/2014/main" id="{E1C808EC-8455-CA43-8401-6823600E1787}"/>
              </a:ext>
            </a:extLst>
          </p:cNvPr>
          <p:cNvPicPr>
            <a:picLocks noChangeAspect="1"/>
          </p:cNvPicPr>
          <p:nvPr/>
        </p:nvPicPr>
        <p:blipFill rotWithShape="1">
          <a:blip r:embed="rId2">
            <a:extLst>
              <a:ext uri="{28A0092B-C50C-407E-A947-70E740481C1C}">
                <a14:useLocalDpi xmlns:a14="http://schemas.microsoft.com/office/drawing/2010/main" val="0"/>
              </a:ext>
            </a:extLst>
          </a:blip>
          <a:srcRect l="9410" r="12019" b="14894"/>
          <a:stretch/>
        </p:blipFill>
        <p:spPr>
          <a:xfrm>
            <a:off x="308911" y="305549"/>
            <a:ext cx="1622203" cy="1340029"/>
          </a:xfrm>
          <a:prstGeom prst="rect">
            <a:avLst/>
          </a:prstGeom>
        </p:spPr>
      </p:pic>
      <p:pic>
        <p:nvPicPr>
          <p:cNvPr id="4" name="Picture 3" descr="Icon&#10;&#10;Description automatically generated">
            <a:extLst>
              <a:ext uri="{FF2B5EF4-FFF2-40B4-BE49-F238E27FC236}">
                <a16:creationId xmlns:a16="http://schemas.microsoft.com/office/drawing/2014/main" id="{3B411B75-2F6C-B549-91AC-D302951E24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6837" y="2587787"/>
            <a:ext cx="3152452" cy="3152452"/>
          </a:xfrm>
          <a:prstGeom prst="rect">
            <a:avLst/>
          </a:prstGeom>
        </p:spPr>
      </p:pic>
    </p:spTree>
    <p:extLst>
      <p:ext uri="{BB962C8B-B14F-4D97-AF65-F5344CB8AC3E}">
        <p14:creationId xmlns:p14="http://schemas.microsoft.com/office/powerpoint/2010/main" val="3531663813"/>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16970</TotalTime>
  <Words>1252</Words>
  <Application>Microsoft Macintosh PowerPoint</Application>
  <PresentationFormat>Custom</PresentationFormat>
  <Paragraphs>338</Paragraphs>
  <Slides>25</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Gill Sans</vt:lpstr>
      <vt:lpstr>Gill Sans MT</vt:lpstr>
      <vt:lpstr>Gill Sans SemiBold</vt:lpstr>
      <vt:lpstr>Helvetica</vt:lpstr>
      <vt:lpstr>Helvetica Light</vt:lpstr>
      <vt:lpstr>Helvetica Neue</vt:lpstr>
      <vt:lpstr>White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Andrew Jennings</cp:lastModifiedBy>
  <cp:revision>300</cp:revision>
  <dcterms:modified xsi:type="dcterms:W3CDTF">2021-09-05T11:17:48Z</dcterms:modified>
</cp:coreProperties>
</file>