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71"/>
    <p:restoredTop sz="94669"/>
  </p:normalViewPr>
  <p:slideViewPr>
    <p:cSldViewPr snapToGrid="0" snapToObjects="1">
      <p:cViewPr varScale="1">
        <p:scale>
          <a:sx n="60" d="100"/>
          <a:sy n="60" d="100"/>
        </p:scale>
        <p:origin x="26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753270" y="3226831"/>
            <a:ext cx="7881966"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a:t>
            </a:r>
            <a:r>
              <a:rPr dirty="0">
                <a:latin typeface="Gill Sans MT" panose="020B0502020104020203" pitchFamily="34" charset="77"/>
              </a:rPr>
              <a:t> </a:t>
            </a:r>
            <a:r>
              <a:rPr lang="en-GB" dirty="0">
                <a:latin typeface="Gill Sans MT" panose="020B0502020104020203" pitchFamily="34" charset="77"/>
              </a:rPr>
              <a:t>– 13th September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89066" y="1309202"/>
            <a:ext cx="451566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comfortable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012987"/>
            <a:ext cx="663759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piece of furniture or an item of clothing is comfortable, it makes you feel physically relaxed when you use it, for example because it is soft.</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Romesh felt </a:t>
            </a:r>
            <a:r>
              <a:rPr lang="en-GB" sz="4000" b="1" dirty="0">
                <a:latin typeface="Gill Sans MT" panose="020B0502020104020203" pitchFamily="34" charset="77"/>
              </a:rPr>
              <a:t>comfortable</a:t>
            </a:r>
            <a:r>
              <a:rPr lang="en-GB" sz="4000" dirty="0">
                <a:latin typeface="Gill Sans MT" panose="020B0502020104020203" pitchFamily="34" charset="77"/>
              </a:rPr>
              <a:t> around his new friends.</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com-fort-a-</a:t>
            </a:r>
            <a:r>
              <a:rPr lang="en-GB" dirty="0" err="1">
                <a:latin typeface="Gill Sans MT" panose="020B0502020104020203" pitchFamily="34" charset="77"/>
              </a:rPr>
              <a:t>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726549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snug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uncomfortable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uncomfortable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at 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threatened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4653601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comfortable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extremely comfortable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FCFC43C3-077F-8645-837B-8A2086C6D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8487" y="2846739"/>
            <a:ext cx="3153884" cy="3153884"/>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03704" y="1309202"/>
            <a:ext cx="241091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invade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931678"/>
            <a:ext cx="684517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say that people or animals invade a place, you mean that they enter it in large numbers, often in a way that is unpleasant or difficult to deal with.</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Aliens </a:t>
            </a:r>
            <a:r>
              <a:rPr lang="en-GB" sz="4000" b="1" dirty="0">
                <a:latin typeface="Gill Sans MT" panose="020B0502020104020203" pitchFamily="34" charset="77"/>
              </a:rPr>
              <a:t>invaded</a:t>
            </a:r>
            <a:r>
              <a:rPr lang="en-GB" sz="4000" dirty="0">
                <a:latin typeface="Gill Sans MT" panose="020B0502020104020203" pitchFamily="34" charset="77"/>
              </a:rPr>
              <a:t> Earth from another planet.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in-vade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4973303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suddenly invaded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cruel invasion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7186470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attack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withdraw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sion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trade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afraid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logo&#10;&#10;Description automatically generated">
            <a:extLst>
              <a:ext uri="{FF2B5EF4-FFF2-40B4-BE49-F238E27FC236}">
                <a16:creationId xmlns:a16="http://schemas.microsoft.com/office/drawing/2014/main" id="{C6B6DCB7-69F1-2F43-95A4-E7B4B63D5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096" y="2765229"/>
            <a:ext cx="3074788" cy="3074788"/>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08452" y="1309202"/>
            <a:ext cx="390491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investigate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882091"/>
            <a:ext cx="6605895"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someone, especially an official, investigates an event, situation, or claim, they try to find out what happened or what is the truth.</a:t>
            </a:r>
            <a:endParaRPr sz="32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Class 5 were </a:t>
            </a:r>
            <a:r>
              <a:rPr lang="en-GB" sz="4000" b="1" dirty="0">
                <a:latin typeface="Gill Sans MT" panose="020B0502020104020203" pitchFamily="34" charset="77"/>
              </a:rPr>
              <a:t>investigating</a:t>
            </a:r>
            <a:r>
              <a:rPr lang="en-GB" sz="4000" dirty="0">
                <a:latin typeface="Gill Sans MT" panose="020B0502020104020203" pitchFamily="34" charset="77"/>
              </a:rPr>
              <a:t> states of matter.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ves</a:t>
            </a:r>
            <a:r>
              <a:rPr lang="en-GB" dirty="0">
                <a:latin typeface="Gill Sans MT" panose="020B0502020104020203" pitchFamily="34" charset="77"/>
              </a:rPr>
              <a:t>-</a:t>
            </a:r>
            <a:r>
              <a:rPr lang="en-GB" dirty="0" err="1">
                <a:latin typeface="Gill Sans MT" panose="020B0502020104020203" pitchFamily="34" charset="77"/>
              </a:rPr>
              <a:t>ti</a:t>
            </a:r>
            <a:r>
              <a:rPr lang="en-GB" dirty="0">
                <a:latin typeface="Gill Sans MT" panose="020B0502020104020203" pitchFamily="34" charset="77"/>
              </a:rPr>
              <a:t>-gate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44237842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investigated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thoroughly investigated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1016952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study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topic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examine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police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A19D61F5-DC3B-A544-BAD4-4BEF036AE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067" y="2385457"/>
            <a:ext cx="3411356" cy="3411356"/>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5239" y="1309202"/>
            <a:ext cx="297036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ruthless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780941"/>
            <a:ext cx="6521849"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say that someone is ruthless, you mean that you disapprove of them because they are very harsh or cruel, and will do anything that is necessary to achieve what they want.</a:t>
            </a:r>
            <a:endParaRPr sz="28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Jeremy was </a:t>
            </a:r>
            <a:r>
              <a:rPr lang="en-GB" b="1" dirty="0">
                <a:latin typeface="Gill Sans MT" panose="020B0502020104020203" pitchFamily="34" charset="77"/>
              </a:rPr>
              <a:t>ruthless</a:t>
            </a:r>
            <a:r>
              <a:rPr lang="en-GB" dirty="0">
                <a:latin typeface="Gill Sans MT" panose="020B0502020104020203" pitchFamily="34" charset="77"/>
              </a:rPr>
              <a:t> when it came to picking teams.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ruth-less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4477520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extremely ruthless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rather ruthlessly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51871192"/>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merciless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merciful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toothless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cut-throat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compassionate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truthless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98FDECA8-2633-E04C-8E48-E041BA242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7489" y="2251269"/>
            <a:ext cx="3887416" cy="3887416"/>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51322" y="1309202"/>
            <a:ext cx="20085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focus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329626"/>
            <a:ext cx="643629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Your focus on something is the special attention that you pay it.</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Isabelle was totally </a:t>
            </a:r>
            <a:r>
              <a:rPr lang="en-GB" sz="4000" b="1" dirty="0">
                <a:latin typeface="Gill Sans MT" panose="020B0502020104020203" pitchFamily="34" charset="77"/>
              </a:rPr>
              <a:t>focused</a:t>
            </a:r>
            <a:r>
              <a:rPr lang="en-GB" sz="4000" dirty="0">
                <a:latin typeface="Gill Sans MT" panose="020B0502020104020203" pitchFamily="34" charset="77"/>
              </a:rPr>
              <a:t> on her painting.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fo-cus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2302950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 focus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pure focus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3959520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attention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hocus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concentration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pocus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icon&#10;&#10;Description automatically generated">
            <a:extLst>
              <a:ext uri="{FF2B5EF4-FFF2-40B4-BE49-F238E27FC236}">
                <a16:creationId xmlns:a16="http://schemas.microsoft.com/office/drawing/2014/main" id="{FD7DC973-944B-FF42-9615-3C7D88366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769" y="2437628"/>
            <a:ext cx="3724394" cy="3724394"/>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7972467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search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refill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close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boil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5553061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comfortable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invade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investigate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ruthless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69906349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search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boil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refill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polish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593001372"/>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for something or someone, you look carefully for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you fill it again after it has been emptied.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you put polish on it or rub it with a cloth to make it shine.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a kettle or pan, or put it on to ***, you heat the water inside it until it boils.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 something such as a door or lid or when it ***, it moves so that a hole, gap, or opening is covered.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A picture containing text, iPod, cellphone&#10;&#10;Description automatically generated">
            <a:extLst>
              <a:ext uri="{FF2B5EF4-FFF2-40B4-BE49-F238E27FC236}">
                <a16:creationId xmlns:a16="http://schemas.microsoft.com/office/drawing/2014/main" id="{107F4773-6E2B-5245-8D22-C750F2DEF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2580624"/>
            <a:ext cx="1103642" cy="1103642"/>
          </a:xfrm>
          <a:prstGeom prst="rect">
            <a:avLst/>
          </a:prstGeom>
        </p:spPr>
      </p:pic>
      <p:pic>
        <p:nvPicPr>
          <p:cNvPr id="20" name="Picture 19" descr="Icon&#10;&#10;Description automatically generated">
            <a:extLst>
              <a:ext uri="{FF2B5EF4-FFF2-40B4-BE49-F238E27FC236}">
                <a16:creationId xmlns:a16="http://schemas.microsoft.com/office/drawing/2014/main" id="{3C73754A-B068-7643-89DB-3E187DF3D1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0533" y="6353891"/>
            <a:ext cx="1234409" cy="1234409"/>
          </a:xfrm>
          <a:prstGeom prst="rect">
            <a:avLst/>
          </a:prstGeom>
        </p:spPr>
      </p:pic>
      <p:pic>
        <p:nvPicPr>
          <p:cNvPr id="26" name="Picture 25" descr="Icon&#10;&#10;Description automatically generated">
            <a:extLst>
              <a:ext uri="{FF2B5EF4-FFF2-40B4-BE49-F238E27FC236}">
                <a16:creationId xmlns:a16="http://schemas.microsoft.com/office/drawing/2014/main" id="{D3520891-4932-E548-8DC3-71AF7D820A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357" y="3853563"/>
            <a:ext cx="1148097" cy="1148097"/>
          </a:xfrm>
          <a:prstGeom prst="rect">
            <a:avLst/>
          </a:prstGeom>
        </p:spPr>
      </p:pic>
      <p:pic>
        <p:nvPicPr>
          <p:cNvPr id="27" name="Picture 26" descr="Icon&#10;&#10;Description automatically generated">
            <a:extLst>
              <a:ext uri="{FF2B5EF4-FFF2-40B4-BE49-F238E27FC236}">
                <a16:creationId xmlns:a16="http://schemas.microsoft.com/office/drawing/2014/main" id="{6F7CD8F5-9723-364B-B0A2-DFCE2F3C5E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5917" y="7953652"/>
            <a:ext cx="955615" cy="955615"/>
          </a:xfrm>
          <a:prstGeom prst="rect">
            <a:avLst/>
          </a:prstGeom>
        </p:spPr>
      </p:pic>
      <p:pic>
        <p:nvPicPr>
          <p:cNvPr id="28" name="Picture 27" descr="Icon&#10;&#10;Description automatically generated">
            <a:extLst>
              <a:ext uri="{FF2B5EF4-FFF2-40B4-BE49-F238E27FC236}">
                <a16:creationId xmlns:a16="http://schemas.microsoft.com/office/drawing/2014/main" id="{9AE010F7-2F4C-444C-8833-5425C43EBF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2675" y="5417155"/>
            <a:ext cx="626484" cy="626484"/>
          </a:xfrm>
          <a:prstGeom prst="rect">
            <a:avLst/>
          </a:prstGeom>
        </p:spPr>
      </p:pic>
      <p:pic>
        <p:nvPicPr>
          <p:cNvPr id="30" name="Picture 29" descr="A picture containing logo&#10;&#10;Description automatically generated">
            <a:extLst>
              <a:ext uri="{FF2B5EF4-FFF2-40B4-BE49-F238E27FC236}">
                <a16:creationId xmlns:a16="http://schemas.microsoft.com/office/drawing/2014/main" id="{63E66A52-BBCC-1A4E-897D-18D792AEA9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90013" y="5170957"/>
            <a:ext cx="1118881" cy="111888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10029046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comfortable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invade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investigate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ruthless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focus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180098970"/>
              </p:ext>
            </p:extLst>
          </p:nvPr>
        </p:nvGraphicFramePr>
        <p:xfrm>
          <a:off x="5307795" y="1251704"/>
          <a:ext cx="4826233" cy="7779456"/>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say that people or animals *** a place, you mean that they enter it in large numbers, often in a way that is unpleasant or difficult to deal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someone, especially an official, *** an event, situation, or claim, they try to find out what happened or what is the truth.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say that someone is ***, you mean that you disapprove of them because they are very harsh or cruel, and will do anything that is necessary to achieve what they want.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Your *** on something is the special attention that you pay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a piece of furniture or an item of clothing is ***, it makes you feel physically relaxed when you use it, for example because it is soft.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Icon&#10;&#10;Description automatically generated">
            <a:extLst>
              <a:ext uri="{FF2B5EF4-FFF2-40B4-BE49-F238E27FC236}">
                <a16:creationId xmlns:a16="http://schemas.microsoft.com/office/drawing/2014/main" id="{F04BFA35-DC2C-CE40-BC98-81F08967F2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254" y="7761773"/>
            <a:ext cx="1137162" cy="1137162"/>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82D0455A-F58A-A740-B4BA-00DDB9C720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4761" y="2429701"/>
            <a:ext cx="933590" cy="933590"/>
          </a:xfrm>
          <a:prstGeom prst="rect">
            <a:avLst/>
          </a:prstGeom>
        </p:spPr>
      </p:pic>
      <p:pic>
        <p:nvPicPr>
          <p:cNvPr id="21" name="Picture 20" descr="Icon&#10;&#10;Description automatically generated">
            <a:extLst>
              <a:ext uri="{FF2B5EF4-FFF2-40B4-BE49-F238E27FC236}">
                <a16:creationId xmlns:a16="http://schemas.microsoft.com/office/drawing/2014/main" id="{78A020B3-90F1-A647-B3B4-8F14D3BE61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0004" y="3584009"/>
            <a:ext cx="1006799" cy="1006799"/>
          </a:xfrm>
          <a:prstGeom prst="rect">
            <a:avLst/>
          </a:prstGeom>
        </p:spPr>
      </p:pic>
      <p:pic>
        <p:nvPicPr>
          <p:cNvPr id="25" name="Picture 24" descr="Icon&#10;&#10;Description automatically generated">
            <a:extLst>
              <a:ext uri="{FF2B5EF4-FFF2-40B4-BE49-F238E27FC236}">
                <a16:creationId xmlns:a16="http://schemas.microsoft.com/office/drawing/2014/main" id="{2C207B3A-BC30-3946-89F3-C65E4EE3D6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8984" y="4811526"/>
            <a:ext cx="1261885" cy="1261885"/>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E4840BB0-0CE4-5345-A93C-20980DB939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6886" y="6220487"/>
            <a:ext cx="1346080" cy="134608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792368" y="3085008"/>
            <a:ext cx="20133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search</a:t>
            </a:r>
            <a:endParaRPr b="1" dirty="0">
              <a:latin typeface="Gill Sans MT" panose="020B0502020104020203" pitchFamily="34" charset="77"/>
              <a:sym typeface="American Typewriter"/>
            </a:endParaRPr>
          </a:p>
        </p:txBody>
      </p:sp>
      <p:sp>
        <p:nvSpPr>
          <p:cNvPr id="134" name="office"/>
          <p:cNvSpPr txBox="1"/>
          <p:nvPr/>
        </p:nvSpPr>
        <p:spPr>
          <a:xfrm>
            <a:off x="3207554" y="3993661"/>
            <a:ext cx="118301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boil</a:t>
            </a:r>
            <a:endParaRPr dirty="0">
              <a:latin typeface="Gill Sans MT" panose="020B0502020104020203" pitchFamily="34" charset="77"/>
            </a:endParaRPr>
          </a:p>
        </p:txBody>
      </p:sp>
      <p:sp>
        <p:nvSpPr>
          <p:cNvPr id="135" name="spare"/>
          <p:cNvSpPr txBox="1"/>
          <p:nvPr/>
        </p:nvSpPr>
        <p:spPr>
          <a:xfrm>
            <a:off x="3084114" y="4843260"/>
            <a:ext cx="142988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refill</a:t>
            </a:r>
            <a:endParaRPr b="1" dirty="0">
              <a:latin typeface="Gill Sans MT" panose="020B0502020104020203" pitchFamily="34" charset="77"/>
              <a:sym typeface="American Typewriter"/>
            </a:endParaRPr>
          </a:p>
        </p:txBody>
      </p:sp>
      <p:sp>
        <p:nvSpPr>
          <p:cNvPr id="136" name="chipped"/>
          <p:cNvSpPr txBox="1"/>
          <p:nvPr/>
        </p:nvSpPr>
        <p:spPr>
          <a:xfrm>
            <a:off x="3011983" y="5769060"/>
            <a:ext cx="15741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close</a:t>
            </a:r>
            <a:endParaRPr dirty="0">
              <a:latin typeface="Gill Sans MT" panose="020B0502020104020203" pitchFamily="34" charset="77"/>
            </a:endParaRPr>
          </a:p>
        </p:txBody>
      </p:sp>
      <p:sp>
        <p:nvSpPr>
          <p:cNvPr id="137" name="lift"/>
          <p:cNvSpPr txBox="1"/>
          <p:nvPr/>
        </p:nvSpPr>
        <p:spPr>
          <a:xfrm>
            <a:off x="2890157" y="6639612"/>
            <a:ext cx="18178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polish</a:t>
            </a:r>
            <a:endParaRPr dirty="0">
              <a:latin typeface="Gill Sans MT" panose="020B0502020104020203" pitchFamily="34" charset="77"/>
            </a:endParaRPr>
          </a:p>
        </p:txBody>
      </p:sp>
      <p:sp>
        <p:nvSpPr>
          <p:cNvPr id="138" name="mutter"/>
          <p:cNvSpPr txBox="1"/>
          <p:nvPr/>
        </p:nvSpPr>
        <p:spPr>
          <a:xfrm>
            <a:off x="8212686" y="3961911"/>
            <a:ext cx="200696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invade</a:t>
            </a:r>
            <a:endParaRPr b="1" dirty="0">
              <a:latin typeface="Gill Sans MT" panose="020B0502020104020203" pitchFamily="34" charset="77"/>
              <a:sym typeface="American Typewriter"/>
            </a:endParaRPr>
          </a:p>
        </p:txBody>
      </p:sp>
      <p:sp>
        <p:nvSpPr>
          <p:cNvPr id="139" name="unveil"/>
          <p:cNvSpPr txBox="1"/>
          <p:nvPr/>
        </p:nvSpPr>
        <p:spPr>
          <a:xfrm>
            <a:off x="7908519" y="5750010"/>
            <a:ext cx="24253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ruthless</a:t>
            </a:r>
            <a:endParaRPr b="1" dirty="0">
              <a:latin typeface="Gill Sans MT" panose="020B0502020104020203" pitchFamily="34" charset="77"/>
              <a:sym typeface="American Typewriter"/>
            </a:endParaRPr>
          </a:p>
        </p:txBody>
      </p:sp>
      <p:sp>
        <p:nvSpPr>
          <p:cNvPr id="140" name="tolerate"/>
          <p:cNvSpPr txBox="1"/>
          <p:nvPr/>
        </p:nvSpPr>
        <p:spPr>
          <a:xfrm>
            <a:off x="7361503" y="3065958"/>
            <a:ext cx="37093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comfortable</a:t>
            </a:r>
            <a:endParaRPr dirty="0">
              <a:latin typeface="Gill Sans MT" panose="020B0502020104020203" pitchFamily="34" charset="77"/>
            </a:endParaRPr>
          </a:p>
        </p:txBody>
      </p:sp>
      <p:sp>
        <p:nvSpPr>
          <p:cNvPr id="141" name="fixation"/>
          <p:cNvSpPr txBox="1"/>
          <p:nvPr/>
        </p:nvSpPr>
        <p:spPr>
          <a:xfrm>
            <a:off x="7579510" y="4824210"/>
            <a:ext cx="327333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investigate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369381" y="6639611"/>
            <a:ext cx="16142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focus</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24109" y="16432"/>
            <a:ext cx="814646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search</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2965" y="5203194"/>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boil</a:t>
            </a:r>
            <a:endParaRPr sz="28700" dirty="0">
              <a:latin typeface="Gill Sans MT" panose="020B0502020104020203" pitchFamily="34" charset="77"/>
            </a:endParaRPr>
          </a:p>
        </p:txBody>
      </p:sp>
      <p:pic>
        <p:nvPicPr>
          <p:cNvPr id="16" name="Picture 15" descr="A picture containing text, iPod, cellphone&#10;&#10;Description automatically generated">
            <a:extLst>
              <a:ext uri="{FF2B5EF4-FFF2-40B4-BE49-F238E27FC236}">
                <a16:creationId xmlns:a16="http://schemas.microsoft.com/office/drawing/2014/main" id="{CA536AEF-7966-E848-8859-33D4D904B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570" y="769884"/>
            <a:ext cx="3079089" cy="3079089"/>
          </a:xfrm>
          <a:prstGeom prst="rect">
            <a:avLst/>
          </a:prstGeom>
        </p:spPr>
      </p:pic>
      <p:pic>
        <p:nvPicPr>
          <p:cNvPr id="19" name="Picture 18" descr="Icon&#10;&#10;Description automatically generated">
            <a:extLst>
              <a:ext uri="{FF2B5EF4-FFF2-40B4-BE49-F238E27FC236}">
                <a16:creationId xmlns:a16="http://schemas.microsoft.com/office/drawing/2014/main" id="{6BF5FE26-3262-2F4C-AF1C-02A748D3A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6220" y="5635584"/>
            <a:ext cx="3432188" cy="3432188"/>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27149" y="182698"/>
            <a:ext cx="556562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refill</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25371" y="5164399"/>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close</a:t>
            </a:r>
            <a:endParaRPr sz="199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9F35C1F6-71CC-694F-8C67-3F1CCD8A0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581456"/>
            <a:ext cx="3294012" cy="3294012"/>
          </a:xfrm>
          <a:prstGeom prst="rect">
            <a:avLst/>
          </a:prstGeom>
        </p:spPr>
      </p:pic>
      <p:pic>
        <p:nvPicPr>
          <p:cNvPr id="18" name="Picture 17" descr="Icon&#10;&#10;Description automatically generated">
            <a:extLst>
              <a:ext uri="{FF2B5EF4-FFF2-40B4-BE49-F238E27FC236}">
                <a16:creationId xmlns:a16="http://schemas.microsoft.com/office/drawing/2014/main" id="{7011E032-5F19-8943-B815-BC000BC7E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896" y="5686586"/>
            <a:ext cx="3326809" cy="3326809"/>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26862" y="473186"/>
            <a:ext cx="616354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polish</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42580" y="6130524"/>
            <a:ext cx="1234608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comfortable</a:t>
            </a:r>
            <a:endParaRPr sz="115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9673ED5F-668D-8744-A330-8D358811B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2453" y="1516042"/>
            <a:ext cx="1819099" cy="1819099"/>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100BE602-D8A5-CB47-A986-E8BF84608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7282" y="685828"/>
            <a:ext cx="3248854" cy="3248854"/>
          </a:xfrm>
          <a:prstGeom prst="rect">
            <a:avLst/>
          </a:prstGeom>
        </p:spPr>
      </p:pic>
      <p:pic>
        <p:nvPicPr>
          <p:cNvPr id="20" name="Picture 19" descr="Icon&#10;&#10;Description automatically generated">
            <a:extLst>
              <a:ext uri="{FF2B5EF4-FFF2-40B4-BE49-F238E27FC236}">
                <a16:creationId xmlns:a16="http://schemas.microsoft.com/office/drawing/2014/main" id="{81E746A2-F158-784D-BD4B-A83F8DF8B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152" y="5748387"/>
            <a:ext cx="3153884" cy="3153884"/>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540588"/>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invade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6000" y="6128393"/>
            <a:ext cx="10288591"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investigate</a:t>
            </a:r>
            <a:endParaRPr sz="13800" dirty="0">
              <a:latin typeface="Gill Sans MT" panose="020B0502020104020203" pitchFamily="34" charset="77"/>
            </a:endParaRPr>
          </a:p>
        </p:txBody>
      </p:sp>
      <p:pic>
        <p:nvPicPr>
          <p:cNvPr id="16" name="Picture 15" descr="A picture containing logo&#10;&#10;Description automatically generated">
            <a:extLst>
              <a:ext uri="{FF2B5EF4-FFF2-40B4-BE49-F238E27FC236}">
                <a16:creationId xmlns:a16="http://schemas.microsoft.com/office/drawing/2014/main" id="{EB84431E-C264-EC46-9D61-755FC5E67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5606" y="769884"/>
            <a:ext cx="3074788" cy="3074788"/>
          </a:xfrm>
          <a:prstGeom prst="rect">
            <a:avLst/>
          </a:prstGeom>
        </p:spPr>
      </p:pic>
      <p:pic>
        <p:nvPicPr>
          <p:cNvPr id="4" name="Picture 3" descr="Icon&#10;&#10;Description automatically generated">
            <a:extLst>
              <a:ext uri="{FF2B5EF4-FFF2-40B4-BE49-F238E27FC236}">
                <a16:creationId xmlns:a16="http://schemas.microsoft.com/office/drawing/2014/main" id="{79D68B7A-80F1-5D4A-BE7A-E891278CC0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751" y="5644241"/>
            <a:ext cx="3411356" cy="341135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53768" y="449550"/>
            <a:ext cx="8261878"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ruthless</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85442" y="5238452"/>
            <a:ext cx="941044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focus</a:t>
            </a:r>
            <a:endParaRPr sz="166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D6A886E5-27C0-FB47-B1B0-B1EC8EC0D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2186" y="842772"/>
            <a:ext cx="2736266" cy="2736266"/>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6536AB4A-F3F6-3F4B-9A99-1F35E2C3D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778" y="5548439"/>
            <a:ext cx="3724394" cy="3724394"/>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54020" y="2274766"/>
            <a:ext cx="20133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search</a:t>
            </a:r>
            <a:endParaRPr b="1" dirty="0">
              <a:latin typeface="Gill Sans MT" panose="020B0502020104020203" pitchFamily="34" charset="77"/>
              <a:sym typeface="American Typewriter"/>
            </a:endParaRPr>
          </a:p>
        </p:txBody>
      </p:sp>
      <p:sp>
        <p:nvSpPr>
          <p:cNvPr id="134" name="office"/>
          <p:cNvSpPr txBox="1"/>
          <p:nvPr/>
        </p:nvSpPr>
        <p:spPr>
          <a:xfrm>
            <a:off x="5969210" y="3183419"/>
            <a:ext cx="118301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boil</a:t>
            </a:r>
            <a:endParaRPr dirty="0">
              <a:latin typeface="Gill Sans MT" panose="020B0502020104020203" pitchFamily="34" charset="77"/>
            </a:endParaRPr>
          </a:p>
        </p:txBody>
      </p:sp>
      <p:sp>
        <p:nvSpPr>
          <p:cNvPr id="135" name="spare"/>
          <p:cNvSpPr txBox="1"/>
          <p:nvPr/>
        </p:nvSpPr>
        <p:spPr>
          <a:xfrm>
            <a:off x="5845765" y="4033018"/>
            <a:ext cx="142988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refill</a:t>
            </a:r>
            <a:endParaRPr b="1" dirty="0">
              <a:latin typeface="Gill Sans MT" panose="020B0502020104020203" pitchFamily="34" charset="77"/>
              <a:sym typeface="American Typewriter"/>
            </a:endParaRPr>
          </a:p>
        </p:txBody>
      </p:sp>
      <p:sp>
        <p:nvSpPr>
          <p:cNvPr id="136" name="chipped"/>
          <p:cNvSpPr txBox="1"/>
          <p:nvPr/>
        </p:nvSpPr>
        <p:spPr>
          <a:xfrm>
            <a:off x="5773638" y="4958818"/>
            <a:ext cx="15741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close</a:t>
            </a:r>
            <a:endParaRPr dirty="0">
              <a:latin typeface="Gill Sans MT" panose="020B0502020104020203" pitchFamily="34" charset="77"/>
            </a:endParaRPr>
          </a:p>
        </p:txBody>
      </p:sp>
      <p:sp>
        <p:nvSpPr>
          <p:cNvPr id="137" name="lift"/>
          <p:cNvSpPr txBox="1"/>
          <p:nvPr/>
        </p:nvSpPr>
        <p:spPr>
          <a:xfrm>
            <a:off x="5651814" y="5829370"/>
            <a:ext cx="18178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polish</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57242" y="3418118"/>
            <a:ext cx="200696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invade</a:t>
            </a:r>
            <a:endParaRPr b="1" dirty="0">
              <a:latin typeface="Gill Sans MT" panose="020B0502020104020203" pitchFamily="34" charset="77"/>
              <a:sym typeface="American Typewriter"/>
            </a:endParaRPr>
          </a:p>
        </p:txBody>
      </p:sp>
      <p:sp>
        <p:nvSpPr>
          <p:cNvPr id="140" name="tolerate"/>
          <p:cNvSpPr txBox="1"/>
          <p:nvPr/>
        </p:nvSpPr>
        <p:spPr>
          <a:xfrm>
            <a:off x="4706055" y="2522165"/>
            <a:ext cx="37093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comfortable</a:t>
            </a:r>
            <a:endParaRPr dirty="0">
              <a:latin typeface="Gill Sans MT" panose="020B0502020104020203" pitchFamily="34" charset="77"/>
            </a:endParaRPr>
          </a:p>
        </p:txBody>
      </p:sp>
      <p:sp>
        <p:nvSpPr>
          <p:cNvPr id="141" name="fixation"/>
          <p:cNvSpPr txBox="1"/>
          <p:nvPr/>
        </p:nvSpPr>
        <p:spPr>
          <a:xfrm>
            <a:off x="4924059" y="4280417"/>
            <a:ext cx="327333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investigate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89735" y="5188117"/>
            <a:ext cx="24253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ruthless</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95294" y="5996646"/>
            <a:ext cx="16142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focus</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0446" y="1309202"/>
            <a:ext cx="245740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search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917415"/>
            <a:ext cx="5827815"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search for something or someone, you look carefully for them.</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Julie was </a:t>
            </a:r>
            <a:r>
              <a:rPr lang="en-GB" sz="4000" b="1" dirty="0">
                <a:latin typeface="Gill Sans MT" panose="020B0502020104020203" pitchFamily="34" charset="77"/>
              </a:rPr>
              <a:t>searching</a:t>
            </a:r>
            <a:r>
              <a:rPr lang="en-GB" sz="4000" dirty="0">
                <a:latin typeface="Gill Sans MT" panose="020B0502020104020203" pitchFamily="34" charset="77"/>
              </a:rPr>
              <a:t> for he missing rubber.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search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6421016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hunt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church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3120532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searching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searched carefully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picture containing text, iPod, cellphone&#10;&#10;Description automatically generated">
            <a:extLst>
              <a:ext uri="{FF2B5EF4-FFF2-40B4-BE49-F238E27FC236}">
                <a16:creationId xmlns:a16="http://schemas.microsoft.com/office/drawing/2014/main" id="{A3D6421A-2D92-4A45-8524-D7EBBAE8F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715" y="2433268"/>
            <a:ext cx="3710207" cy="3710207"/>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8599" y="1309202"/>
            <a:ext cx="144110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boil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190962"/>
            <a:ext cx="6356561"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boil a kettle or pan, or put it on to boil, you heat the water inside it until it boils.</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Baines </a:t>
            </a:r>
            <a:r>
              <a:rPr lang="en-GB" sz="4000" b="1" dirty="0">
                <a:latin typeface="Gill Sans MT" panose="020B0502020104020203" pitchFamily="34" charset="77"/>
              </a:rPr>
              <a:t>boiled</a:t>
            </a:r>
            <a:r>
              <a:rPr lang="en-GB" sz="4000" dirty="0">
                <a:latin typeface="Gill Sans MT" panose="020B0502020104020203" pitchFamily="34" charset="77"/>
              </a:rPr>
              <a:t> the water for the experiment.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boil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592453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simmer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bubble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0875961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boiled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boiled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63A736F5-549C-9C45-A61E-AFF3A5F18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699" y="2297694"/>
            <a:ext cx="3813515" cy="381351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57149" y="1309202"/>
            <a:ext cx="170399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refill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4056" y="3866582"/>
            <a:ext cx="699747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If you refill something, you fill it again after it has been emptied.</a:t>
            </a:r>
            <a:endParaRPr sz="44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Alexia </a:t>
            </a:r>
            <a:r>
              <a:rPr lang="en-GB" sz="4000" b="1" dirty="0">
                <a:latin typeface="Gill Sans MT" panose="020B0502020104020203" pitchFamily="34" charset="77"/>
              </a:rPr>
              <a:t>refilled</a:t>
            </a:r>
            <a:r>
              <a:rPr lang="en-GB" sz="4000" dirty="0">
                <a:latin typeface="Gill Sans MT" panose="020B0502020104020203" pitchFamily="34" charset="77"/>
              </a:rPr>
              <a:t> her water bottle.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re-fill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182869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emotions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438833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refilled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refilled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3F40E51C-5568-2647-BF4E-A451D3239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489" y="2227755"/>
            <a:ext cx="3797142" cy="3797142"/>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8103" y="1309202"/>
            <a:ext cx="19620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close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97397" y="3934000"/>
            <a:ext cx="5793309"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close something such as a door or lid or when it closes, it moves so that a hole, gap, or opening is covered.</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Mufasa </a:t>
            </a:r>
            <a:r>
              <a:rPr lang="en-GB" sz="4000" b="1" dirty="0">
                <a:latin typeface="Gill Sans MT" panose="020B0502020104020203" pitchFamily="34" charset="77"/>
              </a:rPr>
              <a:t>closed</a:t>
            </a:r>
            <a:r>
              <a:rPr lang="en-GB" sz="4000" dirty="0">
                <a:latin typeface="Gill Sans MT" panose="020B0502020104020203" pitchFamily="34" charset="77"/>
              </a:rPr>
              <a:t> the the door gently.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close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593347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froze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slam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window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8970382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softly closed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gently closed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1BFBDCA-9E87-8645-BC49-BEDDC2AB2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154" y="2630466"/>
            <a:ext cx="3326809" cy="3326809"/>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1857" y="1309202"/>
            <a:ext cx="223458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polish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057934"/>
            <a:ext cx="586811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polish something, you put polish on it or rub it with a cloth to make it shine.</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Ruby was </a:t>
            </a:r>
            <a:r>
              <a:rPr lang="en-GB" sz="4000" b="1" dirty="0">
                <a:latin typeface="Gill Sans MT" panose="020B0502020104020203" pitchFamily="34" charset="77"/>
              </a:rPr>
              <a:t>polishing</a:t>
            </a:r>
            <a:r>
              <a:rPr lang="en-GB" sz="4000" dirty="0">
                <a:latin typeface="Gill Sans MT" panose="020B0502020104020203" pitchFamily="34" charset="77"/>
              </a:rPr>
              <a:t> the book covers in the library.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po-lish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5636647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abolish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wax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demolish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9343558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attentively polished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lovingly polished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CA559F9E-4811-9048-98C9-5CD4261E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56" y="3504352"/>
            <a:ext cx="1819099" cy="1819099"/>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200C7B17-04E4-F84F-87DD-2F10CCAED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6810" y="2658440"/>
            <a:ext cx="3248854" cy="3248854"/>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17048</TotalTime>
  <Words>1347</Words>
  <Application>Microsoft Macintosh PowerPoint</Application>
  <PresentationFormat>Custom</PresentationFormat>
  <Paragraphs>347</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301</cp:revision>
  <dcterms:modified xsi:type="dcterms:W3CDTF">2021-09-10T08:47:55Z</dcterms:modified>
</cp:coreProperties>
</file>