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44"/>
    <p:restoredTop sz="94640"/>
  </p:normalViewPr>
  <p:slideViewPr>
    <p:cSldViewPr snapToGrid="0" snapToObjects="1">
      <p:cViewPr varScale="1">
        <p:scale>
          <a:sx n="51" d="100"/>
          <a:sy n="51" d="100"/>
        </p:scale>
        <p:origin x="35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753270" y="3226831"/>
            <a:ext cx="7881966"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a:t>
            </a:r>
            <a:r>
              <a:rPr dirty="0">
                <a:latin typeface="Gill Sans MT" panose="020B0502020104020203" pitchFamily="34" charset="77"/>
              </a:rPr>
              <a:t> </a:t>
            </a:r>
            <a:r>
              <a:rPr lang="en-GB" dirty="0">
                <a:latin typeface="Gill Sans MT" panose="020B0502020104020203" pitchFamily="34" charset="77"/>
              </a:rPr>
              <a:t>– 20th September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4157" y="1309202"/>
            <a:ext cx="29254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obvious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382319"/>
            <a:ext cx="6637591"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something is obvious, it is easy to see or understand.</a:t>
            </a:r>
            <a:endParaRPr sz="40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answer was </a:t>
            </a:r>
            <a:r>
              <a:rPr lang="en-GB" sz="4000" b="1" dirty="0">
                <a:latin typeface="Gill Sans MT" panose="020B0502020104020203" pitchFamily="34" charset="77"/>
              </a:rPr>
              <a:t>obvious</a:t>
            </a:r>
            <a:r>
              <a:rPr lang="en-GB" sz="4000" dirty="0">
                <a:latin typeface="Gill Sans MT" panose="020B0502020104020203" pitchFamily="34" charset="77"/>
              </a:rPr>
              <a:t> to everyone but Richard.</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ob</a:t>
            </a:r>
            <a:r>
              <a:rPr lang="en-GB" dirty="0">
                <a:latin typeface="Gill Sans MT" panose="020B0502020104020203" pitchFamily="34" charset="77"/>
              </a:rPr>
              <a:t>-vi-</a:t>
            </a:r>
            <a:r>
              <a:rPr lang="en-GB" dirty="0" err="1">
                <a:latin typeface="Gill Sans MT" panose="020B0502020104020203" pitchFamily="34" charset="77"/>
              </a:rPr>
              <a:t>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9644145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clear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obscure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apparent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idea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916395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obvious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so obvious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B50F1488-0449-5B44-A95D-F6880FD4A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787" y="2538666"/>
            <a:ext cx="3447284" cy="3447284"/>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8499" y="1309202"/>
            <a:ext cx="156132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301010"/>
            <a:ext cx="6845172"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something is pale, it is very light in colour or almost white.</a:t>
            </a:r>
            <a:endParaRPr sz="40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Alex’s face turned </a:t>
            </a:r>
            <a:r>
              <a:rPr lang="en-GB" sz="4000" b="1" dirty="0">
                <a:latin typeface="Gill Sans MT" panose="020B0502020104020203" pitchFamily="34" charset="77"/>
              </a:rPr>
              <a:t>pale</a:t>
            </a:r>
            <a:r>
              <a:rPr lang="en-GB" sz="4000" dirty="0">
                <a:latin typeface="Gill Sans MT" panose="020B0502020104020203" pitchFamily="34" charset="77"/>
              </a:rPr>
              <a:t> when he saw what was for lunch.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8877313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pale and unwell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became pale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1142002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pasty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flushed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scale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detail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11" name="Picture 10" descr="Icon&#10;&#10;Description automatically generated">
            <a:extLst>
              <a:ext uri="{FF2B5EF4-FFF2-40B4-BE49-F238E27FC236}">
                <a16:creationId xmlns:a16="http://schemas.microsoft.com/office/drawing/2014/main" id="{2C5BD7D1-21EA-C949-B0EE-A3A1CD48B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625" y="2407215"/>
            <a:ext cx="3685965" cy="3685965"/>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024298" y="1309202"/>
            <a:ext cx="407323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sensational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758981"/>
            <a:ext cx="6605895"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sensational result, event, or situation is so remarkable that it causes great excitement and interest.</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assembly was </a:t>
            </a:r>
            <a:r>
              <a:rPr lang="en-GB" sz="4000" b="1" dirty="0">
                <a:latin typeface="Gill Sans MT" panose="020B0502020104020203" pitchFamily="34" charset="77"/>
              </a:rPr>
              <a:t>sensational</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sen</a:t>
            </a:r>
            <a:r>
              <a:rPr lang="en-GB" dirty="0">
                <a:latin typeface="Gill Sans MT" panose="020B0502020104020203" pitchFamily="34" charset="77"/>
              </a:rPr>
              <a:t>-</a:t>
            </a:r>
            <a:r>
              <a:rPr lang="en-GB" dirty="0" err="1">
                <a:latin typeface="Gill Sans MT" panose="020B0502020104020203" pitchFamily="34" charset="77"/>
              </a:rPr>
              <a:t>sa</a:t>
            </a:r>
            <a:r>
              <a:rPr lang="en-GB" dirty="0">
                <a:latin typeface="Gill Sans MT" panose="020B0502020104020203" pitchFamily="34" charset="77"/>
              </a:rPr>
              <a:t>-</a:t>
            </a:r>
            <a:r>
              <a:rPr lang="en-GB" dirty="0" err="1">
                <a:latin typeface="Gill Sans MT" panose="020B0502020104020203" pitchFamily="34" charset="77"/>
              </a:rPr>
              <a:t>tion</a:t>
            </a:r>
            <a:r>
              <a:rPr lang="en-GB" dirty="0">
                <a:latin typeface="Gill Sans MT" panose="020B0502020104020203" pitchFamily="34" charset="77"/>
              </a:rPr>
              <a:t>-al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7527788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truly sensational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sensational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3200439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amazing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educational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performance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astonishing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inspirational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Icon&#10;&#10;Description automatically generated">
            <a:extLst>
              <a:ext uri="{FF2B5EF4-FFF2-40B4-BE49-F238E27FC236}">
                <a16:creationId xmlns:a16="http://schemas.microsoft.com/office/drawing/2014/main" id="{87001F63-645B-0D44-AE89-7CCE2D2EC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759" y="2620650"/>
            <a:ext cx="3366717" cy="3366717"/>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26919" y="1309202"/>
            <a:ext cx="288700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delicate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2"/>
            <a:ext cx="682716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is delicate, it is easy to harm, damage, or break, and needs to be handled or treated carefully.</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They took turns at holding the </a:t>
            </a:r>
            <a:r>
              <a:rPr lang="en-GB" b="1" dirty="0">
                <a:latin typeface="Gill Sans MT" panose="020B0502020104020203" pitchFamily="34" charset="77"/>
              </a:rPr>
              <a:t>delicate</a:t>
            </a:r>
            <a:r>
              <a:rPr lang="en-GB" dirty="0">
                <a:latin typeface="Gill Sans MT" panose="020B0502020104020203" pitchFamily="34" charset="77"/>
              </a:rPr>
              <a:t> Roman vase.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del-</a:t>
            </a:r>
            <a:r>
              <a:rPr lang="en-GB" dirty="0" err="1">
                <a:latin typeface="Gill Sans MT" panose="020B0502020104020203" pitchFamily="34" charset="77"/>
              </a:rPr>
              <a:t>i</a:t>
            </a:r>
            <a:r>
              <a:rPr lang="en-GB" dirty="0">
                <a:latin typeface="Gill Sans MT" panose="020B0502020104020203" pitchFamily="34" charset="77"/>
              </a:rPr>
              <a:t>-cate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763318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delicate and breakable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expensive and delicate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56279819"/>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fragile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item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breakable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durable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Logo&#10;&#10;Description automatically generated">
            <a:extLst>
              <a:ext uri="{FF2B5EF4-FFF2-40B4-BE49-F238E27FC236}">
                <a16:creationId xmlns:a16="http://schemas.microsoft.com/office/drawing/2014/main" id="{64184899-8D4E-5E43-8AF9-10DFA9705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975" y="2623580"/>
            <a:ext cx="3548344" cy="354834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89982" y="1309202"/>
            <a:ext cx="173124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grim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8" y="4052627"/>
            <a:ext cx="685214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situation or piece of information that is grim is unpleasant, depressing, and difficult to accept.</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weather outside was looking particularly </a:t>
            </a:r>
            <a:r>
              <a:rPr lang="en-GB" sz="4000" b="1" dirty="0">
                <a:latin typeface="Gill Sans MT" panose="020B0502020104020203" pitchFamily="34" charset="77"/>
              </a:rPr>
              <a:t>grim</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grim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62837658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grim look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looked grimly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8800400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bleak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pleasant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swim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outcome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9A698AF6-7BE3-034C-942A-3B39CB937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085" y="2582466"/>
            <a:ext cx="3201693" cy="3201693"/>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2578584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noise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scream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twist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excuse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2767969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pale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sensational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delicate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grim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09562588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scream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twist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excuse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009544786"/>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someone ***, they make a very loud, high-pitched cry, for example because they are in pain or are very frightened.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 is a loud or unpleasant sound.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An *** is a reason which you give in order to explain why something has been done or has not been done, or in order to avoid doing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turn it to make a spiral shape, for example by turning the two ends of it in opposite directions.</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someone or something, you turn so that you are looking at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Icon&#10;&#10;Description automatically generated">
            <a:extLst>
              <a:ext uri="{FF2B5EF4-FFF2-40B4-BE49-F238E27FC236}">
                <a16:creationId xmlns:a16="http://schemas.microsoft.com/office/drawing/2014/main" id="{75EA3EEF-9E5B-AE4D-BBCE-07C506BD2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3436" y="3760297"/>
            <a:ext cx="1168202" cy="1168202"/>
          </a:xfrm>
          <a:prstGeom prst="rect">
            <a:avLst/>
          </a:prstGeom>
        </p:spPr>
      </p:pic>
      <p:pic>
        <p:nvPicPr>
          <p:cNvPr id="23" name="Picture 22" descr="Icon&#10;&#10;Description automatically generated">
            <a:extLst>
              <a:ext uri="{FF2B5EF4-FFF2-40B4-BE49-F238E27FC236}">
                <a16:creationId xmlns:a16="http://schemas.microsoft.com/office/drawing/2014/main" id="{A5841C2D-6527-854A-A62C-053228982C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6839" y="7535924"/>
            <a:ext cx="1267006" cy="1267006"/>
          </a:xfrm>
          <a:prstGeom prst="rect">
            <a:avLst/>
          </a:prstGeom>
        </p:spPr>
      </p:pic>
      <p:pic>
        <p:nvPicPr>
          <p:cNvPr id="24" name="Picture 23" descr="Icon&#10;&#10;Description automatically generated">
            <a:extLst>
              <a:ext uri="{FF2B5EF4-FFF2-40B4-BE49-F238E27FC236}">
                <a16:creationId xmlns:a16="http://schemas.microsoft.com/office/drawing/2014/main" id="{804EDB44-E551-3241-8E25-2F8D6A72D0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2180" y="2357502"/>
            <a:ext cx="1267006" cy="1267006"/>
          </a:xfrm>
          <a:prstGeom prst="rect">
            <a:avLst/>
          </a:prstGeom>
        </p:spPr>
      </p:pic>
      <p:pic>
        <p:nvPicPr>
          <p:cNvPr id="25" name="Picture 24" descr="Icon&#10;&#10;Description automatically generated">
            <a:extLst>
              <a:ext uri="{FF2B5EF4-FFF2-40B4-BE49-F238E27FC236}">
                <a16:creationId xmlns:a16="http://schemas.microsoft.com/office/drawing/2014/main" id="{E496E66F-2104-DA43-A669-D63355139D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82879">
            <a:off x="10286176" y="6370054"/>
            <a:ext cx="1271692" cy="1271692"/>
          </a:xfrm>
          <a:prstGeom prst="rect">
            <a:avLst/>
          </a:prstGeom>
        </p:spPr>
      </p:pic>
      <p:pic>
        <p:nvPicPr>
          <p:cNvPr id="29" name="Picture 28" descr="Icon&#10;&#10;Description automatically generated">
            <a:extLst>
              <a:ext uri="{FF2B5EF4-FFF2-40B4-BE49-F238E27FC236}">
                <a16:creationId xmlns:a16="http://schemas.microsoft.com/office/drawing/2014/main" id="{D5C01EC2-D18D-EA4D-8ED7-3CD83E9392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63283" y="5029481"/>
            <a:ext cx="1168202" cy="116820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71956392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obvious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sensational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delicate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grim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049507759"/>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something is ***, it is very light in colour or almost white.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result, event, or situation is so remarkable that it causes great excitement and interest.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something is ***, it is easy to see or understand.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situation or piece of information that is *** is unpleasant, depressing, and difficult to accept.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is ***, it is easy to harm, damage, or break, and needs to be handled or treated carefully.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3" name="Picture 22" descr="Icon&#10;&#10;Description automatically generated">
            <a:extLst>
              <a:ext uri="{FF2B5EF4-FFF2-40B4-BE49-F238E27FC236}">
                <a16:creationId xmlns:a16="http://schemas.microsoft.com/office/drawing/2014/main" id="{F2EB2C21-DCEB-5A47-84DF-D1C07BEF7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943" y="5099240"/>
            <a:ext cx="1179810" cy="1179810"/>
          </a:xfrm>
          <a:prstGeom prst="rect">
            <a:avLst/>
          </a:prstGeom>
        </p:spPr>
      </p:pic>
      <p:pic>
        <p:nvPicPr>
          <p:cNvPr id="24" name="Picture 23" descr="Icon&#10;&#10;Description automatically generated">
            <a:extLst>
              <a:ext uri="{FF2B5EF4-FFF2-40B4-BE49-F238E27FC236}">
                <a16:creationId xmlns:a16="http://schemas.microsoft.com/office/drawing/2014/main" id="{6216558C-9C13-D14D-83AF-6BD39185F4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5454" y="2376360"/>
            <a:ext cx="1216380" cy="1216380"/>
          </a:xfrm>
          <a:prstGeom prst="rect">
            <a:avLst/>
          </a:prstGeom>
        </p:spPr>
      </p:pic>
      <p:pic>
        <p:nvPicPr>
          <p:cNvPr id="28" name="Picture 27" descr="Icon&#10;&#10;Description automatically generated">
            <a:extLst>
              <a:ext uri="{FF2B5EF4-FFF2-40B4-BE49-F238E27FC236}">
                <a16:creationId xmlns:a16="http://schemas.microsoft.com/office/drawing/2014/main" id="{24B4C824-A5B4-7C46-B16E-9882FFA06D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85454" y="3750199"/>
            <a:ext cx="1179810" cy="1179810"/>
          </a:xfrm>
          <a:prstGeom prst="rect">
            <a:avLst/>
          </a:prstGeom>
        </p:spPr>
      </p:pic>
      <p:pic>
        <p:nvPicPr>
          <p:cNvPr id="29" name="Picture 28" descr="Logo&#10;&#10;Description automatically generated">
            <a:extLst>
              <a:ext uri="{FF2B5EF4-FFF2-40B4-BE49-F238E27FC236}">
                <a16:creationId xmlns:a16="http://schemas.microsoft.com/office/drawing/2014/main" id="{EC550829-94E3-3645-A0C0-7169EC3E62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6860" y="7680534"/>
            <a:ext cx="1216381" cy="1216381"/>
          </a:xfrm>
          <a:prstGeom prst="rect">
            <a:avLst/>
          </a:prstGeom>
        </p:spPr>
      </p:pic>
      <p:pic>
        <p:nvPicPr>
          <p:cNvPr id="30" name="Picture 29" descr="Icon&#10;&#10;Description automatically generated">
            <a:extLst>
              <a:ext uri="{FF2B5EF4-FFF2-40B4-BE49-F238E27FC236}">
                <a16:creationId xmlns:a16="http://schemas.microsoft.com/office/drawing/2014/main" id="{FE53889F-7013-9440-9159-D2D042F572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5917" y="6492023"/>
            <a:ext cx="948646" cy="94864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85531" y="3085008"/>
            <a:ext cx="16270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noise</a:t>
            </a:r>
            <a:endParaRPr b="1" dirty="0">
              <a:latin typeface="Gill Sans MT" panose="020B0502020104020203" pitchFamily="34" charset="77"/>
              <a:sym typeface="American Typewriter"/>
            </a:endParaRPr>
          </a:p>
        </p:txBody>
      </p:sp>
      <p:sp>
        <p:nvSpPr>
          <p:cNvPr id="134" name="office"/>
          <p:cNvSpPr txBox="1"/>
          <p:nvPr/>
        </p:nvSpPr>
        <p:spPr>
          <a:xfrm>
            <a:off x="3156258" y="3993661"/>
            <a:ext cx="12856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face</a:t>
            </a:r>
            <a:endParaRPr dirty="0">
              <a:latin typeface="Gill Sans MT" panose="020B0502020104020203" pitchFamily="34" charset="77"/>
            </a:endParaRPr>
          </a:p>
        </p:txBody>
      </p:sp>
      <p:sp>
        <p:nvSpPr>
          <p:cNvPr id="135" name="spare"/>
          <p:cNvSpPr txBox="1"/>
          <p:nvPr/>
        </p:nvSpPr>
        <p:spPr>
          <a:xfrm>
            <a:off x="2674549" y="4843260"/>
            <a:ext cx="22490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scream</a:t>
            </a:r>
            <a:endParaRPr b="1" dirty="0">
              <a:latin typeface="Gill Sans MT" panose="020B0502020104020203" pitchFamily="34" charset="77"/>
              <a:sym typeface="American Typewriter"/>
            </a:endParaRPr>
          </a:p>
        </p:txBody>
      </p:sp>
      <p:sp>
        <p:nvSpPr>
          <p:cNvPr id="136" name="chipped"/>
          <p:cNvSpPr txBox="1"/>
          <p:nvPr/>
        </p:nvSpPr>
        <p:spPr>
          <a:xfrm>
            <a:off x="3028815" y="5769060"/>
            <a:ext cx="154048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twist</a:t>
            </a:r>
            <a:endParaRPr dirty="0">
              <a:latin typeface="Gill Sans MT" panose="020B0502020104020203" pitchFamily="34" charset="77"/>
            </a:endParaRPr>
          </a:p>
        </p:txBody>
      </p:sp>
      <p:sp>
        <p:nvSpPr>
          <p:cNvPr id="137" name="lift"/>
          <p:cNvSpPr txBox="1"/>
          <p:nvPr/>
        </p:nvSpPr>
        <p:spPr>
          <a:xfrm>
            <a:off x="2753902" y="6639612"/>
            <a:ext cx="20903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excuse</a:t>
            </a:r>
            <a:endParaRPr dirty="0">
              <a:latin typeface="Gill Sans MT" panose="020B0502020104020203" pitchFamily="34" charset="77"/>
            </a:endParaRPr>
          </a:p>
        </p:txBody>
      </p:sp>
      <p:sp>
        <p:nvSpPr>
          <p:cNvPr id="138" name="mutter"/>
          <p:cNvSpPr txBox="1"/>
          <p:nvPr/>
        </p:nvSpPr>
        <p:spPr>
          <a:xfrm>
            <a:off x="8556531" y="3961911"/>
            <a:ext cx="13192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pale</a:t>
            </a:r>
            <a:endParaRPr b="1" dirty="0">
              <a:latin typeface="Gill Sans MT" panose="020B0502020104020203" pitchFamily="34" charset="77"/>
              <a:sym typeface="American Typewriter"/>
            </a:endParaRPr>
          </a:p>
        </p:txBody>
      </p:sp>
      <p:sp>
        <p:nvSpPr>
          <p:cNvPr id="139" name="unveil"/>
          <p:cNvSpPr txBox="1"/>
          <p:nvPr/>
        </p:nvSpPr>
        <p:spPr>
          <a:xfrm>
            <a:off x="7918940" y="5750010"/>
            <a:ext cx="240450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delicate</a:t>
            </a:r>
            <a:endParaRPr b="1" dirty="0">
              <a:latin typeface="Gill Sans MT" panose="020B0502020104020203" pitchFamily="34" charset="77"/>
              <a:sym typeface="American Typewriter"/>
            </a:endParaRPr>
          </a:p>
        </p:txBody>
      </p:sp>
      <p:sp>
        <p:nvSpPr>
          <p:cNvPr id="140" name="tolerate"/>
          <p:cNvSpPr txBox="1"/>
          <p:nvPr/>
        </p:nvSpPr>
        <p:spPr>
          <a:xfrm>
            <a:off x="8045184" y="3065958"/>
            <a:ext cx="23419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obvious</a:t>
            </a:r>
            <a:endParaRPr dirty="0">
              <a:latin typeface="Gill Sans MT" panose="020B0502020104020203" pitchFamily="34" charset="77"/>
            </a:endParaRPr>
          </a:p>
        </p:txBody>
      </p:sp>
      <p:sp>
        <p:nvSpPr>
          <p:cNvPr id="141" name="fixation"/>
          <p:cNvSpPr txBox="1"/>
          <p:nvPr/>
        </p:nvSpPr>
        <p:spPr>
          <a:xfrm>
            <a:off x="7539438" y="4824210"/>
            <a:ext cx="33534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sensational</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427891" y="6639611"/>
            <a:ext cx="14972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grim</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44909" y="38973"/>
            <a:ext cx="664605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noise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2965" y="5203194"/>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face</a:t>
            </a:r>
            <a:endParaRPr sz="287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F957C1B0-A546-DF4E-A2FC-685694143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886" y="517935"/>
            <a:ext cx="3301560" cy="3301560"/>
          </a:xfrm>
          <a:prstGeom prst="rect">
            <a:avLst/>
          </a:prstGeom>
        </p:spPr>
      </p:pic>
      <p:pic>
        <p:nvPicPr>
          <p:cNvPr id="15" name="Picture 14" descr="Icon&#10;&#10;Description automatically generated">
            <a:extLst>
              <a:ext uri="{FF2B5EF4-FFF2-40B4-BE49-F238E27FC236}">
                <a16:creationId xmlns:a16="http://schemas.microsoft.com/office/drawing/2014/main" id="{69A22756-7321-784F-BFEF-7D41E9DA85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463" y="5301820"/>
            <a:ext cx="3939702" cy="3939702"/>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02756" y="364834"/>
            <a:ext cx="749083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scream</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95377" y="5190391"/>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twist</a:t>
            </a:r>
            <a:endParaRPr sz="199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7E485857-0463-E247-AA9E-0375D8471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865" y="566921"/>
            <a:ext cx="3516849" cy="3516849"/>
          </a:xfrm>
          <a:prstGeom prst="rect">
            <a:avLst/>
          </a:prstGeom>
        </p:spPr>
      </p:pic>
      <p:pic>
        <p:nvPicPr>
          <p:cNvPr id="4" name="Picture 3" descr="Icon&#10;&#10;Description automatically generated">
            <a:extLst>
              <a:ext uri="{FF2B5EF4-FFF2-40B4-BE49-F238E27FC236}">
                <a16:creationId xmlns:a16="http://schemas.microsoft.com/office/drawing/2014/main" id="{C5FE2CA6-9CAE-F74A-8D14-4428ED203C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82879">
            <a:off x="435100" y="5512185"/>
            <a:ext cx="4876800" cy="48768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08291" y="473186"/>
            <a:ext cx="720069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excuse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9278" y="5643529"/>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obvious</a:t>
            </a:r>
            <a:endParaRPr sz="115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D50BA730-776B-684B-9042-DBAD62EF5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414" y="496738"/>
            <a:ext cx="3463447" cy="3463447"/>
          </a:xfrm>
          <a:prstGeom prst="rect">
            <a:avLst/>
          </a:prstGeom>
        </p:spPr>
      </p:pic>
      <p:pic>
        <p:nvPicPr>
          <p:cNvPr id="4" name="Picture 3" descr="Icon&#10;&#10;Description automatically generated">
            <a:extLst>
              <a:ext uri="{FF2B5EF4-FFF2-40B4-BE49-F238E27FC236}">
                <a16:creationId xmlns:a16="http://schemas.microsoft.com/office/drawing/2014/main" id="{0DBB30D2-0EF8-2E46-A4B1-FDF1E29A9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24" y="5591044"/>
            <a:ext cx="3447284" cy="3447284"/>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53372" y="106917"/>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pale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6000" y="6254922"/>
            <a:ext cx="10288591"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sensational</a:t>
            </a:r>
            <a:endParaRPr sz="138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B78A967A-35B9-994F-9A6D-8210FEE42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648" y="369111"/>
            <a:ext cx="3685965" cy="3685965"/>
          </a:xfrm>
          <a:prstGeom prst="rect">
            <a:avLst/>
          </a:prstGeom>
        </p:spPr>
      </p:pic>
      <p:pic>
        <p:nvPicPr>
          <p:cNvPr id="5" name="Picture 4" descr="Icon&#10;&#10;Description automatically generated">
            <a:extLst>
              <a:ext uri="{FF2B5EF4-FFF2-40B4-BE49-F238E27FC236}">
                <a16:creationId xmlns:a16="http://schemas.microsoft.com/office/drawing/2014/main" id="{41F93D03-C2C6-EB4C-9BAE-A2FD8397DB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47" y="5670054"/>
            <a:ext cx="3366717" cy="3366717"/>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29247" y="595734"/>
            <a:ext cx="802463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delicate</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554983" y="5203194"/>
            <a:ext cx="941044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grim</a:t>
            </a:r>
            <a:endParaRPr sz="16600" dirty="0">
              <a:latin typeface="Gill Sans MT" panose="020B0502020104020203" pitchFamily="34" charset="77"/>
            </a:endParaRPr>
          </a:p>
        </p:txBody>
      </p:sp>
      <p:pic>
        <p:nvPicPr>
          <p:cNvPr id="17" name="Picture 16" descr="Logo&#10;&#10;Description automatically generated">
            <a:extLst>
              <a:ext uri="{FF2B5EF4-FFF2-40B4-BE49-F238E27FC236}">
                <a16:creationId xmlns:a16="http://schemas.microsoft.com/office/drawing/2014/main" id="{6E7849DF-9229-8A47-A82A-1A50EB9B0F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881" y="473186"/>
            <a:ext cx="3548344" cy="3548344"/>
          </a:xfrm>
          <a:prstGeom prst="rect">
            <a:avLst/>
          </a:prstGeom>
        </p:spPr>
      </p:pic>
      <p:pic>
        <p:nvPicPr>
          <p:cNvPr id="19" name="Picture 18" descr="Icon&#10;&#10;Description automatically generated">
            <a:extLst>
              <a:ext uri="{FF2B5EF4-FFF2-40B4-BE49-F238E27FC236}">
                <a16:creationId xmlns:a16="http://schemas.microsoft.com/office/drawing/2014/main" id="{A72EE5E4-89E4-4742-B16F-59EB118EE0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5678854"/>
            <a:ext cx="3201693" cy="3201693"/>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47183" y="2274766"/>
            <a:ext cx="16270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noise</a:t>
            </a:r>
            <a:endParaRPr b="1" dirty="0">
              <a:latin typeface="Gill Sans MT" panose="020B0502020104020203" pitchFamily="34" charset="77"/>
              <a:sym typeface="American Typewriter"/>
            </a:endParaRPr>
          </a:p>
        </p:txBody>
      </p:sp>
      <p:sp>
        <p:nvSpPr>
          <p:cNvPr id="134" name="office"/>
          <p:cNvSpPr txBox="1"/>
          <p:nvPr/>
        </p:nvSpPr>
        <p:spPr>
          <a:xfrm>
            <a:off x="5917914" y="3183419"/>
            <a:ext cx="12856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face</a:t>
            </a:r>
            <a:endParaRPr dirty="0">
              <a:latin typeface="Gill Sans MT" panose="020B0502020104020203" pitchFamily="34" charset="77"/>
            </a:endParaRPr>
          </a:p>
        </p:txBody>
      </p:sp>
      <p:sp>
        <p:nvSpPr>
          <p:cNvPr id="135" name="spare"/>
          <p:cNvSpPr txBox="1"/>
          <p:nvPr/>
        </p:nvSpPr>
        <p:spPr>
          <a:xfrm>
            <a:off x="5436200" y="4033018"/>
            <a:ext cx="224901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scream</a:t>
            </a:r>
            <a:endParaRPr b="1" dirty="0">
              <a:latin typeface="Gill Sans MT" panose="020B0502020104020203" pitchFamily="34" charset="77"/>
              <a:sym typeface="American Typewriter"/>
            </a:endParaRPr>
          </a:p>
        </p:txBody>
      </p:sp>
      <p:sp>
        <p:nvSpPr>
          <p:cNvPr id="136" name="chipped"/>
          <p:cNvSpPr txBox="1"/>
          <p:nvPr/>
        </p:nvSpPr>
        <p:spPr>
          <a:xfrm>
            <a:off x="5790471" y="4958818"/>
            <a:ext cx="154048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twist</a:t>
            </a:r>
            <a:endParaRPr dirty="0">
              <a:latin typeface="Gill Sans MT" panose="020B0502020104020203" pitchFamily="34" charset="77"/>
            </a:endParaRPr>
          </a:p>
        </p:txBody>
      </p:sp>
      <p:sp>
        <p:nvSpPr>
          <p:cNvPr id="137" name="lift"/>
          <p:cNvSpPr txBox="1"/>
          <p:nvPr/>
        </p:nvSpPr>
        <p:spPr>
          <a:xfrm>
            <a:off x="5515559" y="5829370"/>
            <a:ext cx="20903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excuse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901087" y="3418118"/>
            <a:ext cx="13192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pale</a:t>
            </a:r>
            <a:endParaRPr b="1" dirty="0">
              <a:latin typeface="Gill Sans MT" panose="020B0502020104020203" pitchFamily="34" charset="77"/>
              <a:sym typeface="American Typewriter"/>
            </a:endParaRPr>
          </a:p>
        </p:txBody>
      </p:sp>
      <p:sp>
        <p:nvSpPr>
          <p:cNvPr id="140" name="tolerate"/>
          <p:cNvSpPr txBox="1"/>
          <p:nvPr/>
        </p:nvSpPr>
        <p:spPr>
          <a:xfrm>
            <a:off x="5389736" y="2522165"/>
            <a:ext cx="234198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obvious</a:t>
            </a:r>
            <a:endParaRPr dirty="0">
              <a:latin typeface="Gill Sans MT" panose="020B0502020104020203" pitchFamily="34" charset="77"/>
            </a:endParaRPr>
          </a:p>
        </p:txBody>
      </p:sp>
      <p:sp>
        <p:nvSpPr>
          <p:cNvPr id="141" name="fixation"/>
          <p:cNvSpPr txBox="1"/>
          <p:nvPr/>
        </p:nvSpPr>
        <p:spPr>
          <a:xfrm>
            <a:off x="4883987" y="4280417"/>
            <a:ext cx="33534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sensational</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00157" y="5188117"/>
            <a:ext cx="240450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delicate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753804" y="5996646"/>
            <a:ext cx="14972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grim</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0058" y="1309202"/>
            <a:ext cx="20181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noise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225192"/>
            <a:ext cx="5827815"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Noise is a loud or unpleasant sound.</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a loud </a:t>
            </a:r>
            <a:r>
              <a:rPr lang="en-GB" sz="4000" b="1" dirty="0">
                <a:latin typeface="Gill Sans MT" panose="020B0502020104020203" pitchFamily="34" charset="77"/>
              </a:rPr>
              <a:t>noise</a:t>
            </a:r>
            <a:r>
              <a:rPr lang="en-GB" sz="4000" dirty="0">
                <a:latin typeface="Gill Sans MT" panose="020B0502020104020203" pitchFamily="34" charset="77"/>
              </a:rPr>
              <a:t> coming from the school hall.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noise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941244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hubbub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silence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music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pollution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00857637"/>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unusual 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noisy 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46E4833A-1824-5D4B-B20B-B0F6DEFDA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352" y="2359037"/>
            <a:ext cx="3685965" cy="368596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42913" y="1309202"/>
            <a:ext cx="153247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190962"/>
            <a:ext cx="6356561"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face someone or something, you turn so that you are looking at them.</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Jones turned and </a:t>
            </a:r>
            <a:r>
              <a:rPr lang="en-GB" sz="4000" b="1" dirty="0">
                <a:latin typeface="Gill Sans MT" panose="020B0502020104020203" pitchFamily="34" charset="77"/>
              </a:rPr>
              <a:t>faced</a:t>
            </a:r>
            <a:r>
              <a:rPr lang="en-GB" sz="4000" dirty="0">
                <a:latin typeface="Gill Sans MT" panose="020B0502020104020203" pitchFamily="34" charset="77"/>
              </a:rPr>
              <a:t> the children.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2017366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ignore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listen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06866757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faced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face-to-face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6778C3A4-4FD2-D94F-BF1B-B073D6899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3212" y="2204104"/>
            <a:ext cx="3939702" cy="3939702"/>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58617" y="1309202"/>
            <a:ext cx="270106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scream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3798351"/>
            <a:ext cx="643394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someone screams, they make a very loud, high-pitched cry, for example because they are in pain or are very frightened.</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Children were running and </a:t>
            </a:r>
            <a:r>
              <a:rPr lang="en-GB" sz="4000" b="1" dirty="0">
                <a:latin typeface="Gill Sans MT" panose="020B0502020104020203" pitchFamily="34" charset="77"/>
              </a:rPr>
              <a:t>screaming</a:t>
            </a:r>
            <a:r>
              <a:rPr lang="en-GB" sz="4000" dirty="0">
                <a:latin typeface="Gill Sans MT" panose="020B0502020104020203" pitchFamily="34" charset="77"/>
              </a:rPr>
              <a:t> on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scream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4610039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shriek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whisper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scared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screech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5362709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shrill scream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screamed 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F54ED73A-5DDB-5C47-855B-6A3CA4E50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910" y="2581700"/>
            <a:ext cx="3516849" cy="3516849"/>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5775" y="1309202"/>
            <a:ext cx="188673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twist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97397" y="3934000"/>
            <a:ext cx="5793309"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twist something, you turn it to make a spiral shape, for example by turning the two ends of it in opposite directions.</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pulled and </a:t>
            </a:r>
            <a:r>
              <a:rPr lang="en-GB" sz="4000" b="1" dirty="0">
                <a:latin typeface="Gill Sans MT" panose="020B0502020104020203" pitchFamily="34" charset="77"/>
              </a:rPr>
              <a:t>twisted</a:t>
            </a:r>
            <a:r>
              <a:rPr lang="en-GB" sz="4000" dirty="0">
                <a:latin typeface="Gill Sans MT" panose="020B0502020104020203" pitchFamily="34" charset="77"/>
              </a:rPr>
              <a:t> different materials.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twist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0602884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crumple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straighten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material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mangle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0998590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twisted and twisted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gently twisted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3018AB65-EEB5-9B4E-A2A3-6533453F8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592" y="2083387"/>
            <a:ext cx="4876800" cy="48768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0719" y="1309202"/>
            <a:ext cx="259686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excuse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027157"/>
            <a:ext cx="5868110"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An excuse is a reason which you give in order to explain why something has been done or has not been done, or in order to avoid doing something.</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was no </a:t>
            </a:r>
            <a:r>
              <a:rPr lang="en-GB" sz="4000" b="1" dirty="0">
                <a:latin typeface="Gill Sans MT" panose="020B0502020104020203" pitchFamily="34" charset="77"/>
              </a:rPr>
              <a:t>excuse</a:t>
            </a:r>
            <a:r>
              <a:rPr lang="en-GB" sz="4000" dirty="0">
                <a:latin typeface="Gill Sans MT" panose="020B0502020104020203" pitchFamily="34" charset="77"/>
              </a:rPr>
              <a:t> for talking over the teacher.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a:t>
            </a:r>
            <a:r>
              <a:rPr lang="en-GB" dirty="0" err="1">
                <a:latin typeface="Gill Sans MT" panose="020B0502020104020203" pitchFamily="34" charset="77"/>
              </a:rPr>
              <a:t>cuse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4143394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reason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reduce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3648878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gave an excuse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poor excuse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510628CE-AB36-C84C-A130-02581B906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972" y="2512803"/>
            <a:ext cx="3463447" cy="3463447"/>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17121</TotalTime>
  <Words>1265</Words>
  <Application>Microsoft Macintosh PowerPoint</Application>
  <PresentationFormat>Custom</PresentationFormat>
  <Paragraphs>348</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303</cp:revision>
  <dcterms:modified xsi:type="dcterms:W3CDTF">2021-09-14T09:32:29Z</dcterms:modified>
</cp:coreProperties>
</file>